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1" r:id="rId7"/>
    <p:sldId id="262" r:id="rId8"/>
    <p:sldId id="263" r:id="rId9"/>
    <p:sldId id="264" r:id="rId10"/>
    <p:sldId id="265" r:id="rId11"/>
    <p:sldId id="310" r:id="rId12"/>
    <p:sldId id="267" r:id="rId13"/>
    <p:sldId id="268" r:id="rId14"/>
    <p:sldId id="269" r:id="rId15"/>
    <p:sldId id="35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44" r:id="rId49"/>
    <p:sldId id="302" r:id="rId50"/>
    <p:sldId id="303" r:id="rId51"/>
    <p:sldId id="304" r:id="rId52"/>
    <p:sldId id="305" r:id="rId53"/>
    <p:sldId id="306" r:id="rId54"/>
    <p:sldId id="307" r:id="rId55"/>
    <p:sldId id="308" r:id="rId56"/>
    <p:sldId id="309"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40" r:id="rId80"/>
    <p:sldId id="333" r:id="rId81"/>
    <p:sldId id="341" r:id="rId82"/>
    <p:sldId id="334" r:id="rId83"/>
    <p:sldId id="335" r:id="rId84"/>
    <p:sldId id="336" r:id="rId85"/>
    <p:sldId id="337" r:id="rId86"/>
    <p:sldId id="338" r:id="rId87"/>
    <p:sldId id="339" r:id="rId88"/>
    <p:sldId id="342" r:id="rId89"/>
    <p:sldId id="343" r:id="rId90"/>
    <p:sldId id="356" r:id="rId9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quran.ksu.edu.sa/tafseer/tabary/sura6-aya32.html"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sorularlaislamiyet.com/misak-yani-kalu-beladaki-anlasma-ne-demektir-ruhlar-alemindeyken-allaha-verdigimiz-sozu-nicin-1"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yeniasya.com.tr/suleyman-kosmene/teklif-ne-zaman-basliyor_420809"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85000" lnSpcReduction="20000"/>
          </a:bodyPr>
          <a:lstStyle/>
          <a:p>
            <a:pPr algn="l"/>
            <a:r>
              <a:rPr lang="tr-TR" sz="1900" b="1" dirty="0" smtClean="0">
                <a:solidFill>
                  <a:schemeClr val="tx1"/>
                </a:solidFill>
                <a:latin typeface="Arial Narrow" pitchFamily="34" charset="0"/>
              </a:rPr>
              <a:t>Çaresizlik Allah’tan gelen en güzel işarettir. Duanın vaktinin geldiği gösterir. Süzülüyorsa gözünden yaşlar hüzünlüyse güzel yüzün Rabbin seni özlemiş sesini duymak istemiş demektir. Mevlana</a:t>
            </a:r>
          </a:p>
          <a:p>
            <a:pPr algn="l"/>
            <a:r>
              <a:rPr lang="tr-TR" sz="1900" b="1" dirty="0" smtClean="0">
                <a:solidFill>
                  <a:schemeClr val="tx1"/>
                </a:solidFill>
                <a:latin typeface="Arial Narrow" pitchFamily="34" charset="0"/>
              </a:rPr>
              <a:t>Ömür dediğin tükenişini çaresizlikle izlediğin bir akarsudur, mühim olan o suyu kirletmemek…</a:t>
            </a:r>
            <a:endParaRPr lang="tr-TR" sz="1800" b="1" dirty="0" smtClean="0">
              <a:solidFill>
                <a:schemeClr val="tx1"/>
              </a:solidFill>
              <a:latin typeface="Arial Narrow" pitchFamily="34" charset="0"/>
            </a:endParaRPr>
          </a:p>
          <a:p>
            <a:pPr algn="r"/>
            <a:r>
              <a:rPr lang="tr-TR" sz="1900" b="1" dirty="0" smtClean="0">
                <a:solidFill>
                  <a:schemeClr val="tx1"/>
                </a:solidFill>
                <a:latin typeface="Arial Narrow" pitchFamily="34" charset="0"/>
              </a:rPr>
              <a:t>Anonim</a:t>
            </a:r>
          </a:p>
          <a:p>
            <a:pPr algn="l">
              <a:lnSpc>
                <a:spcPct val="110000"/>
              </a:lnSpc>
              <a:spcBef>
                <a:spcPts val="600"/>
              </a:spcBef>
              <a:spcAft>
                <a:spcPts val="600"/>
              </a:spcAft>
            </a:pPr>
            <a:r>
              <a:rPr lang="tr-TR" sz="3300" b="1" kern="1800" dirty="0" smtClean="0">
                <a:solidFill>
                  <a:srgbClr val="000000"/>
                </a:solidFill>
                <a:latin typeface="Arial Narrow"/>
                <a:ea typeface="Times New Roman"/>
                <a:cs typeface="Helvetica"/>
              </a:rPr>
              <a:t>  </a:t>
            </a:r>
            <a:r>
              <a:rPr lang="tr-TR" sz="1900" b="1" dirty="0" smtClean="0">
                <a:solidFill>
                  <a:srgbClr val="800000"/>
                </a:solidFill>
                <a:latin typeface="Arial Narrow"/>
                <a:ea typeface="Times New Roman"/>
                <a:cs typeface="Arial"/>
              </a:rPr>
              <a:t>Kadere imanın doruk noktasıdır çaresizlik.</a:t>
            </a:r>
            <a:r>
              <a:rPr lang="tr-TR" sz="1900" dirty="0" smtClean="0">
                <a:latin typeface="Arial Narrow"/>
                <a:ea typeface="Times New Roman"/>
                <a:cs typeface="Arial"/>
              </a:rPr>
              <a:t> </a:t>
            </a:r>
            <a:r>
              <a:rPr lang="tr-TR" sz="1900" b="1" dirty="0" smtClean="0">
                <a:solidFill>
                  <a:srgbClr val="000080"/>
                </a:solidFill>
                <a:latin typeface="Arial Narrow"/>
                <a:ea typeface="Times New Roman"/>
                <a:cs typeface="Arial"/>
              </a:rPr>
              <a:t>Rabbin hükmüne rızanın güzelliğidir.</a:t>
            </a:r>
            <a:r>
              <a:rPr lang="tr-TR" sz="1900" dirty="0" smtClean="0">
                <a:latin typeface="Arial Narrow"/>
                <a:ea typeface="Times New Roman"/>
                <a:cs typeface="Arial"/>
              </a:rPr>
              <a:t> </a:t>
            </a:r>
            <a:r>
              <a:rPr lang="tr-TR" sz="1900" b="1" dirty="0" smtClean="0">
                <a:solidFill>
                  <a:schemeClr val="tx1"/>
                </a:solidFill>
                <a:latin typeface="Arial Narrow"/>
                <a:ea typeface="Times New Roman"/>
                <a:cs typeface="Arial"/>
              </a:rPr>
              <a:t>İmtihan halinin tüm ruhumuzla hissedilmesidir.</a:t>
            </a:r>
          </a:p>
          <a:p>
            <a:pPr algn="l">
              <a:lnSpc>
                <a:spcPct val="110000"/>
              </a:lnSpc>
              <a:spcBef>
                <a:spcPts val="600"/>
              </a:spcBef>
              <a:spcAft>
                <a:spcPts val="600"/>
              </a:spcAft>
            </a:pPr>
            <a:r>
              <a:rPr lang="tr-TR" sz="100" dirty="0" smtClean="0">
                <a:solidFill>
                  <a:schemeClr val="tx1"/>
                </a:solidFill>
                <a:latin typeface="Arial Narrow"/>
                <a:ea typeface="Times New Roman"/>
                <a:cs typeface="Arial"/>
              </a:rPr>
              <a:t/>
            </a:r>
            <a:br>
              <a:rPr lang="tr-TR" sz="100" dirty="0" smtClean="0">
                <a:solidFill>
                  <a:schemeClr val="tx1"/>
                </a:solidFill>
                <a:latin typeface="Arial Narrow"/>
                <a:ea typeface="Times New Roman"/>
                <a:cs typeface="Arial"/>
              </a:rPr>
            </a:br>
            <a:r>
              <a:rPr lang="tr-TR" sz="100" dirty="0" smtClean="0">
                <a:solidFill>
                  <a:schemeClr val="tx1"/>
                </a:solidFill>
                <a:latin typeface="Arial Narrow"/>
                <a:ea typeface="Times New Roman"/>
                <a:cs typeface="Arial"/>
              </a:rPr>
              <a:t>                              </a:t>
            </a:r>
            <a:r>
              <a:rPr lang="tr-TR" sz="1900" b="1" dirty="0" smtClean="0">
                <a:solidFill>
                  <a:schemeClr val="tx1"/>
                </a:solidFill>
                <a:latin typeface="Arial Narrow"/>
                <a:ea typeface="Times New Roman"/>
                <a:cs typeface="Arial"/>
              </a:rPr>
              <a:t>Çaresizlik; arzularımızı, isteklerimizi, beklentilerimizi kendimizin gerçekleştiremeyeceğimizin farkına </a:t>
            </a:r>
            <a:r>
              <a:rPr lang="tr-TR" sz="1900" b="1" dirty="0" err="1" smtClean="0">
                <a:solidFill>
                  <a:schemeClr val="tx1"/>
                </a:solidFill>
                <a:latin typeface="Arial Narrow"/>
                <a:ea typeface="Times New Roman"/>
                <a:cs typeface="Arial"/>
              </a:rPr>
              <a:t>varışdır</a:t>
            </a:r>
            <a:r>
              <a:rPr lang="tr-TR" sz="1900" b="1" dirty="0" smtClean="0">
                <a:solidFill>
                  <a:schemeClr val="tx1"/>
                </a:solidFill>
                <a:latin typeface="Arial Narrow"/>
                <a:ea typeface="Times New Roman"/>
                <a:cs typeface="Arial"/>
              </a:rPr>
              <a:t>. Dertlerimizi, problemlerimizi kendi kendimize çözemeyeceğimizin bilincidir.</a:t>
            </a:r>
            <a:r>
              <a:rPr lang="tr-TR" sz="1800" dirty="0" smtClean="0">
                <a:latin typeface="Arial Narrow"/>
                <a:ea typeface="Times New Roman"/>
                <a:cs typeface="Arial"/>
              </a:rPr>
              <a:t/>
            </a:r>
            <a:br>
              <a:rPr lang="tr-TR" sz="1800" dirty="0" smtClean="0">
                <a:latin typeface="Arial Narrow"/>
                <a:ea typeface="Times New Roman"/>
                <a:cs typeface="Arial"/>
              </a:rPr>
            </a:br>
            <a:r>
              <a:rPr lang="tr-TR" sz="1800" dirty="0" smtClean="0">
                <a:latin typeface="Arial Narrow"/>
                <a:ea typeface="Times New Roman"/>
                <a:cs typeface="Arial"/>
              </a:rPr>
              <a:t>   </a:t>
            </a:r>
            <a:r>
              <a:rPr lang="tr-TR" sz="1900" b="1" dirty="0" smtClean="0">
                <a:solidFill>
                  <a:schemeClr val="tx1"/>
                </a:solidFill>
                <a:latin typeface="Arial Narrow"/>
                <a:ea typeface="Times New Roman"/>
                <a:cs typeface="Arial"/>
              </a:rPr>
              <a:t>Derdi görebilmektir çaresizlik.</a:t>
            </a:r>
            <a:r>
              <a:rPr lang="tr-TR" sz="1900" b="1" dirty="0" smtClean="0">
                <a:solidFill>
                  <a:srgbClr val="800000"/>
                </a:solidFill>
                <a:latin typeface="Arial Narrow"/>
                <a:ea typeface="Times New Roman"/>
                <a:cs typeface="Arial"/>
              </a:rPr>
              <a:t> Derdin bize kendi kendine gelmeyip gönderildiğinin farkına varmaktır.</a:t>
            </a:r>
            <a:r>
              <a:rPr lang="tr-TR" sz="1900" dirty="0" smtClean="0">
                <a:latin typeface="Arial Narrow"/>
                <a:ea typeface="Times New Roman"/>
                <a:cs typeface="Arial"/>
              </a:rPr>
              <a:t> </a:t>
            </a:r>
            <a:r>
              <a:rPr lang="tr-TR" sz="1900" b="1" dirty="0" smtClean="0">
                <a:solidFill>
                  <a:srgbClr val="000080"/>
                </a:solidFill>
                <a:latin typeface="Arial Narrow"/>
                <a:ea typeface="Times New Roman"/>
                <a:cs typeface="Arial"/>
              </a:rPr>
              <a:t>Derdin neden ve nerden gönderildiğinin bilincidir.</a:t>
            </a:r>
            <a:r>
              <a:rPr lang="tr-TR" sz="1900" dirty="0" smtClean="0">
                <a:latin typeface="Arial Narrow"/>
                <a:ea typeface="Times New Roman"/>
                <a:cs typeface="Arial"/>
              </a:rPr>
              <a:t> </a:t>
            </a:r>
            <a:r>
              <a:rPr lang="tr-TR" sz="1900" b="1" dirty="0" smtClean="0">
                <a:solidFill>
                  <a:schemeClr val="tx1"/>
                </a:solidFill>
                <a:latin typeface="Arial Narrow"/>
                <a:ea typeface="Times New Roman"/>
                <a:cs typeface="Arial"/>
              </a:rPr>
              <a:t>Dertle beraber, o derdi sevmemenin, istememenin de verilmesidir.</a:t>
            </a:r>
            <a:r>
              <a:rPr lang="tr-TR" sz="1800" dirty="0" smtClean="0">
                <a:solidFill>
                  <a:schemeClr val="tx1"/>
                </a:solidFill>
                <a:latin typeface="Arial Narrow"/>
                <a:ea typeface="Times New Roman"/>
                <a:cs typeface="Arial"/>
              </a:rPr>
              <a:t/>
            </a:r>
            <a:br>
              <a:rPr lang="tr-TR" sz="1800" dirty="0" smtClean="0">
                <a:solidFill>
                  <a:schemeClr val="tx1"/>
                </a:solidFill>
                <a:latin typeface="Arial Narrow"/>
                <a:ea typeface="Times New Roman"/>
                <a:cs typeface="Arial"/>
              </a:rPr>
            </a:br>
            <a:r>
              <a:rPr lang="tr-TR" sz="700" dirty="0" smtClean="0">
                <a:latin typeface="Arial Narrow"/>
                <a:ea typeface="Times New Roman"/>
                <a:cs typeface="Arial"/>
              </a:rPr>
              <a:t/>
            </a:r>
            <a:br>
              <a:rPr lang="tr-TR" sz="700" dirty="0" smtClean="0">
                <a:latin typeface="Arial Narrow"/>
                <a:ea typeface="Times New Roman"/>
                <a:cs typeface="Arial"/>
              </a:rPr>
            </a:br>
            <a:r>
              <a:rPr lang="tr-TR" sz="700" dirty="0" smtClean="0">
                <a:latin typeface="Arial Narrow"/>
                <a:ea typeface="Times New Roman"/>
                <a:cs typeface="Arial"/>
              </a:rPr>
              <a:t>        </a:t>
            </a:r>
            <a:r>
              <a:rPr lang="tr-TR" sz="1900" b="1" dirty="0" smtClean="0">
                <a:solidFill>
                  <a:srgbClr val="800000"/>
                </a:solidFill>
                <a:latin typeface="Arial Narrow"/>
                <a:ea typeface="Times New Roman"/>
                <a:cs typeface="Arial"/>
              </a:rPr>
              <a:t>Çaresizlik; derdimizin farkına varmaktır.</a:t>
            </a:r>
            <a:r>
              <a:rPr lang="tr-TR" sz="1900" dirty="0" smtClean="0">
                <a:latin typeface="Arial Narrow"/>
                <a:ea typeface="Times New Roman"/>
                <a:cs typeface="Arial"/>
              </a:rPr>
              <a:t> </a:t>
            </a:r>
            <a:r>
              <a:rPr lang="tr-TR" sz="1900" b="1" dirty="0" smtClean="0">
                <a:solidFill>
                  <a:schemeClr val="tx1"/>
                </a:solidFill>
                <a:latin typeface="Arial Narrow"/>
                <a:ea typeface="Times New Roman"/>
                <a:cs typeface="Arial"/>
              </a:rPr>
              <a:t>Derdi göndereni, derdin bize sevdirilmemesini, derdin gönderiliş sebebini aramaktır. Derdin giderilmesini isteyen duyguyu da veren olduğunu bilmektir. Rabbin insanları hiç dertsiz yaratabilecekken neden dert verdiğini, dertlerle yarattığını sorgulamaktır çaresizlik.</a:t>
            </a:r>
            <a:r>
              <a:rPr lang="tr-TR" sz="1800" b="1" dirty="0" smtClean="0">
                <a:solidFill>
                  <a:schemeClr val="tx1"/>
                </a:solidFill>
                <a:latin typeface="Arial Narrow"/>
                <a:ea typeface="Times New Roman"/>
                <a:cs typeface="Arial"/>
              </a:rPr>
              <a:t/>
            </a:r>
            <a:br>
              <a:rPr lang="tr-TR" sz="1800" b="1" dirty="0" smtClean="0">
                <a:solidFill>
                  <a:schemeClr val="tx1"/>
                </a:solidFill>
                <a:latin typeface="Arial Narrow"/>
                <a:ea typeface="Times New Roman"/>
                <a:cs typeface="Arial"/>
              </a:rPr>
            </a:br>
            <a:r>
              <a:rPr lang="tr-TR" sz="700" b="1" dirty="0" smtClean="0">
                <a:solidFill>
                  <a:schemeClr val="tx1"/>
                </a:solidFill>
                <a:latin typeface="Arial Narrow"/>
                <a:ea typeface="Times New Roman"/>
                <a:cs typeface="Arial"/>
              </a:rPr>
              <a:t/>
            </a:r>
            <a:br>
              <a:rPr lang="tr-TR" sz="700" b="1" dirty="0" smtClean="0">
                <a:solidFill>
                  <a:schemeClr val="tx1"/>
                </a:solidFill>
                <a:latin typeface="Arial Narrow"/>
                <a:ea typeface="Times New Roman"/>
                <a:cs typeface="Arial"/>
              </a:rPr>
            </a:br>
            <a:r>
              <a:rPr lang="tr-TR" sz="700" b="1" dirty="0" smtClean="0">
                <a:solidFill>
                  <a:schemeClr val="tx1"/>
                </a:solidFill>
                <a:latin typeface="Arial Narrow"/>
                <a:ea typeface="Times New Roman"/>
                <a:cs typeface="Arial"/>
              </a:rPr>
              <a:t>        </a:t>
            </a:r>
            <a:r>
              <a:rPr lang="tr-TR" sz="1900" b="1" dirty="0" smtClean="0">
                <a:solidFill>
                  <a:schemeClr val="tx1"/>
                </a:solidFill>
                <a:latin typeface="Arial Narrow"/>
                <a:ea typeface="Times New Roman"/>
                <a:cs typeface="Arial"/>
              </a:rPr>
              <a:t>Çaresizlik; mutluluğun da verilen olduğunu fark etmektir. Mutluluğu sevmek de, mutsuzluğu istememek de, mutluluğun elimizden çıkışına üzülmek de verilendir. Bir anlam, anlamlandırma içindir.</a:t>
            </a:r>
            <a:r>
              <a:rPr lang="tr-TR" sz="1800" dirty="0" smtClean="0">
                <a:latin typeface="Arial Narrow"/>
                <a:ea typeface="Times New Roman"/>
                <a:cs typeface="Arial"/>
              </a:rPr>
              <a:t/>
            </a:r>
            <a:br>
              <a:rPr lang="tr-TR" sz="1800" dirty="0" smtClean="0">
                <a:latin typeface="Arial Narrow"/>
                <a:ea typeface="Times New Roman"/>
                <a:cs typeface="Arial"/>
              </a:rPr>
            </a:br>
            <a:r>
              <a:rPr lang="tr-TR" sz="800" dirty="0" smtClean="0">
                <a:latin typeface="Arial Narrow"/>
                <a:ea typeface="Times New Roman"/>
                <a:cs typeface="Arial"/>
              </a:rPr>
              <a:t/>
            </a:r>
            <a:br>
              <a:rPr lang="tr-TR" sz="800" dirty="0" smtClean="0">
                <a:latin typeface="Arial Narrow"/>
                <a:ea typeface="Times New Roman"/>
                <a:cs typeface="Arial"/>
              </a:rPr>
            </a:br>
            <a:r>
              <a:rPr lang="tr-TR" sz="800" dirty="0" smtClean="0">
                <a:latin typeface="Arial Narrow"/>
                <a:ea typeface="Times New Roman"/>
                <a:cs typeface="Arial"/>
              </a:rPr>
              <a:t>       </a:t>
            </a:r>
            <a:r>
              <a:rPr lang="tr-TR" sz="1900" b="1" dirty="0" smtClean="0">
                <a:solidFill>
                  <a:srgbClr val="800000"/>
                </a:solidFill>
                <a:latin typeface="Arial Narrow"/>
                <a:ea typeface="Times New Roman"/>
                <a:cs typeface="Arial"/>
              </a:rPr>
              <a:t>Çaresizlik; derdin de, dermanın da, mutluluğun da, mutsuzluğun da; derdin sevdirilmeyişinin, mutluluğun sevdirilişinin de bizden olmamasıdır.</a:t>
            </a:r>
            <a:r>
              <a:rPr lang="tr-TR" sz="1900" dirty="0" smtClean="0">
                <a:latin typeface="Arial Narrow"/>
                <a:ea typeface="Times New Roman"/>
                <a:cs typeface="Arial"/>
              </a:rPr>
              <a:t> </a:t>
            </a:r>
            <a:r>
              <a:rPr lang="tr-TR" sz="1900" b="1" dirty="0" smtClean="0">
                <a:solidFill>
                  <a:srgbClr val="000080"/>
                </a:solidFill>
                <a:latin typeface="Arial Narrow"/>
                <a:ea typeface="Times New Roman"/>
                <a:cs typeface="Arial"/>
              </a:rPr>
              <a:t>Derdin ve mutluluğun kaynağının biz olmayışının bilincidir.</a:t>
            </a:r>
            <a:r>
              <a:rPr lang="tr-TR" sz="1900" dirty="0" smtClean="0">
                <a:latin typeface="Arial Narrow"/>
                <a:ea typeface="Times New Roman"/>
                <a:cs typeface="Arial"/>
              </a:rPr>
              <a:t/>
            </a:r>
            <a:br>
              <a:rPr lang="tr-TR" sz="1900" dirty="0" smtClean="0">
                <a:latin typeface="Arial Narrow"/>
                <a:ea typeface="Times New Roman"/>
                <a:cs typeface="Arial"/>
              </a:rPr>
            </a:br>
            <a:r>
              <a:rPr lang="tr-TR" sz="1900" b="1" dirty="0" smtClean="0">
                <a:solidFill>
                  <a:srgbClr val="800000"/>
                </a:solidFill>
                <a:latin typeface="Arial Narrow"/>
                <a:ea typeface="Times New Roman"/>
                <a:cs typeface="Arial"/>
              </a:rPr>
              <a:t>Çaresizlik; var olduğunu vehmettiğimiz bütün garantilerin iflasıdır.</a:t>
            </a:r>
            <a:r>
              <a:rPr lang="tr-TR" sz="1900" dirty="0" smtClean="0">
                <a:latin typeface="Arial Narrow"/>
                <a:ea typeface="Times New Roman"/>
                <a:cs typeface="Arial"/>
              </a:rPr>
              <a:t> </a:t>
            </a:r>
            <a:r>
              <a:rPr lang="tr-TR" sz="1900" b="1" dirty="0" smtClean="0">
                <a:solidFill>
                  <a:srgbClr val="000080"/>
                </a:solidFill>
                <a:latin typeface="Arial Narrow"/>
                <a:ea typeface="Times New Roman"/>
                <a:cs typeface="Arial"/>
              </a:rPr>
              <a:t>Tutunduğumuz dalların çürüklüğüdür.</a:t>
            </a:r>
            <a:r>
              <a:rPr lang="tr-TR" sz="1800" dirty="0" smtClean="0">
                <a:solidFill>
                  <a:srgbClr val="000080"/>
                </a:solidFill>
                <a:latin typeface="Arial Narrow"/>
                <a:ea typeface="Times New Roman"/>
                <a:cs typeface="Arial"/>
              </a:rPr>
              <a:t/>
            </a:r>
            <a:br>
              <a:rPr lang="tr-TR" sz="1800" dirty="0" smtClean="0">
                <a:solidFill>
                  <a:srgbClr val="000080"/>
                </a:solidFill>
                <a:latin typeface="Arial Narrow"/>
                <a:ea typeface="Times New Roman"/>
                <a:cs typeface="Arial"/>
              </a:rPr>
            </a:br>
            <a:r>
              <a:rPr lang="tr-TR" sz="700" dirty="0" smtClean="0">
                <a:latin typeface="Arial Narrow"/>
                <a:ea typeface="Times New Roman"/>
                <a:cs typeface="Arial"/>
              </a:rPr>
              <a:t/>
            </a:r>
            <a:br>
              <a:rPr lang="tr-TR" sz="700" dirty="0" smtClean="0">
                <a:latin typeface="Arial Narrow"/>
                <a:ea typeface="Times New Roman"/>
                <a:cs typeface="Arial"/>
              </a:rPr>
            </a:br>
            <a:r>
              <a:rPr lang="tr-TR" sz="700" dirty="0" smtClean="0">
                <a:latin typeface="Arial Narrow"/>
                <a:ea typeface="Times New Roman"/>
                <a:cs typeface="Arial"/>
              </a:rPr>
              <a:t>        </a:t>
            </a:r>
            <a:r>
              <a:rPr lang="tr-TR" sz="1900" b="1" dirty="0" smtClean="0">
                <a:solidFill>
                  <a:schemeClr val="tx1"/>
                </a:solidFill>
                <a:latin typeface="Arial Narrow"/>
                <a:ea typeface="Times New Roman"/>
                <a:cs typeface="Arial"/>
              </a:rPr>
              <a:t>Çaresizlik; derdi vereni bulduysan dermanı buldun demektir.</a:t>
            </a:r>
            <a:r>
              <a:rPr lang="tr-TR" sz="1900" dirty="0" smtClean="0">
                <a:solidFill>
                  <a:schemeClr val="tx1"/>
                </a:solidFill>
                <a:latin typeface="Arial Narrow"/>
                <a:ea typeface="Times New Roman"/>
                <a:cs typeface="Arial"/>
              </a:rPr>
              <a:t> </a:t>
            </a:r>
            <a:r>
              <a:rPr lang="tr-TR" sz="1900" b="1" dirty="0" smtClean="0">
                <a:solidFill>
                  <a:srgbClr val="800000"/>
                </a:solidFill>
                <a:latin typeface="Arial Narrow"/>
                <a:ea typeface="Times New Roman"/>
                <a:cs typeface="Arial"/>
              </a:rPr>
              <a:t>Mutluluğu vereni de vermeyeni de bulduysan ebedi mutlu oldun demektir.</a:t>
            </a:r>
          </a:p>
          <a:p>
            <a:pPr algn="r">
              <a:lnSpc>
                <a:spcPct val="110000"/>
              </a:lnSpc>
              <a:spcBef>
                <a:spcPts val="1250"/>
              </a:spcBef>
              <a:spcAft>
                <a:spcPts val="625"/>
              </a:spcAft>
            </a:pPr>
            <a:r>
              <a:rPr lang="tr-TR" sz="1600" dirty="0" smtClean="0">
                <a:ea typeface="Calibri"/>
                <a:cs typeface="Times New Roman"/>
              </a:rPr>
              <a:t>Levent Bilgi Doğruluş Dergisi</a:t>
            </a:r>
          </a:p>
          <a:p>
            <a:pPr algn="l">
              <a:lnSpc>
                <a:spcPct val="115000"/>
              </a:lnSpc>
              <a:spcBef>
                <a:spcPts val="1250"/>
              </a:spcBef>
              <a:spcAft>
                <a:spcPts val="625"/>
              </a:spcAft>
            </a:pPr>
            <a:r>
              <a:rPr lang="tr-TR" sz="1600" b="1" dirty="0" smtClean="0">
                <a:solidFill>
                  <a:schemeClr val="tx1"/>
                </a:solidFill>
                <a:latin typeface="Arial Narrow" pitchFamily="34" charset="0"/>
                <a:ea typeface="Calibri"/>
                <a:cs typeface="Times New Roman"/>
              </a:rPr>
              <a:t>Çaresizsin doğdun, çaresiz yaşıyorsun, çaresiz yaşlanacak; ihtiyarlayacak, öleceksin, diriltilip hesaba çekilecek, ya mükafat ya da ceza göreceksin.</a:t>
            </a:r>
          </a:p>
          <a:p>
            <a:pPr algn="l">
              <a:lnSpc>
                <a:spcPct val="115000"/>
              </a:lnSpc>
              <a:spcBef>
                <a:spcPts val="1250"/>
              </a:spcBef>
              <a:spcAft>
                <a:spcPts val="625"/>
              </a:spcAft>
            </a:pPr>
            <a:endParaRPr lang="tr-TR" sz="1600" dirty="0" smtClean="0">
              <a:ea typeface="Calibri"/>
              <a:cs typeface="Times New Roman"/>
            </a:endParaRP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r>
              <a:rPr lang="tr-TR" sz="1800" b="1" dirty="0" smtClean="0">
                <a:solidFill>
                  <a:schemeClr val="tx1"/>
                </a:solidFill>
                <a:latin typeface="Arial Narrow" pitchFamily="34" charset="0"/>
                <a:cs typeface="HASENAT" pitchFamily="2" charset="-78"/>
              </a:rPr>
              <a:t>KUR’AN’DA VE HADİSLERDE ERGENLİK ÇAĞI</a:t>
            </a:r>
          </a:p>
          <a:p>
            <a:pPr algn="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اَيُّهَا الَّذ۪ينَ اٰمَنُوا لِيَسْتَأْذِنْكُمُ الَّذ۪ينَ مَلَكَتْ اَيْمَانُكُمْ وَالَّذ۪ينَ لَمْ يَبْلُغُوا الْحُلُمَ مِنْكُمْ ثَلٰثَ مَرَّاتٍۜ مِنْ قَبْلِ صَلٰوةِ الْفَجْرِ وَح۪ينَ تَضَعُونَ ثِيَابَكُمْ مِنَ الظَّه۪يرَةِ وَمِنْ بَعْدِ صَلٰوةِ الْعِشَٓاءِ۠ ثَلٰثُ عَوْرَاتٍ لَكُمْۜ لَيْسَ عَلَيْكُمْ وَلَا عَلَيْهِمْ جُنَاحٌ بَعْدَهُنَّۜ طَوَّافُونَ عَلَيْكُمْ بَعْضُكُمْ عَلٰى بَعْضٍۜ كَذٰلِكَ </a:t>
            </a: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يُبَيِّنُ اللّٰهُ لَكُمُ الْاٰيَاتِۜ وَاللّٰهُ عَل۪يمٌ حَك۪يمٌ </a:t>
            </a:r>
          </a:p>
          <a:p>
            <a:pPr algn="l"/>
            <a:r>
              <a:rPr lang="tr-TR" sz="1600" b="1" dirty="0" smtClean="0">
                <a:solidFill>
                  <a:schemeClr val="tx1"/>
                </a:solidFill>
                <a:latin typeface="Arial Narrow" pitchFamily="34" charset="0"/>
                <a:cs typeface="HASENAT" pitchFamily="2" charset="-78"/>
              </a:rPr>
              <a:t>Ey iman edenler! Ellerinizin altında bulunanlar (köleleriniz) ve sizden henüz bulûğ çağına ermemiş olanlar, günde üç defa; sabah namazından önce, öğleyin elbiselerinizi çıkardığınız vakit ve yatsı namazından sonra (yanınıza girecekleri zaman) sizden izin istesinler. Bu üç vakit sizin soyunup dökündüğünüz vakitlerdir. Bu vakitlerin dışında (izinsiz girme konusunda) ne size, ne onlara bir günah vardır. Birbirinizin yanına girip çıkabilirsiniz. Allah, </a:t>
            </a:r>
            <a:r>
              <a:rPr lang="tr-TR" sz="1600" b="1" dirty="0" err="1" smtClean="0">
                <a:solidFill>
                  <a:schemeClr val="tx1"/>
                </a:solidFill>
                <a:latin typeface="Arial Narrow" pitchFamily="34" charset="0"/>
                <a:cs typeface="HASENAT" pitchFamily="2" charset="-78"/>
              </a:rPr>
              <a:t>âyetlerini</a:t>
            </a:r>
            <a:r>
              <a:rPr lang="tr-TR" sz="1600" b="1" dirty="0" smtClean="0">
                <a:solidFill>
                  <a:schemeClr val="tx1"/>
                </a:solidFill>
                <a:latin typeface="Arial Narrow" pitchFamily="34" charset="0"/>
                <a:cs typeface="HASENAT" pitchFamily="2" charset="-78"/>
              </a:rPr>
              <a:t> size işte böylece açıklar. Allah, hakkıyla bilendir, hüküm ve hikmet sahibidir. (</a:t>
            </a:r>
            <a:r>
              <a:rPr lang="tr-TR" sz="1600" b="1" dirty="0" err="1" smtClean="0">
                <a:solidFill>
                  <a:schemeClr val="tx1"/>
                </a:solidFill>
                <a:latin typeface="Arial Narrow" pitchFamily="34" charset="0"/>
                <a:cs typeface="HASENAT" pitchFamily="2" charset="-78"/>
              </a:rPr>
              <a:t>Nûr</a:t>
            </a:r>
            <a:r>
              <a:rPr lang="tr-TR" sz="1600" b="1" dirty="0" smtClean="0">
                <a:solidFill>
                  <a:schemeClr val="tx1"/>
                </a:solidFill>
                <a:latin typeface="Arial Narrow" pitchFamily="34" charset="0"/>
                <a:cs typeface="HASENAT" pitchFamily="2" charset="-78"/>
              </a:rPr>
              <a:t> suresi 58. ayet) </a:t>
            </a:r>
            <a:endParaRPr lang="tr-TR" sz="2800" b="1" dirty="0" smtClean="0">
              <a:solidFill>
                <a:schemeClr val="tx1"/>
              </a:solidFill>
              <a:latin typeface="Arial Narrow" pitchFamily="34" charset="0"/>
              <a:cs typeface="HASENAT" pitchFamily="2" charset="-78"/>
            </a:endParaRPr>
          </a:p>
          <a:p>
            <a:pPr algn="r"/>
            <a:r>
              <a:rPr lang="ar-AE" sz="2800" b="1" dirty="0" smtClean="0">
                <a:solidFill>
                  <a:schemeClr val="tx1"/>
                </a:solidFill>
                <a:latin typeface="Arial Narrow" pitchFamily="34" charset="0"/>
                <a:cs typeface="HASENAT" pitchFamily="2" charset="-78"/>
              </a:rPr>
              <a:t>وَاِذَا بَلَغَ الْاَطْفَالُ مِنْكُمُ الْحُلُمَ فَلْيَسْتَأْذِنُوا كَمَا اسْتَأْذَنَ الَّذ۪ينَ مِنْ قَبْلِهِمْۜ  كَذٰلِكَ يُبَيِّنُ اللّٰهُ لَكُمْ </a:t>
            </a: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Arial Narrow" pitchFamily="34" charset="0"/>
                <a:cs typeface="HASENAT" pitchFamily="2" charset="-78"/>
              </a:rPr>
              <a:t>اٰيَاتِه۪ۜ وَاللّٰهُ عَل۪يمٌ حَك۪يمٌ </a:t>
            </a:r>
            <a:endParaRPr lang="tr-TR" sz="1400" b="1" dirty="0" smtClean="0">
              <a:solidFill>
                <a:schemeClr val="tx1"/>
              </a:solidFill>
              <a:latin typeface="Arial Narrow" pitchFamily="34" charset="0"/>
              <a:cs typeface="HASENAT" pitchFamily="2" charset="-78"/>
            </a:endParaRPr>
          </a:p>
          <a:p>
            <a:pPr algn="l"/>
            <a:r>
              <a:rPr lang="tr-TR" sz="1600" b="1" dirty="0" smtClean="0">
                <a:solidFill>
                  <a:schemeClr val="tx1"/>
                </a:solidFill>
                <a:latin typeface="Arial Narrow" pitchFamily="34" charset="0"/>
                <a:cs typeface="HASENAT" pitchFamily="2" charset="-78"/>
              </a:rPr>
              <a:t>Çocuklarınız erginlik çağına geldiklerinde, kendilerinden öncekilerin izin istedikleri gibi izin istesinler. İşte Allah </a:t>
            </a:r>
            <a:r>
              <a:rPr lang="tr-TR" sz="1600" b="1" dirty="0" err="1" smtClean="0">
                <a:solidFill>
                  <a:schemeClr val="tx1"/>
                </a:solidFill>
                <a:latin typeface="Arial Narrow" pitchFamily="34" charset="0"/>
                <a:cs typeface="HASENAT" pitchFamily="2" charset="-78"/>
              </a:rPr>
              <a:t>âyetlerini</a:t>
            </a:r>
            <a:r>
              <a:rPr lang="tr-TR" sz="1600" b="1" dirty="0" smtClean="0">
                <a:solidFill>
                  <a:schemeClr val="tx1"/>
                </a:solidFill>
                <a:latin typeface="Arial Narrow" pitchFamily="34" charset="0"/>
                <a:cs typeface="HASENAT" pitchFamily="2" charset="-78"/>
              </a:rPr>
              <a:t> size böyle açıklar. Allah, hakkıyla bilendir, hüküm ve hikmet sahibidir. (NÛR suresi 59. ayet) </a:t>
            </a:r>
          </a:p>
          <a:p>
            <a:pPr algn="r"/>
            <a:r>
              <a:rPr lang="ar-AE" sz="2800" b="1" dirty="0" smtClean="0">
                <a:solidFill>
                  <a:schemeClr val="tx1"/>
                </a:solidFill>
                <a:latin typeface="HASENAT" pitchFamily="2" charset="-78"/>
                <a:cs typeface="HASENAT" pitchFamily="2" charset="-78"/>
              </a:rPr>
              <a:t>عَنْ عَائِشَةَ رَضِيَ اللَّهُ عَنْهَا، أَنَّ رَسُولَ اللَّهِ صَلَّى اللهُ عَلَيْهِ وَسَلَّمَ قَالَ: " رُفِعَ الْقَلَمُ عَنْ ثَلَاثَةٍ: </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عَنِ النَّائِمِ حَتَّى يَسْتَيْقِظَ، وَعَنِ المُبْتَلَى حَتَّى يَبْرَأَ، وَعَنِ الصَّبِيِّ حَتَّى يَكْبُرَ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cs typeface="HASENAT" pitchFamily="2" charset="-78"/>
              </a:rPr>
              <a:t>Hz. </a:t>
            </a:r>
            <a:r>
              <a:rPr lang="tr-TR" sz="1600" b="1" dirty="0" err="1" smtClean="0">
                <a:solidFill>
                  <a:schemeClr val="tx1"/>
                </a:solidFill>
                <a:latin typeface="Arial Narrow" pitchFamily="34" charset="0"/>
                <a:cs typeface="HASENAT" pitchFamily="2" charset="-78"/>
              </a:rPr>
              <a:t>Âişe’den</a:t>
            </a:r>
            <a:r>
              <a:rPr lang="tr-TR" sz="1600" b="1" dirty="0" smtClean="0">
                <a:solidFill>
                  <a:schemeClr val="tx1"/>
                </a:solidFill>
                <a:latin typeface="Arial Narrow" pitchFamily="34" charset="0"/>
                <a:cs typeface="HASENAT" pitchFamily="2" charset="-78"/>
              </a:rPr>
              <a:t> (</a:t>
            </a:r>
            <a:r>
              <a:rPr lang="tr-TR" sz="1600" b="1" dirty="0" err="1" smtClean="0">
                <a:solidFill>
                  <a:schemeClr val="tx1"/>
                </a:solidFill>
                <a:latin typeface="Arial Narrow" pitchFamily="34" charset="0"/>
                <a:cs typeface="HASENAT" pitchFamily="2" charset="-78"/>
              </a:rPr>
              <a:t>ra</a:t>
            </a:r>
            <a:r>
              <a:rPr lang="tr-TR" sz="1600" b="1" dirty="0" smtClean="0">
                <a:solidFill>
                  <a:schemeClr val="tx1"/>
                </a:solidFill>
                <a:latin typeface="Arial Narrow" pitchFamily="34" charset="0"/>
                <a:cs typeface="HASENAT" pitchFamily="2" charset="-78"/>
              </a:rPr>
              <a:t>) rivayet edildiğine göre, </a:t>
            </a:r>
            <a:r>
              <a:rPr lang="tr-TR" sz="1600" b="1" dirty="0" err="1" smtClean="0">
                <a:solidFill>
                  <a:schemeClr val="tx1"/>
                </a:solidFill>
                <a:latin typeface="Arial Narrow" pitchFamily="34" charset="0"/>
                <a:cs typeface="HASENAT" pitchFamily="2" charset="-78"/>
              </a:rPr>
              <a:t>Resûlullah</a:t>
            </a:r>
            <a:r>
              <a:rPr lang="tr-TR" sz="1600" b="1" dirty="0" smtClean="0">
                <a:solidFill>
                  <a:schemeClr val="tx1"/>
                </a:solidFill>
                <a:latin typeface="Arial Narrow" pitchFamily="34" charset="0"/>
                <a:cs typeface="HASENAT" pitchFamily="2" charset="-78"/>
              </a:rPr>
              <a:t> (sav) şöyle buyurmuştur: “Üç kişiden sorumluluk kaldırılmıştır: Uyanıncaya kadar uyuyandan, akıllanıncaya kadar deliden ve buluğ (ergenlik) çağına gelinceye kadar çocuktan.” (D4398 Ebû </a:t>
            </a:r>
            <a:r>
              <a:rPr lang="tr-TR" sz="1600" b="1" dirty="0" err="1" smtClean="0">
                <a:solidFill>
                  <a:schemeClr val="tx1"/>
                </a:solidFill>
                <a:latin typeface="Arial Narrow" pitchFamily="34" charset="0"/>
                <a:cs typeface="HASENAT" pitchFamily="2" charset="-78"/>
              </a:rPr>
              <a:t>Dâvûd</a:t>
            </a:r>
            <a:r>
              <a:rPr lang="tr-TR" sz="1600" b="1" dirty="0" smtClean="0">
                <a:solidFill>
                  <a:schemeClr val="tx1"/>
                </a:solidFill>
                <a:latin typeface="Arial Narrow" pitchFamily="34" charset="0"/>
                <a:cs typeface="HASENAT" pitchFamily="2" charset="-78"/>
              </a:rPr>
              <a:t>, </a:t>
            </a:r>
            <a:r>
              <a:rPr lang="tr-TR" sz="1600" b="1" dirty="0" err="1" smtClean="0">
                <a:solidFill>
                  <a:schemeClr val="tx1"/>
                </a:solidFill>
                <a:latin typeface="Arial Narrow" pitchFamily="34" charset="0"/>
                <a:cs typeface="HASENAT" pitchFamily="2" charset="-78"/>
              </a:rPr>
              <a:t>Hudûd</a:t>
            </a:r>
            <a:r>
              <a:rPr lang="tr-TR" sz="1600" b="1" dirty="0" smtClean="0">
                <a:solidFill>
                  <a:schemeClr val="tx1"/>
                </a:solidFill>
                <a:latin typeface="Arial Narrow" pitchFamily="34" charset="0"/>
                <a:cs typeface="HASENAT" pitchFamily="2" charset="-78"/>
              </a:rPr>
              <a:t>, 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85000" lnSpcReduction="20000"/>
          </a:bodyPr>
          <a:lstStyle/>
          <a:p>
            <a:pPr algn="r"/>
            <a:r>
              <a:rPr lang="ar-AE" dirty="0" smtClean="0">
                <a:solidFill>
                  <a:schemeClr val="tx1"/>
                </a:solidFill>
                <a:latin typeface="HASENAT" pitchFamily="2" charset="-78"/>
                <a:cs typeface="HASENAT" pitchFamily="2" charset="-78"/>
              </a:rPr>
              <a:t>أَنَّ أَبَا هُرَيْرَةَ رَضِيَ اللَّهُ عَنْهُ، قَالَ: قَالَ رَسُولُ اللَّهِ صَلَّى اللهُ عَلَيْهِ وَسَلَّمَ: «مَا مِنْ مَوْلُودٍ إِلَّا يُولَدُ عَلَى الفِطْرَةِ، فَأَبَوَاهُ يُهَوِّدَانِهِ أَوْ يُنَصِّرَانِهِ أَوْ يُمَجِّسَانِهِ، كَمَا تُنْتَجُ البَهِيمَةُ بَهِيمَةً جَمْعَاءَ، هَلْ تُحِسُّونَ فِيهَا مِنْ جَدْعَاءَ»، ثُمَّ يَقُولُ: {فِطْرَةَ اللَّهِ الَّتِي فَطَرَ النَّاسَ عَلَيْهَا لاَ تَبْدِيلَ لِخَلْقِ اللَّهِ ذَلِكَ الدِّينُ القَيِّمُ} [الروم: 30] </a:t>
            </a:r>
          </a:p>
          <a:p>
            <a:pPr algn="l">
              <a:spcBef>
                <a:spcPts val="0"/>
              </a:spcBef>
            </a:pPr>
            <a:r>
              <a:rPr lang="tr-TR" sz="1800" b="1" dirty="0" smtClean="0">
                <a:solidFill>
                  <a:schemeClr val="tx1"/>
                </a:solidFill>
                <a:latin typeface="Arial Narrow" pitchFamily="34" charset="0"/>
              </a:rPr>
              <a:t>Ebu </a:t>
            </a:r>
            <a:r>
              <a:rPr lang="tr-TR" sz="1800" b="1" dirty="0" err="1" smtClean="0">
                <a:solidFill>
                  <a:schemeClr val="tx1"/>
                </a:solidFill>
                <a:latin typeface="Arial Narrow" pitchFamily="34" charset="0"/>
              </a:rPr>
              <a:t>Hüreyre’nin</a:t>
            </a:r>
            <a:r>
              <a:rPr lang="tr-TR" sz="1800" b="1" dirty="0" smtClean="0">
                <a:solidFill>
                  <a:schemeClr val="tx1"/>
                </a:solidFill>
                <a:latin typeface="Arial Narrow" pitchFamily="34" charset="0"/>
              </a:rPr>
              <a:t> rivayet ettiği bir hadiste </a:t>
            </a:r>
            <a:r>
              <a:rPr lang="tr-TR" sz="1800" b="1" dirty="0" err="1" smtClean="0">
                <a:solidFill>
                  <a:schemeClr val="tx1"/>
                </a:solidFill>
                <a:latin typeface="Arial Narrow" pitchFamily="34" charset="0"/>
              </a:rPr>
              <a:t>Rasulullah</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aleyhisselam</a:t>
            </a:r>
            <a:r>
              <a:rPr lang="tr-TR" sz="1800" b="1" dirty="0" smtClean="0">
                <a:solidFill>
                  <a:schemeClr val="tx1"/>
                </a:solidFill>
                <a:latin typeface="Arial Narrow" pitchFamily="34" charset="0"/>
              </a:rPr>
              <a:t> şöyle buyuruyor: “Her doğan çocuk muhakkak İslâm fıtratı üzerine doğar. Sonra anası ile babası ona </a:t>
            </a:r>
            <a:r>
              <a:rPr lang="tr-TR" sz="1800" b="1" dirty="0" err="1" smtClean="0">
                <a:solidFill>
                  <a:schemeClr val="tx1"/>
                </a:solidFill>
                <a:latin typeface="Arial Narrow" pitchFamily="34" charset="0"/>
              </a:rPr>
              <a:t>yahudî</a:t>
            </a:r>
            <a:r>
              <a:rPr lang="tr-TR" sz="1800" b="1" dirty="0" smtClean="0">
                <a:solidFill>
                  <a:schemeClr val="tx1"/>
                </a:solidFill>
                <a:latin typeface="Arial Narrow" pitchFamily="34" charset="0"/>
              </a:rPr>
              <a:t> yahut </a:t>
            </a:r>
            <a:r>
              <a:rPr lang="tr-TR" sz="1800" b="1" dirty="0" err="1" smtClean="0">
                <a:solidFill>
                  <a:schemeClr val="tx1"/>
                </a:solidFill>
                <a:latin typeface="Arial Narrow" pitchFamily="34" charset="0"/>
              </a:rPr>
              <a:t>hristiyan</a:t>
            </a:r>
            <a:r>
              <a:rPr lang="tr-TR" sz="1800" b="1" dirty="0" smtClean="0">
                <a:solidFill>
                  <a:schemeClr val="tx1"/>
                </a:solidFill>
                <a:latin typeface="Arial Narrow" pitchFamily="34" charset="0"/>
              </a:rPr>
              <a:t> veya </a:t>
            </a:r>
            <a:r>
              <a:rPr lang="tr-TR" sz="1800" b="1" dirty="0" err="1" smtClean="0">
                <a:solidFill>
                  <a:schemeClr val="tx1"/>
                </a:solidFill>
                <a:latin typeface="Arial Narrow" pitchFamily="34" charset="0"/>
              </a:rPr>
              <a:t>mecûsî</a:t>
            </a:r>
            <a:r>
              <a:rPr lang="tr-TR" sz="1800" b="1" dirty="0" smtClean="0">
                <a:solidFill>
                  <a:schemeClr val="tx1"/>
                </a:solidFill>
                <a:latin typeface="Arial Narrow" pitchFamily="34" charset="0"/>
              </a:rPr>
              <a:t> yaparlar. Nasıl ki, her hayvanın yavrusu tam azalı olarak doğar. Hiç o yavrunun burnunda, kulağında eksik, kesik bir şey görülür mü?”Sonra Ebu Hüreyre </a:t>
            </a:r>
            <a:r>
              <a:rPr lang="tr-TR" sz="1800" b="1" dirty="0" err="1" smtClean="0">
                <a:solidFill>
                  <a:schemeClr val="tx1"/>
                </a:solidFill>
                <a:latin typeface="Arial Narrow" pitchFamily="34" charset="0"/>
              </a:rPr>
              <a:t>radıyallahu</a:t>
            </a:r>
            <a:r>
              <a:rPr lang="tr-TR" sz="1800" b="1" dirty="0" smtClean="0">
                <a:solidFill>
                  <a:schemeClr val="tx1"/>
                </a:solidFill>
                <a:latin typeface="Arial Narrow" pitchFamily="34" charset="0"/>
              </a:rPr>
              <a:t> anh; “(</a:t>
            </a:r>
            <a:r>
              <a:rPr lang="tr-TR" sz="1800" b="1" dirty="0" err="1" smtClean="0">
                <a:solidFill>
                  <a:schemeClr val="tx1"/>
                </a:solidFill>
                <a:latin typeface="Arial Narrow" pitchFamily="34" charset="0"/>
              </a:rPr>
              <a:t>Rasûlüm</a:t>
            </a:r>
            <a:r>
              <a:rPr lang="tr-TR" sz="1800" b="1" dirty="0" smtClean="0">
                <a:solidFill>
                  <a:schemeClr val="tx1"/>
                </a:solidFill>
                <a:latin typeface="Arial Narrow" pitchFamily="34" charset="0"/>
              </a:rPr>
              <a:t>!) Sen yüzünü </a:t>
            </a:r>
            <a:r>
              <a:rPr lang="tr-TR" sz="1800" b="1" dirty="0" err="1" smtClean="0">
                <a:solidFill>
                  <a:schemeClr val="tx1"/>
                </a:solidFill>
                <a:latin typeface="Arial Narrow" pitchFamily="34" charset="0"/>
              </a:rPr>
              <a:t>hanîf</a:t>
            </a:r>
            <a:r>
              <a:rPr lang="tr-TR" sz="1800" b="1" dirty="0" smtClean="0">
                <a:solidFill>
                  <a:schemeClr val="tx1"/>
                </a:solidFill>
                <a:latin typeface="Arial Narrow" pitchFamily="34" charset="0"/>
              </a:rPr>
              <a:t> olarak dine, Allah insanları hangi fıtrat üzere yaratmış ise ona çevir. Allah’ın yaratışında değişme yoktur. İşte dosdoğru din budur; fakat insanların çoğu bilmezler.” (Rum: 30) mealindeki ayet-i kerimeyi okumuştur (</a:t>
            </a:r>
            <a:r>
              <a:rPr lang="tr-TR" sz="1800" b="1" dirty="0" err="1" smtClean="0">
                <a:solidFill>
                  <a:schemeClr val="tx1"/>
                </a:solidFill>
                <a:latin typeface="Arial Narrow" pitchFamily="34" charset="0"/>
              </a:rPr>
              <a:t>Buhârî</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Cenâiz</a:t>
            </a:r>
            <a:r>
              <a:rPr lang="tr-TR" sz="1800" b="1" dirty="0" smtClean="0">
                <a:solidFill>
                  <a:schemeClr val="tx1"/>
                </a:solidFill>
                <a:latin typeface="Arial Narrow" pitchFamily="34" charset="0"/>
              </a:rPr>
              <a:t>, 80).</a:t>
            </a:r>
            <a:endParaRPr lang="tr-TR" sz="1800" b="1" dirty="0" smtClean="0">
              <a:solidFill>
                <a:schemeClr val="tx1"/>
              </a:solidFill>
              <a:latin typeface="Arial Narrow" pitchFamily="34" charset="0"/>
              <a:cs typeface="HASENAT" pitchFamily="2" charset="-78"/>
            </a:endParaRPr>
          </a:p>
          <a:p>
            <a:pPr algn="r">
              <a:spcBef>
                <a:spcPts val="0"/>
              </a:spcBef>
            </a:pPr>
            <a:r>
              <a:rPr lang="ar-AE" b="1" dirty="0" smtClean="0">
                <a:solidFill>
                  <a:schemeClr val="tx1"/>
                </a:solidFill>
                <a:latin typeface="HASENAT" pitchFamily="2" charset="-78"/>
                <a:cs typeface="HASENAT" pitchFamily="2" charset="-78"/>
              </a:rPr>
              <a:t>عَنْ جَابِرِ بْنِ سَمُرَةَ قَالَ  قَالَ رَسُولُ اللَّهِ صَلَّى اللَّهُ عَلَيْهِ وَسَلَّمَ لَأَنْ يُؤَدِّبَ الرَّجُلُ وَلَدَهُ خَيْرٌ مِنْ </a:t>
            </a:r>
            <a:endParaRPr lang="tr-TR" b="1" dirty="0" smtClean="0">
              <a:solidFill>
                <a:schemeClr val="tx1"/>
              </a:solidFill>
              <a:latin typeface="HASENAT" pitchFamily="2" charset="-78"/>
              <a:cs typeface="HASENAT" pitchFamily="2" charset="-78"/>
            </a:endParaRPr>
          </a:p>
          <a:p>
            <a:pPr algn="r">
              <a:spcBef>
                <a:spcPts val="0"/>
              </a:spcBef>
            </a:pPr>
            <a:r>
              <a:rPr lang="ar-AE" b="1" dirty="0" smtClean="0">
                <a:solidFill>
                  <a:schemeClr val="tx1"/>
                </a:solidFill>
                <a:latin typeface="HASENAT" pitchFamily="2" charset="-78"/>
                <a:cs typeface="HASENAT" pitchFamily="2" charset="-78"/>
              </a:rPr>
              <a:t>أَنْ يَتَصَدَّقَ بِصَاعٍ </a:t>
            </a:r>
            <a:endParaRPr lang="tr-TR"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Cabir bin </a:t>
            </a:r>
            <a:r>
              <a:rPr lang="tr-TR" sz="1800" b="1" dirty="0" err="1" smtClean="0">
                <a:solidFill>
                  <a:schemeClr val="tx1"/>
                </a:solidFill>
                <a:latin typeface="Arial Narrow" pitchFamily="34" charset="0"/>
              </a:rPr>
              <a:t>Semurete’den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Resulüllah’ın</a:t>
            </a:r>
            <a:r>
              <a:rPr lang="tr-TR" sz="1800" b="1" dirty="0" smtClean="0">
                <a:solidFill>
                  <a:schemeClr val="tx1"/>
                </a:solidFill>
                <a:latin typeface="Arial Narrow" pitchFamily="34" charset="0"/>
              </a:rPr>
              <a:t> (s.a.v) şöyle dediği nakledilir: “Bir baba evlâdını güzel </a:t>
            </a:r>
            <a:r>
              <a:rPr lang="tr-TR" sz="1800" b="1" dirty="0" err="1" smtClean="0">
                <a:solidFill>
                  <a:schemeClr val="tx1"/>
                </a:solidFill>
                <a:latin typeface="Arial Narrow" pitchFamily="34" charset="0"/>
              </a:rPr>
              <a:t>edeble</a:t>
            </a:r>
            <a:r>
              <a:rPr lang="tr-TR" sz="1800" b="1" dirty="0" smtClean="0">
                <a:solidFill>
                  <a:schemeClr val="tx1"/>
                </a:solidFill>
                <a:latin typeface="Arial Narrow" pitchFamily="34" charset="0"/>
              </a:rPr>
              <a:t> terbiye etmesi “</a:t>
            </a:r>
            <a:r>
              <a:rPr lang="tr-TR" sz="1800" b="1" dirty="0" err="1" smtClean="0">
                <a:solidFill>
                  <a:schemeClr val="tx1"/>
                </a:solidFill>
                <a:latin typeface="Arial Narrow" pitchFamily="34" charset="0"/>
              </a:rPr>
              <a:t>Sa</a:t>
            </a:r>
            <a:r>
              <a:rPr lang="tr-TR" sz="1800" b="1" dirty="0" smtClean="0">
                <a:solidFill>
                  <a:schemeClr val="tx1"/>
                </a:solidFill>
                <a:latin typeface="Arial Narrow" pitchFamily="34" charset="0"/>
              </a:rPr>
              <a:t>’”la (</a:t>
            </a:r>
            <a:r>
              <a:rPr lang="tr-TR" sz="1800" b="1" dirty="0" err="1" smtClean="0">
                <a:solidFill>
                  <a:schemeClr val="tx1"/>
                </a:solidFill>
                <a:latin typeface="Arial Narrow" pitchFamily="34" charset="0"/>
              </a:rPr>
              <a:t>Sa</a:t>
            </a:r>
            <a:r>
              <a:rPr lang="tr-TR" sz="1800" b="1" dirty="0" smtClean="0">
                <a:solidFill>
                  <a:schemeClr val="tx1"/>
                </a:solidFill>
                <a:latin typeface="Arial Narrow" pitchFamily="34" charset="0"/>
              </a:rPr>
              <a:t>’: 2120 grama tekabül eden bir ölçü birimi) sadaka vermesinden daha hayırlıdır.” (</a:t>
            </a:r>
            <a:r>
              <a:rPr lang="tr-TR" sz="1800" b="1" dirty="0" err="1" smtClean="0">
                <a:solidFill>
                  <a:schemeClr val="tx1"/>
                </a:solidFill>
                <a:latin typeface="Arial Narrow" pitchFamily="34" charset="0"/>
              </a:rPr>
              <a:t>Tirmizi</a:t>
            </a:r>
            <a:r>
              <a:rPr lang="tr-TR" sz="1800" b="1" dirty="0" smtClean="0">
                <a:solidFill>
                  <a:schemeClr val="tx1"/>
                </a:solidFill>
                <a:latin typeface="Arial Narrow" pitchFamily="34" charset="0"/>
              </a:rPr>
              <a:t>, Birr, </a:t>
            </a:r>
            <a:r>
              <a:rPr lang="tr-TR" sz="1800" b="1" dirty="0" err="1" smtClean="0">
                <a:solidFill>
                  <a:schemeClr val="tx1"/>
                </a:solidFill>
                <a:latin typeface="Arial Narrow" pitchFamily="34" charset="0"/>
              </a:rPr>
              <a:t>Hds</a:t>
            </a:r>
            <a:r>
              <a:rPr lang="tr-TR" sz="1800" b="1" dirty="0" smtClean="0">
                <a:solidFill>
                  <a:schemeClr val="tx1"/>
                </a:solidFill>
                <a:latin typeface="Arial Narrow" pitchFamily="34" charset="0"/>
              </a:rPr>
              <a:t>. No:1951).</a:t>
            </a:r>
            <a:endParaRPr lang="tr-TR" sz="1800" b="1" dirty="0" smtClean="0">
              <a:solidFill>
                <a:schemeClr val="tx1"/>
              </a:solidFill>
              <a:latin typeface="Arial Narrow" pitchFamily="34" charset="0"/>
              <a:cs typeface="HASENAT" pitchFamily="2" charset="-78"/>
            </a:endParaRPr>
          </a:p>
          <a:p>
            <a:pPr algn="r">
              <a:spcBef>
                <a:spcPts val="0"/>
              </a:spcBef>
            </a:pPr>
            <a:r>
              <a:rPr lang="ar-AE" dirty="0" smtClean="0">
                <a:solidFill>
                  <a:schemeClr val="tx1"/>
                </a:solidFill>
                <a:latin typeface="HASENAT" pitchFamily="2" charset="-78"/>
                <a:cs typeface="HASENAT" pitchFamily="2" charset="-78"/>
              </a:rPr>
              <a:t>عَنْ عَبْدِ الْمَلِكِ بْنِ الرَّبِيعِ بْنِ سَبْرَةَ، عَنْ أَبِيهِ، عَنْ جَدِّهِ، قَالَ: قَالَ النَّبِيُّ صَلَّى اللهُ عَلَيْهِ وَسَلَّمَ: «مُرُوا الصَّبِيَّ بِالصَّلَاةِ إِذَا بَلَغَ سَبْعَ سِنِينَ، وَإِذَا بَلَغَ عَشْرَ سِنِينَ فَاضْرِبُوهُ عَلَيْهَا» </a:t>
            </a:r>
          </a:p>
          <a:p>
            <a:pPr algn="l">
              <a:spcBef>
                <a:spcPts val="0"/>
              </a:spcBef>
            </a:pPr>
            <a:r>
              <a:rPr lang="tr-TR" sz="1800" b="1" dirty="0" err="1" smtClean="0">
                <a:solidFill>
                  <a:schemeClr val="tx1"/>
                </a:solidFill>
                <a:latin typeface="Arial Narrow" pitchFamily="34" charset="0"/>
              </a:rPr>
              <a:t>Abdülmelik</a:t>
            </a:r>
            <a:r>
              <a:rPr lang="tr-TR" sz="1800" b="1" dirty="0" smtClean="0">
                <a:solidFill>
                  <a:schemeClr val="tx1"/>
                </a:solidFill>
                <a:latin typeface="Arial Narrow" pitchFamily="34" charset="0"/>
              </a:rPr>
              <a:t> bin </a:t>
            </a:r>
            <a:r>
              <a:rPr lang="tr-TR" sz="1800" b="1" dirty="0" err="1" smtClean="0">
                <a:solidFill>
                  <a:schemeClr val="tx1"/>
                </a:solidFill>
                <a:latin typeface="Arial Narrow" pitchFamily="34" charset="0"/>
              </a:rPr>
              <a:t>Rebi</a:t>
            </a:r>
            <a:r>
              <a:rPr lang="tr-TR" sz="1800" b="1" dirty="0" smtClean="0">
                <a:solidFill>
                  <a:schemeClr val="tx1"/>
                </a:solidFill>
                <a:latin typeface="Arial Narrow" pitchFamily="34" charset="0"/>
              </a:rPr>
              <a:t>’, bin </a:t>
            </a:r>
            <a:r>
              <a:rPr lang="tr-TR" sz="1800" b="1" dirty="0" err="1" smtClean="0">
                <a:solidFill>
                  <a:schemeClr val="tx1"/>
                </a:solidFill>
                <a:latin typeface="Arial Narrow" pitchFamily="34" charset="0"/>
              </a:rPr>
              <a:t>Sebrete</a:t>
            </a:r>
            <a:r>
              <a:rPr lang="tr-TR" sz="1800" b="1" dirty="0" smtClean="0">
                <a:solidFill>
                  <a:schemeClr val="tx1"/>
                </a:solidFill>
                <a:latin typeface="Arial Narrow" pitchFamily="34" charset="0"/>
              </a:rPr>
              <a:t>, babasından, oda dedesinden: Nebi (s.a.v) buyurdular ki: “Çocuklarınız yedi yaşına geldiği zaman namaz kılmalarını emredin. On yaşına geldiklerinde onu yerine getirmiyorlarsa dövün.” (Ebû </a:t>
            </a:r>
            <a:r>
              <a:rPr lang="tr-TR" sz="1800" b="1" dirty="0" err="1" smtClean="0">
                <a:solidFill>
                  <a:schemeClr val="tx1"/>
                </a:solidFill>
                <a:latin typeface="Arial Narrow" pitchFamily="34" charset="0"/>
              </a:rPr>
              <a:t>Dâvud</a:t>
            </a:r>
            <a:r>
              <a:rPr lang="tr-TR" sz="1800" b="1" dirty="0" smtClean="0">
                <a:solidFill>
                  <a:schemeClr val="tx1"/>
                </a:solidFill>
                <a:latin typeface="Arial Narrow" pitchFamily="34" charset="0"/>
              </a:rPr>
              <a:t>, Salât, </a:t>
            </a:r>
            <a:r>
              <a:rPr lang="tr-TR" sz="1800" b="1" dirty="0" err="1" smtClean="0">
                <a:solidFill>
                  <a:schemeClr val="tx1"/>
                </a:solidFill>
                <a:latin typeface="Arial Narrow" pitchFamily="34" charset="0"/>
              </a:rPr>
              <a:t>Hds</a:t>
            </a:r>
            <a:r>
              <a:rPr lang="tr-TR" sz="1800" b="1" dirty="0" smtClean="0">
                <a:solidFill>
                  <a:schemeClr val="tx1"/>
                </a:solidFill>
                <a:latin typeface="Arial Narrow" pitchFamily="34" charset="0"/>
              </a:rPr>
              <a:t>. No: 494</a:t>
            </a:r>
            <a:r>
              <a:rPr lang="tr-TR" sz="1800" b="1" dirty="0" smtClean="0">
                <a:solidFill>
                  <a:schemeClr val="tx1"/>
                </a:solidFill>
              </a:rPr>
              <a:t>)</a:t>
            </a:r>
            <a:endParaRPr lang="tr-TR" sz="1800" b="1" dirty="0" smtClean="0">
              <a:solidFill>
                <a:schemeClr val="tx1"/>
              </a:solidFill>
              <a:latin typeface="HASENAT" pitchFamily="2" charset="-78"/>
              <a:cs typeface="HASENAT" pitchFamily="2" charset="-78"/>
            </a:endParaRPr>
          </a:p>
          <a:p>
            <a:pPr algn="r">
              <a:spcBef>
                <a:spcPts val="0"/>
              </a:spcBef>
            </a:pPr>
            <a:r>
              <a:rPr lang="ar-AE" b="1" dirty="0" smtClean="0">
                <a:solidFill>
                  <a:schemeClr val="tx1"/>
                </a:solidFill>
                <a:latin typeface="HASENAT" pitchFamily="2" charset="-78"/>
                <a:cs typeface="HASENAT" pitchFamily="2" charset="-78"/>
              </a:rPr>
              <a:t>عَنْ عَمْرِو بْنِ شُعَيْبٍ عَنْ أَبِيهِ عَنْ جَدِّهِ قَالَ قَالَ رَسُولُ اللَّهِ صَلَّى اللَّهُ عَلَيْهِ وَسَلَّمَ مُرُوا أَوْلَادَكُمْ الْمَضَاجِعِ</a:t>
            </a:r>
            <a:r>
              <a:rPr lang="tr-TR" b="1" dirty="0" smtClean="0">
                <a:solidFill>
                  <a:schemeClr val="tx1"/>
                </a:solidFill>
                <a:latin typeface="HASENAT" pitchFamily="2" charset="-78"/>
                <a:cs typeface="HASENAT" pitchFamily="2" charset="-78"/>
              </a:rPr>
              <a:t> </a:t>
            </a:r>
            <a:r>
              <a:rPr lang="ar-AE" b="1" dirty="0" smtClean="0">
                <a:solidFill>
                  <a:schemeClr val="tx1"/>
                </a:solidFill>
                <a:latin typeface="HASENAT" pitchFamily="2" charset="-78"/>
                <a:cs typeface="HASENAT" pitchFamily="2" charset="-78"/>
              </a:rPr>
              <a:t>بِالصَّلَاةِ وَهُمْ أَبْنَاءُ سَبْعِ سِنِينَ وَاضْرِبُوهُمْ عَلَيْهَا وَهُمْ أَبْنَاءُ عَشْرٍ وَفَرِّقُوا بَيْنَهُمْ فِي</a:t>
            </a:r>
            <a:endParaRPr lang="tr-TR" b="1" dirty="0" smtClean="0">
              <a:solidFill>
                <a:schemeClr val="tx1"/>
              </a:solidFill>
              <a:latin typeface="HASENAT" pitchFamily="2" charset="-78"/>
              <a:cs typeface="HASENAT" pitchFamily="2" charset="-78"/>
            </a:endParaRPr>
          </a:p>
          <a:p>
            <a:pPr algn="l">
              <a:spcBef>
                <a:spcPts val="0"/>
              </a:spcBef>
            </a:pPr>
            <a:r>
              <a:rPr lang="tr-TR" sz="1800" b="1" dirty="0" err="1" smtClean="0">
                <a:solidFill>
                  <a:schemeClr val="tx1"/>
                </a:solidFill>
                <a:latin typeface="Arial Narrow" pitchFamily="34" charset="0"/>
              </a:rPr>
              <a:t>Amr</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İbni</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Şuayb</a:t>
            </a:r>
            <a:r>
              <a:rPr lang="tr-TR" sz="1800" b="1" dirty="0" smtClean="0">
                <a:solidFill>
                  <a:schemeClr val="tx1"/>
                </a:solidFill>
                <a:latin typeface="Arial Narrow" pitchFamily="34" charset="0"/>
              </a:rPr>
              <a:t> babası </a:t>
            </a:r>
            <a:r>
              <a:rPr lang="tr-TR" sz="1800" b="1" dirty="0" err="1" smtClean="0">
                <a:solidFill>
                  <a:schemeClr val="tx1"/>
                </a:solidFill>
                <a:latin typeface="Arial Narrow" pitchFamily="34" charset="0"/>
              </a:rPr>
              <a:t>Şuayb’dan</a:t>
            </a:r>
            <a:r>
              <a:rPr lang="tr-TR" sz="1800" b="1" dirty="0" smtClean="0">
                <a:solidFill>
                  <a:schemeClr val="tx1"/>
                </a:solidFill>
                <a:latin typeface="Arial Narrow" pitchFamily="34" charset="0"/>
              </a:rPr>
              <a:t>, o da dedesi Abdullah </a:t>
            </a:r>
            <a:r>
              <a:rPr lang="tr-TR" sz="1800" b="1" dirty="0" err="1" smtClean="0">
                <a:solidFill>
                  <a:schemeClr val="tx1"/>
                </a:solidFill>
                <a:latin typeface="Arial Narrow" pitchFamily="34" charset="0"/>
              </a:rPr>
              <a:t>İbni</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Amr</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İbni</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Âs</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radıyallahu</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anh’den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Resûlullah</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sallallahu</a:t>
            </a:r>
            <a:r>
              <a:rPr lang="tr-TR" sz="1800" b="1" dirty="0" smtClean="0">
                <a:solidFill>
                  <a:schemeClr val="tx1"/>
                </a:solidFill>
                <a:latin typeface="Arial Narrow" pitchFamily="34" charset="0"/>
              </a:rPr>
              <a:t> aleyhi ve </a:t>
            </a:r>
            <a:r>
              <a:rPr lang="tr-TR" sz="1800" b="1" dirty="0" err="1" smtClean="0">
                <a:solidFill>
                  <a:schemeClr val="tx1"/>
                </a:solidFill>
                <a:latin typeface="Arial Narrow" pitchFamily="34" charset="0"/>
              </a:rPr>
              <a:t>sellem’in</a:t>
            </a:r>
            <a:r>
              <a:rPr lang="tr-TR" sz="1800" b="1" dirty="0" smtClean="0">
                <a:solidFill>
                  <a:schemeClr val="tx1"/>
                </a:solidFill>
                <a:latin typeface="Arial Narrow" pitchFamily="34" charset="0"/>
              </a:rPr>
              <a:t> şöyle buyurduğunu rivayet etti: “Çocuklarınıza yedi yaşındayken namaz kılmalarını söyleyiniz. On yaşına bastıkları hâlde kılmazlarsa kendilerini cezalandırınız yataklarını da ayırınız.”(Ebû </a:t>
            </a:r>
            <a:r>
              <a:rPr lang="tr-TR" sz="1800" b="1" dirty="0" err="1" smtClean="0">
                <a:solidFill>
                  <a:schemeClr val="tx1"/>
                </a:solidFill>
                <a:latin typeface="Arial Narrow" pitchFamily="34" charset="0"/>
              </a:rPr>
              <a:t>Dâvûd</a:t>
            </a:r>
            <a:r>
              <a:rPr lang="tr-TR" sz="1800" b="1" dirty="0" smtClean="0">
                <a:solidFill>
                  <a:schemeClr val="tx1"/>
                </a:solidFill>
                <a:latin typeface="Arial Narrow" pitchFamily="34" charset="0"/>
              </a:rPr>
              <a:t>, Salât 26)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r>
              <a:rPr lang="tr-TR" sz="1800" b="1" dirty="0" smtClean="0">
                <a:solidFill>
                  <a:schemeClr val="tx1"/>
                </a:solidFill>
                <a:latin typeface="Arial Narrow" pitchFamily="34" charset="0"/>
              </a:rPr>
              <a:t>Kur’an’da Ergende ve Gençte Olması ya da Olmaması Gereken Davranışların Bazıları</a:t>
            </a:r>
          </a:p>
          <a:p>
            <a:pPr algn="l"/>
            <a:r>
              <a:rPr lang="tr-TR" sz="1800" b="1" dirty="0" err="1" smtClean="0">
                <a:solidFill>
                  <a:schemeClr val="tx1"/>
                </a:solidFill>
                <a:latin typeface="Arial Narrow" pitchFamily="34" charset="0"/>
              </a:rPr>
              <a:t>Cenab</a:t>
            </a:r>
            <a:r>
              <a:rPr lang="tr-TR" sz="1800" b="1" dirty="0" smtClean="0">
                <a:solidFill>
                  <a:schemeClr val="tx1"/>
                </a:solidFill>
                <a:latin typeface="Arial Narrow" pitchFamily="34" charset="0"/>
              </a:rPr>
              <a:t>-ı Allah Kur’an’da biz kullarına şunları emrediyor:</a:t>
            </a:r>
          </a:p>
          <a:p>
            <a:pPr algn="l"/>
            <a:r>
              <a:rPr lang="tr-TR" sz="1800" b="1" dirty="0" smtClean="0">
                <a:solidFill>
                  <a:schemeClr val="tx1"/>
                </a:solidFill>
                <a:latin typeface="Arial Narrow" pitchFamily="34" charset="0"/>
              </a:rPr>
              <a:t> </a:t>
            </a:r>
          </a:p>
          <a:p>
            <a:pPr algn="l">
              <a:buFont typeface="Wingdings" pitchFamily="2" charset="2"/>
              <a:buChar char="Ø"/>
            </a:pP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kendisine kulluk etmemizi ve ancak kendisinden yardım beklememizi istiyor:</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اِيَّاكَ نَعْبُدُ وَاِيَّاكَ نَسْتَع۪ينُۜ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Rabbimiz! Ancak sana kulluk ederiz ve yalnız senden medet umarız.” (Fatiha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 5)</a:t>
            </a:r>
          </a:p>
          <a:p>
            <a:pPr algn="l">
              <a:buFont typeface="Wingdings" pitchFamily="2" charset="2"/>
              <a:buChar char="Ø"/>
            </a:pP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kurtulmak isteyenlerden şunları bekliyor:</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اَلَّذ۪ينَ يُؤْمِنُونَ بِالْغَيْبِ وَيُق۪يمُونَ الصَّلٰوةَ وَمِمَّا رَزَقْنَاهُمْ يُنْفِقُونَۙ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Sakınanlar ve arınmak isteyenler </a:t>
            </a:r>
            <a:r>
              <a:rPr lang="tr-TR" sz="1800" b="1" dirty="0" err="1" smtClean="0">
                <a:solidFill>
                  <a:schemeClr val="tx1"/>
                </a:solidFill>
                <a:latin typeface="Arial Narrow" pitchFamily="34" charset="0"/>
              </a:rPr>
              <a:t>gayba</a:t>
            </a:r>
            <a:r>
              <a:rPr lang="tr-TR" sz="1800" b="1" dirty="0" smtClean="0">
                <a:solidFill>
                  <a:schemeClr val="tx1"/>
                </a:solidFill>
                <a:latin typeface="Arial Narrow" pitchFamily="34" charset="0"/>
              </a:rPr>
              <a:t> inanırlar, namaz kılarlar, kendilerine verdiğimiz mallardan Allah yolunda harcarlar.” (Bakara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 3) </a:t>
            </a:r>
          </a:p>
          <a:p>
            <a:pPr algn="l">
              <a:buFont typeface="Wingdings" pitchFamily="2" charset="2"/>
              <a:buChar char="Ø"/>
            </a:pPr>
            <a:r>
              <a:rPr lang="tr-TR" sz="1800" b="1" dirty="0" smtClean="0">
                <a:solidFill>
                  <a:srgbClr val="FF0000"/>
                </a:solidFill>
                <a:latin typeface="Arial Narrow" pitchFamily="34" charset="0"/>
              </a:rPr>
              <a:t>Allah (C.C) kulluk borcumuzu yerine getirmemizi istiyor:</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اَيُّهَا النَّاسُ اعْبُدُوا رَبَّكُمُ الَّذ۪ي خَلَقَكُمْ وَالَّذ۪ينَ مِنْ قَبْلِكُمْ لَعَلَّكُمْ تَتَّقُونَۙ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Ey insanlar! Sizi ve sizden öncekileri yaratan Rabbinize kulluk ediniz. Umulur ki böylece korunmuş (Allah’ın azabından kendinizi kurtarmış) olursunuz.” (Bakara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:21)</a:t>
            </a:r>
          </a:p>
          <a:p>
            <a:pPr algn="l">
              <a:buFont typeface="Wingdings" pitchFamily="2" charset="2"/>
              <a:buChar char="Ø"/>
            </a:pPr>
            <a:r>
              <a:rPr lang="tr-TR" sz="1800" b="1" dirty="0" smtClean="0">
                <a:solidFill>
                  <a:srgbClr val="FF0000"/>
                </a:solidFill>
                <a:latin typeface="Arial Narrow" pitchFamily="34" charset="0"/>
              </a:rPr>
              <a:t>Allah cehennem ateşinden sakınmamızı emrediyor:</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فَاِنْ لَمْ تَفْعَلُوا وَلَنْ تَفْعَلُوا فَاتَّقُوا النَّارَ الَّت۪ي وَقُودُهَا النَّاسُ وَالْحِجَارَةُۚ اُعِدَّتْ لِلْكَافِر۪ينَ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Bunu yapamazsanız -ki asla yapamayacaksınız- yakıtı insanlar ve taşlar olan ateşten sakının; o, inkârcılar için hazırlanmıştır. ” (Bakara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 24)</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a:ln>
            <a:solidFill>
              <a:schemeClr val="accent1"/>
            </a:solidFill>
          </a:ln>
        </p:spPr>
        <p:txBody>
          <a:bodyPr>
            <a:normAutofit fontScale="77500" lnSpcReduction="20000"/>
          </a:bodyPr>
          <a:lstStyle/>
          <a:p>
            <a:pPr algn="l">
              <a:lnSpc>
                <a:spcPct val="120000"/>
              </a:lnSpc>
              <a:spcBef>
                <a:spcPts val="0"/>
              </a:spcBef>
            </a:pPr>
            <a:r>
              <a:rPr lang="tr-TR" sz="1800" b="1" dirty="0" smtClean="0">
                <a:latin typeface="Arial Narrow"/>
                <a:ea typeface="Calibri"/>
                <a:cs typeface="Times New Roman"/>
              </a:rPr>
              <a:t> </a:t>
            </a:r>
            <a:r>
              <a:rPr lang="tr-TR" sz="2100" b="1" dirty="0" err="1" smtClean="0">
                <a:solidFill>
                  <a:srgbClr val="FF0000"/>
                </a:solidFill>
                <a:latin typeface="Arial Narrow"/>
                <a:ea typeface="Calibri"/>
                <a:cs typeface="Times New Roman"/>
              </a:rPr>
              <a:t>Cenab</a:t>
            </a:r>
            <a:r>
              <a:rPr lang="tr-TR" sz="2100" b="1" dirty="0" smtClean="0">
                <a:solidFill>
                  <a:srgbClr val="FF0000"/>
                </a:solidFill>
                <a:latin typeface="Arial Narrow"/>
                <a:ea typeface="Calibri"/>
                <a:cs typeface="Times New Roman"/>
              </a:rPr>
              <a:t>-ı Allah namaz kılmayı, zekât vermeyi emrediyor:</a:t>
            </a:r>
            <a:endParaRPr lang="tr-TR" sz="1800" dirty="0" smtClean="0">
              <a:ea typeface="Calibri"/>
              <a:cs typeface="Times New Roman"/>
            </a:endParaRPr>
          </a:p>
          <a:p>
            <a:pPr algn="r">
              <a:lnSpc>
                <a:spcPct val="120000"/>
              </a:lnSpc>
              <a:spcBef>
                <a:spcPts val="0"/>
              </a:spcBef>
            </a:pPr>
            <a:r>
              <a:rPr lang="tr-TR" sz="3000" b="1" dirty="0" smtClean="0">
                <a:solidFill>
                  <a:schemeClr val="tx1"/>
                </a:solidFill>
                <a:latin typeface="AGA Arabesque"/>
                <a:ea typeface="Calibri"/>
                <a:cs typeface="HASENAT"/>
              </a:rPr>
              <a:t>*</a:t>
            </a:r>
            <a:r>
              <a:rPr lang="ar-SA" sz="3600" dirty="0" smtClean="0">
                <a:solidFill>
                  <a:schemeClr val="tx1"/>
                </a:solidFill>
                <a:ea typeface="Calibri"/>
                <a:cs typeface="HASENAT"/>
              </a:rPr>
              <a:t> </a:t>
            </a:r>
            <a:r>
              <a:rPr lang="ar-SA" sz="3600" b="1" dirty="0" smtClean="0">
                <a:solidFill>
                  <a:schemeClr val="tx1"/>
                </a:solidFill>
                <a:ea typeface="Calibri"/>
                <a:cs typeface="HASENAT"/>
              </a:rPr>
              <a:t>وَاَق۪يمُوا الصَّلٰوةَ وَاٰتُوا الزَّكٰوةَ وَارْكَعُوا مَعَ الرَّاكِع۪ينَ</a:t>
            </a:r>
            <a:endParaRPr lang="tr-TR" sz="3000" b="1" dirty="0" smtClean="0">
              <a:solidFill>
                <a:schemeClr val="tx1"/>
              </a:solidFill>
              <a:ea typeface="Calibri"/>
              <a:cs typeface="Times New Roman"/>
            </a:endParaRPr>
          </a:p>
          <a:p>
            <a:pPr algn="l">
              <a:lnSpc>
                <a:spcPct val="120000"/>
              </a:lnSpc>
              <a:spcBef>
                <a:spcPts val="0"/>
              </a:spcBef>
            </a:pPr>
            <a:r>
              <a:rPr lang="tr-TR" sz="2100" b="1" dirty="0" smtClean="0">
                <a:solidFill>
                  <a:schemeClr val="tx1"/>
                </a:solidFill>
                <a:latin typeface="Arial Narrow"/>
                <a:ea typeface="Calibri"/>
                <a:cs typeface="Times New Roman"/>
              </a:rPr>
              <a:t>– “Namazı tam kılın. Zekâtı hakkı ile verin, rükû edenlerle beraber rükû edin. (Bakara Suresi:43, 110)</a:t>
            </a:r>
            <a:endParaRPr lang="tr-TR" sz="3100"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3000" b="1" dirty="0" smtClean="0">
                <a:solidFill>
                  <a:schemeClr val="tx1"/>
                </a:solidFill>
                <a:latin typeface="AGA Arabesque"/>
                <a:ea typeface="Calibri"/>
                <a:cs typeface="HASENAT"/>
              </a:rPr>
              <a:t>*</a:t>
            </a:r>
            <a:r>
              <a:rPr lang="tr-TR" sz="3000" dirty="0" smtClean="0">
                <a:solidFill>
                  <a:schemeClr val="tx1"/>
                </a:solidFill>
                <a:latin typeface="HASENAT" pitchFamily="2" charset="-78"/>
                <a:ea typeface="Calibri"/>
                <a:cs typeface="HASENAT" pitchFamily="2" charset="-78"/>
              </a:rPr>
              <a:t> </a:t>
            </a:r>
            <a:r>
              <a:rPr lang="ar-SA" sz="3600" b="1" dirty="0" smtClean="0">
                <a:solidFill>
                  <a:schemeClr val="tx1"/>
                </a:solidFill>
                <a:latin typeface="HASENAT" pitchFamily="2" charset="-78"/>
                <a:ea typeface="Calibri"/>
                <a:cs typeface="HASENAT" pitchFamily="2" charset="-78"/>
              </a:rPr>
              <a:t>وَاسْتَع۪ينُوا بِالصَّبْرِ وَالصَّلٰوةِۜ وَاِنَّهَا لَكَب۪يرَةٌ اِلَّا عَلَى الْخَاشِع۪ينَۙ</a:t>
            </a:r>
            <a:endParaRPr lang="tr-TR" sz="3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3100" b="1" dirty="0" smtClean="0">
                <a:solidFill>
                  <a:schemeClr val="tx1"/>
                </a:solidFill>
                <a:latin typeface="AGA Arabesque"/>
                <a:ea typeface="Calibri"/>
                <a:cs typeface="HASENAT"/>
              </a:rPr>
              <a:t>*</a:t>
            </a:r>
            <a:r>
              <a:rPr lang="ar-SA" sz="3600" b="1" dirty="0" smtClean="0">
                <a:solidFill>
                  <a:schemeClr val="tx1"/>
                </a:solidFill>
                <a:latin typeface="HASENAT" pitchFamily="2" charset="-78"/>
                <a:ea typeface="Calibri"/>
                <a:cs typeface="HASENAT" pitchFamily="2" charset="-78"/>
              </a:rPr>
              <a:t>يَٓا اَيُّهَا الَّذ۪ينَ اٰمَنُوا اسْتَع۪ينُوا بِالصَّبْرِ وَالصَّلٰوةِۜ اِنَّ اللّٰهَ مَعَ الصَّابِر۪ينَ</a:t>
            </a:r>
            <a:endParaRPr lang="tr-TR" sz="36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 Sabır ve namazla Allah’tan yardım isteyin. Şüphesiz bunlar, Allah’a </a:t>
            </a:r>
            <a:r>
              <a:rPr lang="tr-TR" sz="2100" b="1" dirty="0" err="1" smtClean="0">
                <a:solidFill>
                  <a:schemeClr val="tx1"/>
                </a:solidFill>
                <a:latin typeface="Arial Narrow"/>
                <a:ea typeface="Calibri"/>
                <a:cs typeface="Times New Roman"/>
              </a:rPr>
              <a:t>huşû</a:t>
            </a:r>
            <a:r>
              <a:rPr lang="tr-TR" sz="2100" b="1" dirty="0" smtClean="0">
                <a:solidFill>
                  <a:schemeClr val="tx1"/>
                </a:solidFill>
                <a:latin typeface="Arial Narrow"/>
                <a:ea typeface="Calibri"/>
                <a:cs typeface="Times New Roman"/>
              </a:rPr>
              <a:t> ile boyun eğenlerden başkasına ağır gelir.” (Bakara : 45)</a:t>
            </a:r>
          </a:p>
          <a:p>
            <a:pPr algn="l">
              <a:lnSpc>
                <a:spcPct val="120000"/>
              </a:lnSpc>
              <a:spcBef>
                <a:spcPts val="0"/>
              </a:spcBef>
            </a:pPr>
            <a:r>
              <a:rPr lang="tr-TR" sz="2100" b="1" dirty="0" smtClean="0">
                <a:solidFill>
                  <a:schemeClr val="tx1"/>
                </a:solidFill>
                <a:latin typeface="Arial Narrow"/>
                <a:ea typeface="Calibri"/>
                <a:cs typeface="Times New Roman"/>
              </a:rPr>
              <a:t>– “Ey iman edenler! Sabır ve namazla yardım dileyin. Şüphesiz Allah sabredenlerin yanındadır. “(Bakara : 153)</a:t>
            </a:r>
            <a:endParaRPr lang="tr-TR" sz="2100"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Allah (CC.) kıyametin dehşetinden sakınmayı emreder:</a:t>
            </a:r>
            <a:endParaRPr lang="tr-TR" sz="3100" dirty="0" smtClean="0">
              <a:solidFill>
                <a:srgbClr val="FF0000"/>
              </a:solidFill>
              <a:ea typeface="Calibri"/>
              <a:cs typeface="Times New Roman"/>
            </a:endParaRPr>
          </a:p>
          <a:p>
            <a:pPr algn="r">
              <a:lnSpc>
                <a:spcPct val="120000"/>
              </a:lnSpc>
              <a:spcBef>
                <a:spcPts val="0"/>
              </a:spcBef>
            </a:pPr>
            <a:r>
              <a:rPr lang="ar-SA" sz="3600" b="1" dirty="0" smtClean="0">
                <a:solidFill>
                  <a:schemeClr val="tx1"/>
                </a:solidFill>
                <a:ea typeface="Calibri"/>
                <a:cs typeface="HASENAT"/>
              </a:rPr>
              <a:t>وَاتَّقُوا يَوْماً لَا تَجْز۪ي نَفْسٌ عَنْ نَفْسٍ شَيْـٔاً وَلَا يُقْبَلُ مِنْهَا عَدْلٌ وَلَا تَنْفَعُهَا شَفَاعَةٌ وَلَا هُمْ </a:t>
            </a:r>
            <a:endParaRPr lang="tr-TR" sz="3600" b="1" dirty="0" smtClean="0">
              <a:solidFill>
                <a:schemeClr val="tx1"/>
              </a:solidFill>
              <a:ea typeface="Calibri"/>
              <a:cs typeface="HASENAT"/>
            </a:endParaRPr>
          </a:p>
          <a:p>
            <a:pPr algn="r">
              <a:lnSpc>
                <a:spcPct val="120000"/>
              </a:lnSpc>
              <a:spcBef>
                <a:spcPts val="0"/>
              </a:spcBef>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يُنْصَرُونَ </a:t>
            </a:r>
            <a:endParaRPr lang="tr-TR" sz="3600" b="1" dirty="0" smtClean="0">
              <a:solidFill>
                <a:schemeClr val="tx1"/>
              </a:solidFill>
              <a:ea typeface="Calibri"/>
              <a:cs typeface="HASENAT"/>
            </a:endParaRPr>
          </a:p>
          <a:p>
            <a:pPr algn="l">
              <a:lnSpc>
                <a:spcPct val="120000"/>
              </a:lnSpc>
              <a:spcBef>
                <a:spcPts val="0"/>
              </a:spcBef>
            </a:pPr>
            <a:r>
              <a:rPr lang="tr-TR" sz="2100" b="1" dirty="0" smtClean="0">
                <a:solidFill>
                  <a:schemeClr val="tx1"/>
                </a:solidFill>
                <a:latin typeface="Arial Narrow"/>
                <a:ea typeface="Calibri"/>
                <a:cs typeface="Times New Roman"/>
              </a:rPr>
              <a:t>– “Öyle bir günden sakının ki o günde hiçbir kimse başkası adına bir şey ödeyemez, kimseden fidye kabul edilmez, kimseye şefaat fayda vermez. Onlar hiçbir yardım da göremezler.” (Bakara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:123) </a:t>
            </a:r>
            <a:endParaRPr lang="tr-TR" sz="2100"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Allah (CC.) helâl lokma şartını koyar:</a:t>
            </a:r>
            <a:endParaRPr lang="tr-TR" sz="3600" b="1" dirty="0" smtClean="0">
              <a:solidFill>
                <a:srgbClr val="FF0000"/>
              </a:solidFill>
              <a:latin typeface="Arial Narrow"/>
              <a:ea typeface="Calibri"/>
              <a:cs typeface="Times New Roman"/>
            </a:endParaRPr>
          </a:p>
          <a:p>
            <a:pPr algn="r">
              <a:lnSpc>
                <a:spcPct val="120000"/>
              </a:lnSpc>
              <a:spcBef>
                <a:spcPts val="0"/>
              </a:spcBef>
            </a:pPr>
            <a:r>
              <a:rPr lang="ar-SA" sz="3600" b="1" dirty="0" smtClean="0">
                <a:solidFill>
                  <a:schemeClr val="tx1"/>
                </a:solidFill>
                <a:ea typeface="Calibri"/>
                <a:cs typeface="HASENAT"/>
              </a:rPr>
              <a:t>يَٓا اَيُّهَا النَّاسُ كُلُوا مِمَّا فِي الْاَرْضِ حَـلَالاً طَـيِّباًۘ وَلَا تَتَّبِعُوا خُطُوَاتِ الشَّيْطَانِۜ اِنَّهُ لَكُمْ عَدُوٌّ </a:t>
            </a:r>
            <a:endParaRPr lang="tr-TR" sz="3600" b="1" dirty="0" smtClean="0">
              <a:solidFill>
                <a:schemeClr val="tx1"/>
              </a:solidFill>
              <a:ea typeface="Calibri"/>
              <a:cs typeface="HASENAT"/>
            </a:endParaRPr>
          </a:p>
          <a:p>
            <a:pPr algn="r">
              <a:lnSpc>
                <a:spcPct val="120000"/>
              </a:lnSpc>
              <a:spcBef>
                <a:spcPts val="0"/>
              </a:spcBef>
            </a:pPr>
            <a:r>
              <a:rPr lang="tr-TR" sz="2800" b="1" dirty="0" smtClean="0">
                <a:solidFill>
                  <a:schemeClr val="tx1"/>
                </a:solidFill>
                <a:latin typeface="AGA Arabesque"/>
                <a:ea typeface="Calibri"/>
                <a:cs typeface="HASENAT"/>
              </a:rPr>
              <a:t>*</a:t>
            </a:r>
            <a:r>
              <a:rPr lang="ar-SA" sz="3600" b="1" dirty="0" smtClean="0">
                <a:solidFill>
                  <a:schemeClr val="tx1"/>
                </a:solidFill>
                <a:ea typeface="Calibri"/>
                <a:cs typeface="HASENAT"/>
              </a:rPr>
              <a:t> يَٓا اَيُّهَا الَّذ۪ينَ اٰمَنُوا كُلُوا مِنْ طَيِّبَاتِ مَا رَزَقْنَاكُمْ وَاشْكُرُوا لِلّٰهِ اِنْ كُنْتُمْ اِيَّاهُ تَعْبُدُونَ </a:t>
            </a:r>
            <a:r>
              <a:rPr lang="tr-TR" sz="2800" b="1" dirty="0" smtClean="0">
                <a:solidFill>
                  <a:schemeClr val="tx1"/>
                </a:solidFill>
                <a:latin typeface="AGA Arabesque"/>
                <a:ea typeface="Calibri"/>
                <a:cs typeface="HASENAT"/>
              </a:rPr>
              <a:t>*</a:t>
            </a:r>
            <a:r>
              <a:rPr lang="ar-SA" sz="3300" b="1" dirty="0" smtClean="0">
                <a:solidFill>
                  <a:schemeClr val="tx1"/>
                </a:solidFill>
                <a:ea typeface="Calibri"/>
                <a:cs typeface="HASENAT"/>
              </a:rPr>
              <a:t> </a:t>
            </a:r>
            <a:r>
              <a:rPr lang="ar-SA" sz="3600" b="1" dirty="0" smtClean="0">
                <a:solidFill>
                  <a:schemeClr val="tx1"/>
                </a:solidFill>
                <a:ea typeface="Calibri"/>
                <a:cs typeface="HASENAT"/>
              </a:rPr>
              <a:t>مُبٖينٌ</a:t>
            </a:r>
            <a:r>
              <a:rPr lang="ar-SA" sz="3800" b="1" dirty="0" smtClean="0">
                <a:solidFill>
                  <a:schemeClr val="tx1"/>
                </a:solidFill>
                <a:ea typeface="Calibri"/>
                <a:cs typeface="HASENAT"/>
              </a:rPr>
              <a:t> </a:t>
            </a:r>
            <a:endParaRPr lang="tr-TR" sz="2800" b="1" dirty="0" smtClean="0">
              <a:solidFill>
                <a:schemeClr val="tx1"/>
              </a:solidFill>
              <a:ea typeface="Calibri"/>
              <a:cs typeface="Times New Roman"/>
            </a:endParaRPr>
          </a:p>
          <a:p>
            <a:pPr algn="l">
              <a:lnSpc>
                <a:spcPct val="120000"/>
              </a:lnSpc>
              <a:spcBef>
                <a:spcPts val="0"/>
              </a:spcBef>
            </a:pPr>
            <a:r>
              <a:rPr lang="tr-TR" sz="2100" b="1" dirty="0" smtClean="0">
                <a:solidFill>
                  <a:schemeClr val="tx1"/>
                </a:solidFill>
                <a:latin typeface="Arial Narrow"/>
                <a:ea typeface="Calibri"/>
                <a:cs typeface="Times New Roman"/>
              </a:rPr>
              <a:t>– “Ey insanlar! Yeryüzündeki şeylerin helâl ve temiz olanlarından yiyin! Şeytanın izinden yürümeyin. Çünkü o sizin için apaçık bir düşmandır. Ey iman edenler! Eğer siz ancak Allah’a kulluk ediyorsanız, size verdiğimiz rızıkların iyi ve temizlerinden yiyin ve Allah’a şükredin. “ (Bakara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 168+172)</a:t>
            </a:r>
            <a:endParaRPr lang="tr-TR" sz="2100" dirty="0" smtClean="0">
              <a:solidFill>
                <a:schemeClr val="tx1"/>
              </a:solidFill>
              <a:ea typeface="Calibri"/>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32500" lnSpcReduction="20000"/>
          </a:bodyPr>
          <a:lstStyle/>
          <a:p>
            <a:pPr lvl="0" algn="l">
              <a:lnSpc>
                <a:spcPct val="120000"/>
              </a:lnSpc>
              <a:spcBef>
                <a:spcPts val="0"/>
              </a:spcBef>
              <a:buClr>
                <a:srgbClr val="FF0000"/>
              </a:buClr>
              <a:buSzPts val="1100"/>
              <a:buFont typeface="Wingdings"/>
              <a:buChar char=""/>
            </a:pPr>
            <a:r>
              <a:rPr lang="tr-TR" sz="4900" b="1" dirty="0" smtClean="0">
                <a:solidFill>
                  <a:srgbClr val="FF0000"/>
                </a:solidFill>
                <a:latin typeface="Arial Narrow"/>
                <a:ea typeface="Calibri"/>
                <a:cs typeface="Times New Roman"/>
              </a:rPr>
              <a:t>Vasiyet etmeye değer bir şeyi olan vasiyet edecektir:</a:t>
            </a:r>
            <a:endParaRPr lang="tr-TR" sz="7400" b="1" dirty="0" smtClean="0">
              <a:solidFill>
                <a:schemeClr val="tx1"/>
              </a:solidFill>
              <a:latin typeface="HASENAT" pitchFamily="2" charset="-78"/>
              <a:ea typeface="Calibri"/>
              <a:cs typeface="HASENAT" pitchFamily="2" charset="-78"/>
            </a:endParaRPr>
          </a:p>
          <a:p>
            <a:pPr lvl="0" algn="r">
              <a:lnSpc>
                <a:spcPct val="120000"/>
              </a:lnSpc>
              <a:spcBef>
                <a:spcPts val="0"/>
              </a:spcBef>
              <a:buClr>
                <a:srgbClr val="FF0000"/>
              </a:buClr>
              <a:buSzPts val="1100"/>
            </a:pPr>
            <a:r>
              <a:rPr lang="ar-AE" sz="8600" b="1" dirty="0" smtClean="0">
                <a:solidFill>
                  <a:schemeClr val="tx1"/>
                </a:solidFill>
                <a:latin typeface="HASENAT" pitchFamily="2" charset="-78"/>
                <a:ea typeface="Calibri"/>
                <a:cs typeface="HASENAT" pitchFamily="2" charset="-78"/>
              </a:rPr>
              <a:t>كُتِبَ عَلَيْكُمْ اِذَا حَضَرَ اَحَدَكُمُ الْمَوْتُ اِنْ تَرَكَ خَيْراًۚ اَلْوَصِيَّةُ لِلْوَالِدَيْنِ وَالْاَقْرَب۪ينَ بِالْمَعْرُوفِۚ </a:t>
            </a:r>
            <a:endParaRPr lang="tr-TR" sz="8600" b="1" dirty="0" smtClean="0">
              <a:solidFill>
                <a:schemeClr val="tx1"/>
              </a:solidFill>
              <a:latin typeface="HASENAT" pitchFamily="2" charset="-78"/>
              <a:ea typeface="Calibri"/>
              <a:cs typeface="HASENAT" pitchFamily="2" charset="-78"/>
            </a:endParaRPr>
          </a:p>
          <a:p>
            <a:pPr lvl="0" algn="r">
              <a:lnSpc>
                <a:spcPct val="120000"/>
              </a:lnSpc>
              <a:spcBef>
                <a:spcPts val="0"/>
              </a:spcBef>
              <a:buClr>
                <a:srgbClr val="FF0000"/>
              </a:buClr>
              <a:buSzPts val="1100"/>
            </a:pPr>
            <a:r>
              <a:rPr lang="ar-AE" sz="8600" b="1" dirty="0" smtClean="0">
                <a:solidFill>
                  <a:schemeClr val="tx1"/>
                </a:solidFill>
                <a:latin typeface="AGA Arabesque"/>
                <a:ea typeface="Calibri"/>
                <a:cs typeface="HASENAT"/>
              </a:rPr>
              <a:t>فَمَنْ بَدَّلَهُ بَعْدَ مَا سَمِعَهُ فَاِنَّمَٓا اِثْمُهُ عَلَى الَّذ۪ينَ يُبَدِّلُونَهُۜ اِنَّ اللّٰهَ سَم۪يعٌ </a:t>
            </a:r>
            <a:r>
              <a:rPr lang="tr-TR" sz="8600" b="1" dirty="0" smtClean="0">
                <a:solidFill>
                  <a:schemeClr val="tx1"/>
                </a:solidFill>
                <a:latin typeface="AGA Arabesque"/>
                <a:ea typeface="Calibri"/>
                <a:cs typeface="HASENAT"/>
              </a:rPr>
              <a:t>*</a:t>
            </a:r>
            <a:r>
              <a:rPr lang="ar-AE" sz="8600" b="1" dirty="0" smtClean="0">
                <a:solidFill>
                  <a:schemeClr val="tx1"/>
                </a:solidFill>
                <a:latin typeface="HASENAT" pitchFamily="2" charset="-78"/>
                <a:ea typeface="Calibri"/>
                <a:cs typeface="HASENAT" pitchFamily="2" charset="-78"/>
              </a:rPr>
              <a:t>حَقاًّ عَلَى الْمُتَّق۪ينَۜ</a:t>
            </a:r>
            <a:endParaRPr lang="tr-TR" sz="8600" b="1" dirty="0" smtClean="0">
              <a:solidFill>
                <a:schemeClr val="tx1"/>
              </a:solidFill>
              <a:latin typeface="AGA Arabesque"/>
              <a:ea typeface="Calibri"/>
              <a:cs typeface="HASENAT"/>
            </a:endParaRPr>
          </a:p>
          <a:p>
            <a:pPr lvl="0" algn="r">
              <a:lnSpc>
                <a:spcPct val="120000"/>
              </a:lnSpc>
              <a:spcBef>
                <a:spcPts val="0"/>
              </a:spcBef>
              <a:buClr>
                <a:srgbClr val="FF0000"/>
              </a:buClr>
              <a:buSzPts val="1100"/>
            </a:pPr>
            <a:r>
              <a:rPr lang="tr-TR" sz="8600" b="1" dirty="0" smtClean="0">
                <a:solidFill>
                  <a:schemeClr val="tx1"/>
                </a:solidFill>
                <a:latin typeface="AGA Arabesque"/>
                <a:ea typeface="Calibri"/>
                <a:cs typeface="HASENAT"/>
              </a:rPr>
              <a:t>*</a:t>
            </a:r>
            <a:r>
              <a:rPr lang="ar-AE" sz="8600" b="1" dirty="0" smtClean="0">
                <a:solidFill>
                  <a:schemeClr val="tx1"/>
                </a:solidFill>
                <a:latin typeface="AGA Arabesque"/>
                <a:ea typeface="Calibri"/>
                <a:cs typeface="HASENAT"/>
              </a:rPr>
              <a:t>عَل۪يمٌۜ</a:t>
            </a:r>
            <a:endParaRPr lang="tr-TR" sz="7000" b="1" dirty="0" smtClean="0">
              <a:solidFill>
                <a:schemeClr val="tx1"/>
              </a:solidFill>
              <a:latin typeface="HASENAT" pitchFamily="2" charset="-78"/>
              <a:ea typeface="Calibri"/>
              <a:cs typeface="HASENAT" pitchFamily="2" charset="-78"/>
            </a:endParaRPr>
          </a:p>
          <a:p>
            <a:pPr lvl="0" algn="l">
              <a:lnSpc>
                <a:spcPct val="120000"/>
              </a:lnSpc>
              <a:spcBef>
                <a:spcPts val="0"/>
              </a:spcBef>
              <a:buClr>
                <a:srgbClr val="FF0000"/>
              </a:buClr>
              <a:buSzPts val="1100"/>
            </a:pPr>
            <a:r>
              <a:rPr lang="tr-TR" sz="4900" b="1" dirty="0" smtClean="0">
                <a:solidFill>
                  <a:schemeClr val="tx1"/>
                </a:solidFill>
                <a:latin typeface="Arial Narrow"/>
                <a:ea typeface="Calibri"/>
                <a:cs typeface="Times New Roman"/>
              </a:rPr>
              <a:t>– “Birinize ölüm geldiği zaman eğer bir mal bırakacaksa; anaya, babaya, yakınlara uygun bir biçimde vasiyet etmek Allah’tan korkanlar üzerine bir borçtur.” (Bakara </a:t>
            </a:r>
            <a:r>
              <a:rPr lang="tr-TR" sz="4900" b="1" dirty="0" err="1" smtClean="0">
                <a:solidFill>
                  <a:schemeClr val="tx1"/>
                </a:solidFill>
                <a:latin typeface="Arial Narrow"/>
                <a:ea typeface="Calibri"/>
                <a:cs typeface="Times New Roman"/>
              </a:rPr>
              <a:t>Sûresi</a:t>
            </a:r>
            <a:r>
              <a:rPr lang="tr-TR" sz="4900" b="1" dirty="0" smtClean="0">
                <a:solidFill>
                  <a:schemeClr val="tx1"/>
                </a:solidFill>
                <a:latin typeface="Arial Narrow"/>
                <a:ea typeface="Calibri"/>
                <a:cs typeface="Times New Roman"/>
              </a:rPr>
              <a:t>:180) Her kim işittikten sonra vasiyeti değiştirirse, günahı ancak onu değiştirenlerin boynunadır. Şüphesiz Allah hakkıyla işitendir, hakkıyla bilendir. (Ayet:181)</a:t>
            </a:r>
            <a:endParaRPr lang="tr-TR" sz="4900"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4900" b="1" dirty="0" smtClean="0">
                <a:solidFill>
                  <a:srgbClr val="FF0000"/>
                </a:solidFill>
                <a:latin typeface="Arial Narrow"/>
                <a:ea typeface="Calibri"/>
                <a:cs typeface="Times New Roman"/>
              </a:rPr>
              <a:t>Oruç farz kılınmıştır:</a:t>
            </a:r>
            <a:endParaRPr lang="tr-TR" sz="13500" b="1" dirty="0" smtClean="0">
              <a:solidFill>
                <a:srgbClr val="FF0000"/>
              </a:solidFill>
              <a:ea typeface="Calibri"/>
              <a:cs typeface="Times New Roman"/>
            </a:endParaRPr>
          </a:p>
          <a:p>
            <a:pPr algn="r">
              <a:lnSpc>
                <a:spcPct val="120000"/>
              </a:lnSpc>
              <a:spcBef>
                <a:spcPts val="0"/>
              </a:spcBef>
            </a:pPr>
            <a:r>
              <a:rPr lang="tr-TR" sz="7400" b="1" dirty="0" smtClean="0">
                <a:solidFill>
                  <a:schemeClr val="tx1"/>
                </a:solidFill>
                <a:latin typeface="AGA Arabesque"/>
                <a:ea typeface="Calibri"/>
                <a:cs typeface="HASENAT"/>
              </a:rPr>
              <a:t>*</a:t>
            </a:r>
            <a:r>
              <a:rPr lang="ar-AE" sz="8600" b="1" dirty="0" smtClean="0">
                <a:solidFill>
                  <a:schemeClr val="tx1"/>
                </a:solidFill>
                <a:latin typeface="HASENAT" pitchFamily="2" charset="-78"/>
                <a:ea typeface="Calibri"/>
                <a:cs typeface="HASENAT" pitchFamily="2" charset="-78"/>
              </a:rPr>
              <a:t>يَٓا اَيُّهَا الَّذ۪ينَ اٰمَنُوا كُتِبَ عَلَيْكُمُ الصِّيَامُ كَمَا كُتِبَ عَلَى الَّذ۪ينَ مِنْ قَبْلِكُمْ لَعَلَّكُمْ تَتَّقُونَۙ</a:t>
            </a:r>
            <a:endParaRPr lang="tr-TR" sz="8600" b="1" dirty="0" smtClean="0">
              <a:solidFill>
                <a:schemeClr val="tx1"/>
              </a:solidFill>
              <a:latin typeface="HASENAT" pitchFamily="2" charset="-78"/>
              <a:ea typeface="Calibri"/>
              <a:cs typeface="HASENAT" pitchFamily="2" charset="-78"/>
            </a:endParaRPr>
          </a:p>
          <a:p>
            <a:pPr algn="r">
              <a:lnSpc>
                <a:spcPct val="120000"/>
              </a:lnSpc>
              <a:spcBef>
                <a:spcPts val="0"/>
              </a:spcBef>
            </a:pPr>
            <a:r>
              <a:rPr lang="ar-AE" sz="8600" b="1" dirty="0" smtClean="0">
                <a:solidFill>
                  <a:schemeClr val="tx1"/>
                </a:solidFill>
                <a:latin typeface="HASENAT" pitchFamily="2" charset="-78"/>
                <a:ea typeface="Calibri"/>
                <a:cs typeface="HASENAT" pitchFamily="2" charset="-78"/>
              </a:rPr>
              <a:t>اَيَّاماً مَعْدُودَاتٍۜ فَمَنْ كَانَ مِنْكُمْ مَر۪يضاً اَوْ عَلٰى سَفَرٍ فَعِدَّةٌ مِنْ اَيَّامٍ اُخَرَۜ وَعَلَى الَّذ۪ينَ يُط۪يقُونَهُ </a:t>
            </a:r>
            <a:r>
              <a:rPr lang="tr-TR" sz="8800" b="1" dirty="0" smtClean="0">
                <a:solidFill>
                  <a:schemeClr val="tx1"/>
                </a:solidFill>
                <a:latin typeface="AGA Arabesque"/>
                <a:ea typeface="Calibri"/>
                <a:cs typeface="HASENAT"/>
              </a:rPr>
              <a:t>*</a:t>
            </a:r>
            <a:r>
              <a:rPr lang="ar-AE" sz="8600" b="1" dirty="0" smtClean="0">
                <a:solidFill>
                  <a:schemeClr val="tx1"/>
                </a:solidFill>
                <a:latin typeface="HASENAT" pitchFamily="2" charset="-78"/>
                <a:ea typeface="Calibri"/>
                <a:cs typeface="HASENAT" pitchFamily="2" charset="-78"/>
              </a:rPr>
              <a:t>فِدْيَةٌ طَعَامُ مِسْك۪ينٍۜ فَمَنْ تَطَوَّعَ خَيْراً فَهُوَ خَيْرٌ لَهُۜ وَاَنْ تَصُومُوا خَيْرٌ لَكُمْ اِنْ كُنْتُمْ تَعْلَمُونَ</a:t>
            </a:r>
            <a:endParaRPr lang="tr-TR" sz="86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900" b="1" dirty="0" smtClean="0">
                <a:solidFill>
                  <a:schemeClr val="tx1"/>
                </a:solidFill>
                <a:latin typeface="Arial Narrow"/>
                <a:ea typeface="Calibri"/>
                <a:cs typeface="Times New Roman"/>
              </a:rPr>
              <a:t>Ey iman edenler! Sizden öncekilerin üzerine yazıldığı gibi sakınasınız diye sizin üzerinize de sayılı günlerde oruç yazıldı. İçinizden hasta veya yolcu olan, başka günlerden sayısınca tutar. Orucu tutmakta zorlananlar için bir yoksulun (günlük) yiyeceği kadar fidye yeterlidir. Bir iyiliği mecbur olmadan yapan için bu (yaptığı) iyidir. Ama orucu tutmanız -bilirseniz- sizin için daha hayırlıdır. O (sayılı günler), doğruyu eğriden ayırma, gidilecek yolu bulma konusunda açıklamalar ve insanlara rehber olarak </a:t>
            </a:r>
            <a:r>
              <a:rPr lang="tr-TR" sz="4900" b="1" dirty="0" err="1" smtClean="0">
                <a:solidFill>
                  <a:schemeClr val="tx1"/>
                </a:solidFill>
                <a:latin typeface="Arial Narrow"/>
                <a:ea typeface="Calibri"/>
                <a:cs typeface="Times New Roman"/>
              </a:rPr>
              <a:t>Kur’an’ın</a:t>
            </a:r>
            <a:r>
              <a:rPr lang="tr-TR" sz="4900" b="1" dirty="0" smtClean="0">
                <a:solidFill>
                  <a:schemeClr val="tx1"/>
                </a:solidFill>
                <a:latin typeface="Arial Narrow"/>
                <a:ea typeface="Calibri"/>
                <a:cs typeface="Times New Roman"/>
              </a:rPr>
              <a:t> indirildiği ramazan ayıdır. Artık içinizden kim bu aya yetişirse onu oruçlu geçirsin. Kim de hasta veya yolcu olursa, başka günlerden sayısınca tutar. Allah sizin için kolaylık istiyor güçlük çekmenizi istemiyor. Sayıyı tamamlamanız, sizi doğru yola iletmesine karşı Allah’ın ululuğunu dile getirmeniz ve umulur ki şükredersiniz diye (uygun hükümler gönderiyor).  (Bakara : 183-184)</a:t>
            </a:r>
          </a:p>
          <a:p>
            <a:pPr algn="l">
              <a:lnSpc>
                <a:spcPct val="120000"/>
              </a:lnSpc>
              <a:spcBef>
                <a:spcPts val="0"/>
              </a:spcBef>
            </a:pP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6632"/>
            <a:ext cx="8856984" cy="6552728"/>
          </a:xfrm>
          <a:solidFill>
            <a:schemeClr val="bg2">
              <a:lumMod val="90000"/>
            </a:schemeClr>
          </a:solidFill>
        </p:spPr>
        <p:txBody>
          <a:bodyPr>
            <a:normAutofit/>
          </a:bodyPr>
          <a:lstStyle/>
          <a:p>
            <a:pPr marL="0" indent="0">
              <a:lnSpc>
                <a:spcPct val="110000"/>
              </a:lnSpc>
              <a:spcBef>
                <a:spcPts val="0"/>
              </a:spcBef>
              <a:buFont typeface="Wingdings" pitchFamily="2" charset="2"/>
              <a:buChar char="Ø"/>
            </a:pPr>
            <a:r>
              <a:rPr lang="tr-TR" sz="1600" b="1" dirty="0" smtClean="0">
                <a:solidFill>
                  <a:srgbClr val="FF0000"/>
                </a:solidFill>
                <a:latin typeface="Arial Narrow" pitchFamily="34" charset="0"/>
                <a:ea typeface="Calibri"/>
                <a:cs typeface="HASENAT" pitchFamily="2" charset="-78"/>
              </a:rPr>
              <a:t>    Oruç Ramazan Ayında tutulacaktır:</a:t>
            </a:r>
          </a:p>
          <a:p>
            <a:pPr marL="0" indent="0" algn="r">
              <a:lnSpc>
                <a:spcPct val="110000"/>
              </a:lnSpc>
              <a:spcBef>
                <a:spcPts val="0"/>
              </a:spcBef>
              <a:buNone/>
            </a:pPr>
            <a:r>
              <a:rPr lang="ar-AE" sz="2800" b="1" dirty="0" smtClean="0">
                <a:latin typeface="HASENAT" pitchFamily="2" charset="-78"/>
                <a:ea typeface="Calibri"/>
                <a:cs typeface="HASENAT" pitchFamily="2" charset="-78"/>
              </a:rPr>
              <a:t>شَهْرُ رَمَضَانَ الَّذ۪ٓي اُنْزِلَ ف۪يهِ الْقُرْاٰنُ هُدًى لِلنَّاسِ وَبَيِّنَاتٍ مِنَ الْهُدٰى وَالْفُرْقَانِۚ فَمَنْ شَهِدَ مِنْكُمُ الشَّهْرَ فَلْيَصُمْهُۜ وَمَنْ كَانَ مَر۪يضاً اَوْ عَلٰى سَفَرٍ فَعِدَّةٌ مِنْ اَيَّامٍ اُخَرَۜ يُر۪يدُ اللّٰهُ بِكُمُ الْيُسْرَ وَلَا يُر۪يدُ </a:t>
            </a:r>
            <a:endParaRPr lang="tr-TR" sz="2800" b="1" dirty="0" smtClean="0">
              <a:latin typeface="HASENAT" pitchFamily="2" charset="-78"/>
              <a:ea typeface="Calibri"/>
              <a:cs typeface="HASENAT" pitchFamily="2" charset="-78"/>
            </a:endParaRPr>
          </a:p>
          <a:p>
            <a:pPr marL="0" indent="0" algn="r">
              <a:lnSpc>
                <a:spcPct val="110000"/>
              </a:lnSpc>
              <a:spcBef>
                <a:spcPts val="0"/>
              </a:spcBef>
              <a:buNone/>
            </a:pPr>
            <a:r>
              <a:rPr lang="tr-TR" sz="2400" b="1" dirty="0" smtClean="0">
                <a:latin typeface="AGA Arabesque"/>
                <a:ea typeface="Calibri"/>
                <a:cs typeface="HASENAT"/>
              </a:rPr>
              <a:t>*</a:t>
            </a:r>
            <a:r>
              <a:rPr lang="ar-AE" sz="2800" b="1" dirty="0" smtClean="0">
                <a:latin typeface="HASENAT" pitchFamily="2" charset="-78"/>
                <a:ea typeface="Calibri"/>
                <a:cs typeface="HASENAT" pitchFamily="2" charset="-78"/>
              </a:rPr>
              <a:t>بِكُمُ الْعُسْرَۘ وَلِتُكْمِلُوا الْعِدَّةَ وَلِتُكَبِّرُوا اللّٰهَ عَلٰى مَا هَدٰيكُمْ وَلَعَلَّكُمْ تَشْكُرُونَ</a:t>
            </a:r>
            <a:endParaRPr lang="tr-TR" sz="2800" b="1" dirty="0" smtClean="0">
              <a:latin typeface="HASENAT" pitchFamily="2" charset="-78"/>
              <a:ea typeface="Calibri"/>
              <a:cs typeface="HASENAT" pitchFamily="2" charset="-78"/>
            </a:endParaRPr>
          </a:p>
          <a:p>
            <a:pPr marL="0" indent="0">
              <a:lnSpc>
                <a:spcPct val="110000"/>
              </a:lnSpc>
              <a:spcBef>
                <a:spcPts val="0"/>
              </a:spcBef>
              <a:buNone/>
            </a:pPr>
            <a:r>
              <a:rPr lang="tr-TR" sz="1600" b="1" dirty="0" smtClean="0">
                <a:latin typeface="Arial Narrow"/>
                <a:ea typeface="Calibri"/>
                <a:cs typeface="Times New Roman"/>
              </a:rPr>
              <a:t>– “ </a:t>
            </a:r>
            <a:r>
              <a:rPr lang="tr-TR" sz="1600" b="1" dirty="0" smtClean="0">
                <a:latin typeface="Arial Narrow" pitchFamily="34" charset="0"/>
                <a:ea typeface="Calibri"/>
                <a:cs typeface="HASENAT" pitchFamily="2" charset="-78"/>
              </a:rPr>
              <a:t>O (sayılı günler), doğruyu eğriden ayırma, gidilecek yolu bulma konusunda açıklamalar ve insanlara rehber olarak </a:t>
            </a:r>
            <a:r>
              <a:rPr lang="tr-TR" sz="1600" b="1" dirty="0" err="1" smtClean="0">
                <a:latin typeface="Arial Narrow" pitchFamily="34" charset="0"/>
                <a:ea typeface="Calibri"/>
                <a:cs typeface="HASENAT" pitchFamily="2" charset="-78"/>
              </a:rPr>
              <a:t>Kur’an’ın</a:t>
            </a:r>
            <a:r>
              <a:rPr lang="tr-TR" sz="1600" b="1" dirty="0" smtClean="0">
                <a:latin typeface="Arial Narrow" pitchFamily="34" charset="0"/>
                <a:ea typeface="Calibri"/>
                <a:cs typeface="HASENAT" pitchFamily="2" charset="-78"/>
              </a:rPr>
              <a:t> indirildiği ramazan ayıdır. Artık içinizden kim bu aya yetişirse onu oruçlu geçirsin. Kim de hasta veya yolcu olursa, başka günlerden sayısınca tutar. Allah sizin için kolaylık istiyor güçlük çekmenizi istemiyor. Sayıyı tamamlamanız, sizi doğru yola iletmesine karşı Allah’ın ululuğunu dile getirmeniz ve umulur ki şükredersiniz diye (uygun hükümler gönderiyor). Bakara : 185</a:t>
            </a:r>
          </a:p>
          <a:p>
            <a:pPr marL="0" indent="0">
              <a:lnSpc>
                <a:spcPct val="110000"/>
              </a:lnSpc>
              <a:spcBef>
                <a:spcPts val="0"/>
              </a:spcBef>
              <a:buFont typeface="Wingdings" pitchFamily="2" charset="2"/>
              <a:buChar char="Ø"/>
            </a:pPr>
            <a:r>
              <a:rPr lang="tr-TR" sz="1600" b="1" dirty="0" smtClean="0">
                <a:solidFill>
                  <a:srgbClr val="FF0000"/>
                </a:solidFill>
                <a:latin typeface="Arial Narrow"/>
                <a:ea typeface="Calibri"/>
                <a:cs typeface="Times New Roman"/>
              </a:rPr>
              <a:t>   </a:t>
            </a:r>
            <a:r>
              <a:rPr lang="tr-TR" sz="1600" b="1" dirty="0" err="1" smtClean="0">
                <a:solidFill>
                  <a:srgbClr val="FF0000"/>
                </a:solidFill>
                <a:latin typeface="Arial Narrow"/>
                <a:ea typeface="Calibri"/>
                <a:cs typeface="Times New Roman"/>
              </a:rPr>
              <a:t>Cenab</a:t>
            </a:r>
            <a:r>
              <a:rPr lang="tr-TR" sz="1600" b="1" dirty="0" smtClean="0">
                <a:solidFill>
                  <a:srgbClr val="FF0000"/>
                </a:solidFill>
                <a:latin typeface="Arial Narrow"/>
                <a:ea typeface="Calibri"/>
                <a:cs typeface="Times New Roman"/>
              </a:rPr>
              <a:t>-ı Allah davetine uymamızı istiyor:</a:t>
            </a:r>
          </a:p>
          <a:p>
            <a:pPr marL="0" indent="0" algn="r">
              <a:lnSpc>
                <a:spcPct val="110000"/>
              </a:lnSpc>
              <a:spcBef>
                <a:spcPts val="0"/>
              </a:spcBef>
              <a:buNone/>
            </a:pPr>
            <a:r>
              <a:rPr lang="ar-AE" sz="2800" b="1" dirty="0" smtClean="0">
                <a:latin typeface="AGA Arabesque"/>
                <a:ea typeface="Calibri"/>
                <a:cs typeface="HASENAT"/>
              </a:rPr>
              <a:t>وَاِذَا سَاَلَكَ عِبَاد۪ي عَنّ۪ي فَاِنّ۪ي قَر۪يبٌۜ اُج۪يبُ دَعْوَةَ الدَّاعِ اِذَا دَعَانِۙ فَلْيَسْتَج۪يبُوا ل۪ي وَلْيُؤْمِنُوا </a:t>
            </a:r>
            <a:r>
              <a:rPr lang="tr-TR" sz="2400" b="1" dirty="0" smtClean="0">
                <a:latin typeface="AGA Arabesque"/>
                <a:ea typeface="Calibri"/>
                <a:cs typeface="HASENAT"/>
              </a:rPr>
              <a:t>*</a:t>
            </a:r>
            <a:r>
              <a:rPr lang="ar-AE" sz="2800" b="1" dirty="0" smtClean="0">
                <a:latin typeface="AGA Arabesque"/>
                <a:ea typeface="Calibri"/>
                <a:cs typeface="HASENAT"/>
              </a:rPr>
              <a:t>ب۪ي لَعَلَّهُمْ يَرْشُدُونَ</a:t>
            </a:r>
            <a:endParaRPr lang="tr-TR" sz="2800" b="1" dirty="0" smtClean="0">
              <a:latin typeface="AGA Arabesque"/>
              <a:ea typeface="Calibri"/>
              <a:cs typeface="HASENAT"/>
            </a:endParaRPr>
          </a:p>
          <a:p>
            <a:pPr marL="0" indent="0">
              <a:lnSpc>
                <a:spcPct val="110000"/>
              </a:lnSpc>
              <a:spcBef>
                <a:spcPts val="0"/>
              </a:spcBef>
              <a:buNone/>
            </a:pPr>
            <a:r>
              <a:rPr lang="tr-TR" sz="1600" b="1" dirty="0" smtClean="0">
                <a:latin typeface="Arial Narrow"/>
                <a:ea typeface="Calibri"/>
                <a:cs typeface="Times New Roman"/>
              </a:rPr>
              <a:t>– “Ey </a:t>
            </a:r>
            <a:r>
              <a:rPr lang="tr-TR" sz="1600" b="1" dirty="0" err="1" smtClean="0">
                <a:latin typeface="Arial Narrow"/>
                <a:ea typeface="Calibri"/>
                <a:cs typeface="Times New Roman"/>
              </a:rPr>
              <a:t>habibim</a:t>
            </a:r>
            <a:r>
              <a:rPr lang="tr-TR" sz="1600" b="1" dirty="0" smtClean="0">
                <a:latin typeface="Arial Narrow"/>
                <a:ea typeface="Calibri"/>
                <a:cs typeface="Times New Roman"/>
              </a:rPr>
              <a:t>! Kullarım sana beni sorduğunda söyle onlara: Ben çok yakınım. Bana dua ettiği vakit dua edenin isteğine karşılık veririm. O halde onlar da benim davetime uysunlar ve bana inansınlar ki doğru yolu bulsunlar.” (Bakara </a:t>
            </a:r>
            <a:r>
              <a:rPr lang="tr-TR" sz="1600" b="1" dirty="0" err="1" smtClean="0">
                <a:latin typeface="Arial Narrow"/>
                <a:ea typeface="Calibri"/>
                <a:cs typeface="Times New Roman"/>
              </a:rPr>
              <a:t>Sûresi</a:t>
            </a:r>
            <a:r>
              <a:rPr lang="tr-TR" sz="1600" b="1" dirty="0" smtClean="0">
                <a:latin typeface="Arial Narrow"/>
                <a:ea typeface="Calibri"/>
                <a:cs typeface="Times New Roman"/>
              </a:rPr>
              <a:t>: 186)</a:t>
            </a:r>
            <a:endParaRPr lang="tr-TR" sz="1600" dirty="0" smtClean="0">
              <a:ea typeface="Calibri"/>
              <a:cs typeface="Times New Roman"/>
            </a:endParaRPr>
          </a:p>
          <a:p>
            <a:pPr>
              <a:buNone/>
            </a:pP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marL="342900" lvl="0" indent="-342900" algn="l">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Allah </a:t>
            </a:r>
            <a:r>
              <a:rPr lang="tr-TR" sz="1600" b="1" dirty="0" smtClean="0">
                <a:solidFill>
                  <a:srgbClr val="FF0000"/>
                </a:solidFill>
                <a:latin typeface="Arial Narrow"/>
                <a:ea typeface="Calibri"/>
                <a:cs typeface="Times New Roman"/>
              </a:rPr>
              <a:t>(</a:t>
            </a:r>
            <a:r>
              <a:rPr lang="tr-TR" sz="1600" b="1" dirty="0" err="1" smtClean="0">
                <a:solidFill>
                  <a:srgbClr val="FF0000"/>
                </a:solidFill>
                <a:latin typeface="Arial Narrow"/>
                <a:ea typeface="Calibri"/>
                <a:cs typeface="Times New Roman"/>
              </a:rPr>
              <a:t>cc</a:t>
            </a:r>
            <a:r>
              <a:rPr lang="tr-TR" sz="1600" b="1" dirty="0" smtClean="0">
                <a:solidFill>
                  <a:srgbClr val="FF0000"/>
                </a:solidFill>
                <a:latin typeface="Arial Narrow"/>
                <a:ea typeface="Calibri"/>
                <a:cs typeface="Times New Roman"/>
              </a:rPr>
              <a:t>.) yaptığımızı </a:t>
            </a:r>
            <a:r>
              <a:rPr lang="tr-TR" sz="1600" b="1" dirty="0" smtClean="0">
                <a:solidFill>
                  <a:srgbClr val="FF0000"/>
                </a:solidFill>
                <a:latin typeface="Arial Narrow"/>
                <a:ea typeface="Calibri"/>
                <a:cs typeface="Times New Roman"/>
              </a:rPr>
              <a:t>güzel yapmamızı emrediyor:</a:t>
            </a:r>
            <a:endParaRPr lang="tr-TR" sz="2800" b="1" dirty="0" smtClean="0">
              <a:solidFill>
                <a:schemeClr val="tx1"/>
              </a:solidFill>
              <a:latin typeface="HASENAT" pitchFamily="2" charset="-78"/>
              <a:ea typeface="MingLiU_HKSCS" pitchFamily="18" charset="-120"/>
              <a:cs typeface="HASENAT" pitchFamily="2" charset="-78"/>
            </a:endParaRPr>
          </a:p>
          <a:p>
            <a:pPr marL="228600" algn="r">
              <a:spcBef>
                <a:spcPts val="0"/>
              </a:spcBef>
            </a:pPr>
            <a:r>
              <a:rPr lang="tr-TR" sz="2400" b="1" dirty="0" smtClean="0">
                <a:solidFill>
                  <a:schemeClr val="tx1"/>
                </a:solidFill>
                <a:latin typeface="AGA Arabesque"/>
                <a:ea typeface="Calibri"/>
                <a:cs typeface="HASENAT"/>
              </a:rPr>
              <a:t>*</a:t>
            </a:r>
            <a:r>
              <a:rPr lang="ar-AE" sz="2800" b="1" dirty="0" smtClean="0">
                <a:solidFill>
                  <a:schemeClr val="tx1"/>
                </a:solidFill>
                <a:latin typeface="HASENAT" pitchFamily="2" charset="-78"/>
                <a:cs typeface="HASENAT" pitchFamily="2" charset="-78"/>
              </a:rPr>
              <a:t> وَأَنفِقُوا فِي سَبِيلِ اللَّهِ وَلَا تُلْقُوا بِأَيْدِيكُمْ إِلَى التَّهْلُكَةِ ۛ وَأَحْسِنُوا ۛ إِنَّ اللَّهَ يُحِبُّالْمُحْسِنِينَ </a:t>
            </a:r>
            <a:endParaRPr lang="tr-TR" sz="2800" b="1" dirty="0" smtClean="0">
              <a:solidFill>
                <a:schemeClr val="tx1"/>
              </a:solidFill>
              <a:latin typeface="HASENAT" pitchFamily="2" charset="-78"/>
              <a:ea typeface="MingLiU_HKSCS" pitchFamily="18" charset="-120"/>
              <a:cs typeface="HASENAT" pitchFamily="2" charset="-78"/>
            </a:endParaRPr>
          </a:p>
          <a:p>
            <a:pPr algn="l">
              <a:spcBef>
                <a:spcPts val="0"/>
              </a:spcBef>
            </a:pPr>
            <a:r>
              <a:rPr lang="tr-TR" sz="1600" b="1" dirty="0" smtClean="0">
                <a:solidFill>
                  <a:schemeClr val="tx1"/>
                </a:solidFill>
                <a:latin typeface="Arial Narrow"/>
                <a:ea typeface="Calibri"/>
                <a:cs typeface="Times New Roman"/>
              </a:rPr>
              <a:t> “Allah yolunda harcayın. Kendi ellerinizle kendinizi tehlikeye atmayın. Yaptığınızı güzel yapın. Allah güzel yapanları sever.” (Bakara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:195)</a:t>
            </a:r>
            <a:endParaRPr lang="tr-TR" sz="1600" dirty="0" smtClean="0">
              <a:solidFill>
                <a:schemeClr val="tx1"/>
              </a:solidFill>
              <a:ea typeface="Calibri"/>
              <a:cs typeface="Times New Roman"/>
            </a:endParaRPr>
          </a:p>
          <a:p>
            <a:pPr marL="342900" lvl="0" indent="-342900" algn="l">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Rabbimiz şöyle dua etmemizi istiyor:</a:t>
            </a:r>
            <a:endParaRPr lang="tr-TR" sz="1600" dirty="0" smtClean="0">
              <a:ea typeface="Calibri"/>
              <a:cs typeface="Times New Roman"/>
            </a:endParaRPr>
          </a:p>
          <a:p>
            <a:pPr marL="228600" algn="r">
              <a:spcBef>
                <a:spcPts val="0"/>
              </a:spcBef>
            </a:pPr>
            <a:r>
              <a:rPr lang="tr-TR" sz="2400" b="1" dirty="0" smtClean="0">
                <a:solidFill>
                  <a:schemeClr val="tx1"/>
                </a:solidFill>
                <a:latin typeface="AGA Arabesque"/>
                <a:ea typeface="Calibri"/>
                <a:cs typeface="HASENAT"/>
              </a:rPr>
              <a:t>*</a:t>
            </a:r>
            <a:r>
              <a:rPr lang="ar-SA" sz="2800" b="1" dirty="0" smtClean="0">
                <a:solidFill>
                  <a:schemeClr val="tx1"/>
                </a:solidFill>
                <a:ea typeface="Calibri"/>
                <a:cs typeface="HASENAT"/>
              </a:rPr>
              <a:t>وَمِنْهُمْ مَنْ يَقُولُ رَبَّنَا اٰتِنَا فِى الدُّنْيَا حَسَنَةً وَفِى الْاٰخِرَةِ حَسَنَةً وَقِنَا عَذَابَ النَّارِ </a:t>
            </a:r>
            <a:endParaRPr lang="tr-TR" sz="2800" b="1" dirty="0" smtClean="0">
              <a:solidFill>
                <a:schemeClr val="tx1"/>
              </a:solidFill>
              <a:ea typeface="Calibri"/>
              <a:cs typeface="Times New Roman"/>
            </a:endParaRPr>
          </a:p>
          <a:p>
            <a:pPr algn="l">
              <a:spcBef>
                <a:spcPts val="0"/>
              </a:spcBef>
            </a:pPr>
            <a:r>
              <a:rPr lang="tr-TR" sz="1600" b="1" dirty="0" smtClean="0">
                <a:solidFill>
                  <a:schemeClr val="tx1"/>
                </a:solidFill>
                <a:latin typeface="Arial Narrow"/>
                <a:ea typeface="Calibri"/>
                <a:cs typeface="Times New Roman"/>
              </a:rPr>
              <a:t>– “Ey Rabbimiz! Bize dünyada da iyilik ver, </a:t>
            </a:r>
            <a:r>
              <a:rPr lang="tr-TR" sz="1600" b="1" dirty="0" err="1" smtClean="0">
                <a:solidFill>
                  <a:schemeClr val="tx1"/>
                </a:solidFill>
                <a:latin typeface="Arial Narrow"/>
                <a:ea typeface="Calibri"/>
                <a:cs typeface="Times New Roman"/>
              </a:rPr>
              <a:t>ahirette</a:t>
            </a:r>
            <a:r>
              <a:rPr lang="tr-TR" sz="1600" b="1" dirty="0" smtClean="0">
                <a:solidFill>
                  <a:schemeClr val="tx1"/>
                </a:solidFill>
                <a:latin typeface="Arial Narrow"/>
                <a:ea typeface="Calibri"/>
                <a:cs typeface="Times New Roman"/>
              </a:rPr>
              <a:t> de iyilik ver. Bizi cehennem azabından koru!” (Bakara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:201)</a:t>
            </a:r>
            <a:endParaRPr lang="tr-TR" sz="1600" dirty="0" smtClean="0">
              <a:solidFill>
                <a:schemeClr val="tx1"/>
              </a:solidFill>
              <a:ea typeface="Calibri"/>
              <a:cs typeface="Times New Roman"/>
            </a:endParaRPr>
          </a:p>
          <a:p>
            <a:pPr marL="342900" lvl="0" indent="-342900" algn="l">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Çocuğun emme süresi iki yıldır:</a:t>
            </a:r>
            <a:endParaRPr lang="tr-TR" sz="2800" b="1" dirty="0" smtClean="0">
              <a:solidFill>
                <a:schemeClr val="tx1"/>
              </a:solidFill>
              <a:ea typeface="Calibri"/>
              <a:cs typeface="Times New Roman"/>
            </a:endParaRPr>
          </a:p>
          <a:p>
            <a:pPr marL="228600" algn="r">
              <a:spcBef>
                <a:spcPts val="0"/>
              </a:spcBef>
            </a:pPr>
            <a:r>
              <a:rPr lang="ar-SA" sz="2800" b="1" dirty="0" smtClean="0">
                <a:solidFill>
                  <a:schemeClr val="tx1"/>
                </a:solidFill>
                <a:ea typeface="Calibri"/>
                <a:cs typeface="HASENAT"/>
              </a:rPr>
              <a:t>وَالْوَالِدَاتُ يُرْضِعْنَ أَوْلَادَهُنَّ حَوْلَيْنِ كَامِلَيْنِ ۖ لِمَنْ أَرَادَ أَن يُتِمَّ الرَّضَاعَةَ ۚ وَعَلَى الْمَوْلُودِ لَهُ رِزْقُهُنَّ وَكِسْوَتُهُنَّ بِالْمَعْرُوفِ ۚ لَا تُكَلَّفُ نَفْسٌ إِلَّا وُسْعَهَا ۚ لَا تُضَارَّ وَالِدَةٌ بِوَلَدِهَا وَلَا مَوْلُودٌ لَّهُ بِوَلَدِهِ ۚ وَعَلَى الْوَارِثِ مِثْلُ ذَٰلِكَ ۗ فَإِنْ أَرَادَا فِصَالًا عَن تَرَاضٍ مِّنْهُمَا وَتَشَاوُرٍ فَلَا جُنَاحَ عَلَيْهِمَا ۗ وَإِنْ أَرَدتُّمْ أَن تَسْتَرْضِعُوا أَوْلَادَكُمْ فَلَا جُنَاحَ عَلَيْكُمْ إِذَا سَلَّمْتُم مَّا آتَيْتُم بِالْمَعْرُوفِ ۗ وَاتَّقُوا </a:t>
            </a:r>
            <a:r>
              <a:rPr lang="tr-TR" sz="2400" b="1" dirty="0" smtClean="0">
                <a:solidFill>
                  <a:schemeClr val="tx1"/>
                </a:solidFill>
                <a:latin typeface="AGA Arabesque"/>
                <a:ea typeface="Calibri"/>
                <a:cs typeface="HASENAT"/>
              </a:rPr>
              <a:t>*</a:t>
            </a:r>
            <a:r>
              <a:rPr lang="ar-SA" sz="2800" b="1" dirty="0" smtClean="0">
                <a:solidFill>
                  <a:schemeClr val="tx1"/>
                </a:solidFill>
                <a:ea typeface="Calibri"/>
                <a:cs typeface="HASENAT"/>
              </a:rPr>
              <a:t>اللَّهَ وَاعْلَمُوا أَنَّ اللَّهَ بِمَا تَعْمَلُونَ بَصِيرٌ </a:t>
            </a:r>
            <a:endParaRPr lang="tr-TR" sz="2800" b="1" dirty="0" smtClean="0">
              <a:solidFill>
                <a:schemeClr val="tx1"/>
              </a:solidFill>
              <a:ea typeface="Calibri"/>
              <a:cs typeface="HASENAT"/>
            </a:endParaRPr>
          </a:p>
          <a:p>
            <a:pPr algn="l">
              <a:spcBef>
                <a:spcPts val="0"/>
              </a:spcBef>
            </a:pPr>
            <a:r>
              <a:rPr lang="tr-TR" sz="1600" b="1" dirty="0" smtClean="0">
                <a:solidFill>
                  <a:schemeClr val="tx1"/>
                </a:solidFill>
                <a:latin typeface="Arial Narrow"/>
                <a:ea typeface="Calibri"/>
                <a:cs typeface="Times New Roman"/>
              </a:rPr>
              <a:t>-Emzirmeyi tamamlamak isteyenler için- anneler çocuklarını iki tam yıl emzirirler. Onların (annelerin) yiyeceği, giyeceği, örfe uygun olarak babaya aittir. Hiçbir kimseye gücünün üstünde bir yük ve sorumluluk teklif edilmez. -Hiçbir anne ve hiçbir baba çocuğu sebebiyle zarara uğratılmasın- (Baba ölmüşse) mirasçı da aynı şeyle sorumludur. Eğer (anne ve baba) kendi aralarında danışıp anlaşarak (iki yıl dolmadan) çocuğu sütten kesmek isterlerse, onlara günah yoktur. Eğer çocuklarınızı (bir sütanneye) emzirtmek isterseniz, örfe uygun olarak vereceğiniz ücreti güzelce ödediğiniz takdirde size bir günah yoktur. Allah’a karşı gelmekten sakının ve bilin ki, Allah, yapmakta olduklarınızı hakkıyla görendir. (Bakara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:233)</a:t>
            </a:r>
          </a:p>
          <a:p>
            <a:pPr>
              <a:spcBef>
                <a:spcPts val="0"/>
              </a:spcBef>
            </a:pPr>
            <a:endParaRPr lang="tr-TR" sz="1400" b="1" dirty="0" smtClean="0">
              <a:solidFill>
                <a:schemeClr val="tx1"/>
              </a:solidFill>
              <a:latin typeface="Arial Narrow"/>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7500" lnSpcReduction="20000"/>
          </a:bodyPr>
          <a:lstStyle/>
          <a:p>
            <a:pPr algn="l">
              <a:lnSpc>
                <a:spcPct val="120000"/>
              </a:lnSpc>
              <a:spcBef>
                <a:spcPts val="0"/>
              </a:spcBef>
              <a:spcAft>
                <a:spcPts val="1000"/>
              </a:spcAft>
              <a:buFont typeface="Wingdings" pitchFamily="2" charset="2"/>
              <a:buChar char="Ø"/>
            </a:pPr>
            <a:r>
              <a:rPr lang="tr-TR" sz="2100" b="1" dirty="0" smtClean="0">
                <a:solidFill>
                  <a:srgbClr val="FF0000"/>
                </a:solidFill>
                <a:latin typeface="Arial Narrow"/>
                <a:ea typeface="Calibri"/>
                <a:cs typeface="Times New Roman"/>
              </a:rPr>
              <a:t>Boşanan veya eşi ölen bir kadın evlenebilmek için </a:t>
            </a:r>
            <a:r>
              <a:rPr lang="tr-TR" sz="2100" b="1" dirty="0" err="1" smtClean="0">
                <a:solidFill>
                  <a:srgbClr val="FF0000"/>
                </a:solidFill>
                <a:latin typeface="Arial Narrow"/>
                <a:ea typeface="Calibri"/>
                <a:cs typeface="Times New Roman"/>
              </a:rPr>
              <a:t>iddetinin</a:t>
            </a:r>
            <a:r>
              <a:rPr lang="tr-TR" sz="2100" b="1" dirty="0" smtClean="0">
                <a:solidFill>
                  <a:srgbClr val="FF0000"/>
                </a:solidFill>
                <a:latin typeface="Arial Narrow"/>
                <a:ea typeface="Calibri"/>
                <a:cs typeface="Times New Roman"/>
              </a:rPr>
              <a:t> sona ermesini bekleyecektir:</a:t>
            </a:r>
            <a:endParaRPr lang="tr-TR" sz="2100" dirty="0" smtClean="0">
              <a:solidFill>
                <a:srgbClr val="FF0000"/>
              </a:solidFill>
              <a:ea typeface="Calibri"/>
              <a:cs typeface="Times New Roman"/>
            </a:endParaRPr>
          </a:p>
          <a:p>
            <a:pPr algn="r">
              <a:lnSpc>
                <a:spcPct val="120000"/>
              </a:lnSpc>
              <a:spcBef>
                <a:spcPts val="0"/>
              </a:spcBef>
              <a:spcAft>
                <a:spcPts val="0"/>
              </a:spcAft>
            </a:pPr>
            <a:r>
              <a:rPr lang="ar-SA" sz="3600" b="1" dirty="0" smtClean="0">
                <a:solidFill>
                  <a:schemeClr val="tx1"/>
                </a:solidFill>
                <a:ea typeface="Calibri"/>
                <a:cs typeface="HASENAT"/>
              </a:rPr>
              <a:t>وَالَّذٖينَ يُتَوَفَّوْنَ مِنْكُمْ وَيَذَرُونَ اَزْوَاجًا يَتَرَبَّصْنَ بِاَنْفُسِهِنَّ اَرْبَعَةَ اَشْهُرٍ وَعَشْرًا</a:t>
            </a:r>
            <a:r>
              <a:rPr lang="ar-AE" sz="1800" b="1" baseline="98000" dirty="0" smtClean="0">
                <a:latin typeface="Shonar Bangla" pitchFamily="34" charset="0"/>
                <a:cs typeface="HASENAT" pitchFamily="2" charset="-78"/>
              </a:rPr>
              <a:t>ج</a:t>
            </a:r>
            <a:r>
              <a:rPr lang="ar-SA" sz="3600" b="1" baseline="98000" dirty="0" smtClean="0">
                <a:solidFill>
                  <a:schemeClr val="tx1"/>
                </a:solidFill>
                <a:ea typeface="Calibri"/>
                <a:cs typeface="HASENAT"/>
              </a:rPr>
              <a:t> </a:t>
            </a:r>
            <a:r>
              <a:rPr lang="ar-SA" sz="3600" b="1" dirty="0" smtClean="0">
                <a:solidFill>
                  <a:schemeClr val="tx1"/>
                </a:solidFill>
                <a:ea typeface="Calibri"/>
                <a:cs typeface="HASENAT"/>
              </a:rPr>
              <a:t>فَاِذَا بَلَغْنَ </a:t>
            </a:r>
            <a:endParaRPr lang="tr-TR" sz="3600" b="1" dirty="0" smtClean="0">
              <a:solidFill>
                <a:schemeClr val="tx1"/>
              </a:solidFill>
              <a:ea typeface="Calibri"/>
              <a:cs typeface="HASENAT"/>
            </a:endParaRPr>
          </a:p>
          <a:p>
            <a:pPr algn="r">
              <a:lnSpc>
                <a:spcPct val="120000"/>
              </a:lnSpc>
              <a:spcBef>
                <a:spcPts val="0"/>
              </a:spcBef>
              <a:spcAft>
                <a:spcPts val="0"/>
              </a:spcAft>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وَاللّٰهُ بِمَا تَعْمَلُونَ خَبٖيرٌ</a:t>
            </a:r>
            <a:r>
              <a:rPr lang="tr-TR" sz="2300" b="1" dirty="0" smtClean="0">
                <a:solidFill>
                  <a:schemeClr val="tx1"/>
                </a:solidFill>
                <a:ea typeface="Calibri"/>
                <a:cs typeface="HASENAT"/>
              </a:rPr>
              <a:t> </a:t>
            </a:r>
            <a:r>
              <a:rPr lang="ar-AE" sz="2300" b="1" baseline="52000" dirty="0" smtClean="0">
                <a:solidFill>
                  <a:schemeClr val="tx1"/>
                </a:solidFill>
                <a:latin typeface="HASENAT"/>
                <a:ea typeface="Calibri"/>
                <a:cs typeface="HASENAT"/>
              </a:rPr>
              <a:t>ط</a:t>
            </a:r>
            <a:r>
              <a:rPr lang="tr-TR" sz="3600" b="1" dirty="0" smtClean="0">
                <a:solidFill>
                  <a:schemeClr val="tx1"/>
                </a:solidFill>
                <a:ea typeface="Calibri"/>
                <a:cs typeface="HASENAT"/>
              </a:rPr>
              <a:t> </a:t>
            </a:r>
            <a:r>
              <a:rPr lang="ar-SA" sz="3600" b="1" dirty="0" smtClean="0">
                <a:solidFill>
                  <a:schemeClr val="tx1"/>
                </a:solidFill>
                <a:ea typeface="Calibri"/>
                <a:cs typeface="HASENAT"/>
              </a:rPr>
              <a:t>اَجَلَهُنَّ فَلَا جُنَاحَ عَلَيْكُمْ فٖيمَا فَعَلْنَ فٖى اَنْفُسِهِنَّ بِالْمَعْرُوفِ</a:t>
            </a:r>
            <a:endParaRPr lang="tr-TR" sz="1800" b="1" dirty="0" smtClean="0">
              <a:solidFill>
                <a:schemeClr val="tx1"/>
              </a:solidFill>
              <a:ea typeface="Calibri"/>
              <a:cs typeface="Times New Roman"/>
            </a:endParaRPr>
          </a:p>
          <a:p>
            <a:pPr algn="l">
              <a:lnSpc>
                <a:spcPct val="120000"/>
              </a:lnSpc>
              <a:spcBef>
                <a:spcPts val="0"/>
              </a:spcBef>
              <a:spcAft>
                <a:spcPts val="1000"/>
              </a:spcAft>
            </a:pPr>
            <a:r>
              <a:rPr lang="tr-TR" sz="1800" b="1" dirty="0" smtClean="0">
                <a:solidFill>
                  <a:schemeClr val="tx1"/>
                </a:solidFill>
                <a:latin typeface="Arial Narrow"/>
                <a:ea typeface="Calibri"/>
                <a:cs typeface="Times New Roman"/>
              </a:rPr>
              <a:t>– “</a:t>
            </a:r>
            <a:r>
              <a:rPr lang="tr-TR" sz="2100" b="1" dirty="0" smtClean="0">
                <a:solidFill>
                  <a:schemeClr val="tx1"/>
                </a:solidFill>
                <a:latin typeface="Arial Narrow"/>
                <a:ea typeface="Calibri"/>
                <a:cs typeface="Times New Roman"/>
              </a:rPr>
              <a:t>Sizden ölenlerin geride bıraktıkları eşleri, evlenmeden dört ay on gün beklerler.” (Bakara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:234)</a:t>
            </a:r>
            <a:endParaRPr lang="tr-TR" sz="2100" b="1" dirty="0" smtClean="0">
              <a:solidFill>
                <a:schemeClr val="tx1"/>
              </a:solidFill>
              <a:ea typeface="Calibri"/>
              <a:cs typeface="Times New Roman"/>
            </a:endParaRPr>
          </a:p>
          <a:p>
            <a:pPr marL="342900" lvl="0" indent="-342900" algn="l">
              <a:lnSpc>
                <a:spcPct val="120000"/>
              </a:lnSpc>
              <a:spcBef>
                <a:spcPts val="0"/>
              </a:spcBef>
              <a:spcAft>
                <a:spcPts val="1000"/>
              </a:spcAft>
              <a:buClr>
                <a:srgbClr val="FF0000"/>
              </a:buClr>
              <a:buSzPts val="1100"/>
              <a:buFont typeface="Wingdings"/>
              <a:buChar char=""/>
            </a:pPr>
            <a:r>
              <a:rPr lang="tr-TR" sz="2100" b="1" dirty="0" smtClean="0">
                <a:solidFill>
                  <a:srgbClr val="FF0000"/>
                </a:solidFill>
                <a:latin typeface="Arial Narrow"/>
                <a:ea typeface="Calibri"/>
                <a:cs typeface="Times New Roman"/>
              </a:rPr>
              <a:t>Namaz dikkatli kılınacaktır:</a:t>
            </a:r>
            <a:endParaRPr lang="tr-TR" sz="2100" b="1" dirty="0" smtClean="0">
              <a:solidFill>
                <a:srgbClr val="FF0000"/>
              </a:solidFill>
              <a:ea typeface="Calibri"/>
              <a:cs typeface="Times New Roman"/>
            </a:endParaRPr>
          </a:p>
          <a:p>
            <a:pPr marL="228600" algn="r">
              <a:lnSpc>
                <a:spcPct val="120000"/>
              </a:lnSpc>
              <a:spcBef>
                <a:spcPts val="0"/>
              </a:spcBef>
              <a:spcAft>
                <a:spcPts val="0"/>
              </a:spcAft>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حَافِظُوا عَلَى الصَّلَوَاتِ والصَّلٰوةِ الْوُسْطٰى وَقُومُوا لِلّٰهِ قَانِتٖينَ </a:t>
            </a:r>
            <a:endParaRPr lang="tr-TR" sz="1800" b="1" dirty="0" smtClean="0">
              <a:solidFill>
                <a:schemeClr val="tx1"/>
              </a:solidFill>
              <a:ea typeface="Calibri"/>
              <a:cs typeface="Times New Roman"/>
            </a:endParaRPr>
          </a:p>
          <a:p>
            <a:pPr algn="l">
              <a:lnSpc>
                <a:spcPct val="120000"/>
              </a:lnSpc>
              <a:spcBef>
                <a:spcPts val="0"/>
              </a:spcBef>
              <a:spcAft>
                <a:spcPts val="1000"/>
              </a:spcAft>
            </a:pPr>
            <a:r>
              <a:rPr lang="tr-TR" sz="2100" b="1" dirty="0" smtClean="0">
                <a:solidFill>
                  <a:schemeClr val="tx1"/>
                </a:solidFill>
                <a:latin typeface="Arial Narrow"/>
                <a:ea typeface="Calibri"/>
                <a:cs typeface="Times New Roman"/>
              </a:rPr>
              <a:t>– “Namazlara ve orta namaza devam edin. Allah’a saygı ve bağlılık içinde namaz kılın.” (Bakara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 238)</a:t>
            </a:r>
            <a:endParaRPr lang="tr-TR" sz="2100" b="1" dirty="0" smtClean="0">
              <a:solidFill>
                <a:schemeClr val="tx1"/>
              </a:solidFill>
              <a:ea typeface="Calibri"/>
              <a:cs typeface="Times New Roman"/>
            </a:endParaRPr>
          </a:p>
          <a:p>
            <a:pPr marL="342900" lvl="0" indent="-342900" algn="l">
              <a:lnSpc>
                <a:spcPct val="120000"/>
              </a:lnSpc>
              <a:spcBef>
                <a:spcPts val="0"/>
              </a:spcBef>
              <a:spcAft>
                <a:spcPts val="1000"/>
              </a:spcAft>
              <a:buClr>
                <a:srgbClr val="FF0000"/>
              </a:buClr>
              <a:buSzPts val="1100"/>
              <a:buFont typeface="Wingdings"/>
              <a:buChar char=""/>
            </a:pPr>
            <a:r>
              <a:rPr lang="tr-TR" sz="2100" b="1" dirty="0" smtClean="0">
                <a:solidFill>
                  <a:srgbClr val="FF0000"/>
                </a:solidFill>
                <a:latin typeface="Arial Narrow"/>
                <a:ea typeface="Calibri"/>
                <a:cs typeface="Times New Roman"/>
              </a:rPr>
              <a:t>İşe yaramayacak şeyden sadaka olmaz</a:t>
            </a:r>
            <a:r>
              <a:rPr lang="tr-TR" sz="1800" b="1" dirty="0" smtClean="0">
                <a:solidFill>
                  <a:srgbClr val="FF0000"/>
                </a:solidFill>
                <a:latin typeface="Arial Narrow"/>
                <a:ea typeface="Calibri"/>
                <a:cs typeface="Times New Roman"/>
              </a:rPr>
              <a:t>:</a:t>
            </a:r>
            <a:endParaRPr lang="tr-TR" sz="1800" b="1" dirty="0" smtClean="0">
              <a:solidFill>
                <a:srgbClr val="FF0000"/>
              </a:solidFill>
              <a:ea typeface="Calibri"/>
              <a:cs typeface="Times New Roman"/>
            </a:endParaRPr>
          </a:p>
          <a:p>
            <a:pPr algn="r">
              <a:lnSpc>
                <a:spcPct val="120000"/>
              </a:lnSpc>
              <a:spcBef>
                <a:spcPts val="0"/>
              </a:spcBef>
            </a:pPr>
            <a:r>
              <a:rPr lang="ar-SA" sz="3600" b="1" dirty="0" smtClean="0">
                <a:solidFill>
                  <a:schemeClr val="tx1"/>
                </a:solidFill>
                <a:ea typeface="Calibri"/>
                <a:cs typeface="HASENAT"/>
              </a:rPr>
              <a:t>يَا اَيُّهَا الَّذٖينَ اٰمَنُوا اَنْفِقُوا مِنْ طَيِّبَاتِ مَا كَسَبْتُمْ وَمِمَّا اَخْرَجْنَا لَكُمْ مِنَ الْاَرْضِ وَلَا تَيَمَّمُوا </a:t>
            </a:r>
            <a:endParaRPr lang="tr-TR" sz="3600" b="1" dirty="0" smtClean="0">
              <a:solidFill>
                <a:schemeClr val="tx1"/>
              </a:solidFill>
              <a:ea typeface="Calibri"/>
              <a:cs typeface="HASENAT"/>
            </a:endParaRPr>
          </a:p>
          <a:p>
            <a:pPr algn="r">
              <a:lnSpc>
                <a:spcPct val="120000"/>
              </a:lnSpc>
              <a:spcBef>
                <a:spcPts val="0"/>
              </a:spcBef>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الْخَبٖيثَ مِنْهُ تُنْفِقُونَ وَلَسْتُمْ بِاٰخِذٖيهِ اِلَّا اَنْ تُغْمِضُوا فٖيهِ وَاعْلَمُوا اَنَّ اللّٰهَ غَنِىٌّ حَمٖيدٌ </a:t>
            </a:r>
            <a:endParaRPr lang="tr-TR" sz="1800" b="1" dirty="0" smtClean="0">
              <a:solidFill>
                <a:schemeClr val="tx1"/>
              </a:solidFill>
              <a:ea typeface="Calibri"/>
              <a:cs typeface="Times New Roman"/>
            </a:endParaRPr>
          </a:p>
          <a:p>
            <a:pPr algn="l">
              <a:lnSpc>
                <a:spcPct val="120000"/>
              </a:lnSpc>
              <a:spcBef>
                <a:spcPts val="0"/>
              </a:spcBef>
              <a:spcAft>
                <a:spcPts val="1000"/>
              </a:spcAft>
            </a:pPr>
            <a:r>
              <a:rPr lang="tr-TR" sz="2100" b="1" dirty="0" smtClean="0">
                <a:solidFill>
                  <a:schemeClr val="tx1"/>
                </a:solidFill>
                <a:latin typeface="Arial Narrow"/>
                <a:ea typeface="Calibri"/>
                <a:cs typeface="Times New Roman"/>
              </a:rPr>
              <a:t>– “Ey iman edenler! Kazandıklarınızın iyilerinden ve rızık olarak yerden size çıkardıklarımızdan hayra harcayın. Size verilse, gözünüzü yummadan alamayacağınız kötü malı, hayır diye vermeye kalkışmayın. Biliniz ki Allah zengindir, övgüye de layıktır.” (Bakara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:267)</a:t>
            </a:r>
            <a:endParaRPr lang="tr-TR" sz="1800" b="1" dirty="0" smtClean="0">
              <a:solidFill>
                <a:schemeClr val="tx1"/>
              </a:solidFill>
              <a:ea typeface="Calibri"/>
              <a:cs typeface="Times New Roman"/>
            </a:endParaRPr>
          </a:p>
          <a:p>
            <a:pPr algn="r">
              <a:lnSpc>
                <a:spcPct val="120000"/>
              </a:lnSpc>
              <a:spcBef>
                <a:spcPts val="0"/>
              </a:spcBef>
              <a:spcAft>
                <a:spcPts val="0"/>
              </a:spcAft>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لَنْ تَنَالُوا الْبِرَّ حَتّٰى تُنْفِقُوا مِمَّا تُحِبُّونَ وَمَا تُنْفِقُوا مِنْ شَیْءٍ فَاِنَّ اللّٰهَ بِهٖ عَلٖيمٌ </a:t>
            </a:r>
            <a:endParaRPr lang="tr-TR" sz="1800" b="1" dirty="0" smtClean="0">
              <a:solidFill>
                <a:schemeClr val="tx1"/>
              </a:solidFill>
              <a:ea typeface="Calibri"/>
              <a:cs typeface="Times New Roman"/>
            </a:endParaRPr>
          </a:p>
          <a:p>
            <a:pPr algn="l">
              <a:lnSpc>
                <a:spcPct val="120000"/>
              </a:lnSpc>
              <a:spcBef>
                <a:spcPts val="0"/>
              </a:spcBef>
              <a:spcAft>
                <a:spcPts val="1000"/>
              </a:spcAft>
            </a:pPr>
            <a:r>
              <a:rPr lang="tr-TR" sz="2100" b="1" dirty="0" smtClean="0">
                <a:solidFill>
                  <a:schemeClr val="tx1"/>
                </a:solidFill>
                <a:latin typeface="Arial Narrow"/>
                <a:ea typeface="Calibri"/>
                <a:cs typeface="Times New Roman"/>
              </a:rPr>
              <a:t>– “Sevdiğiniz şeylerden Allah yolunda harcamadıkça iyiye kavuşamazsınız. Her ne harcarsanız Allah onu hakkıyla bilir.” (Al-i İmran Suresi:92)</a:t>
            </a:r>
            <a:endParaRPr lang="tr-TR" sz="2100" b="1"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7500" lnSpcReduction="20000"/>
          </a:bodyPr>
          <a:lstStyle/>
          <a:p>
            <a:pPr marL="342900" lvl="0" indent="-342900" algn="l">
              <a:lnSpc>
                <a:spcPct val="110000"/>
              </a:lnSpc>
              <a:spcBef>
                <a:spcPts val="0"/>
              </a:spcBef>
              <a:spcAft>
                <a:spcPts val="1000"/>
              </a:spcAft>
              <a:buClr>
                <a:srgbClr val="FF0000"/>
              </a:buClr>
              <a:buSzPts val="1100"/>
              <a:buFont typeface="Wingdings"/>
              <a:buChar char=""/>
            </a:pPr>
            <a:r>
              <a:rPr lang="tr-TR" sz="1900" b="1" dirty="0" smtClean="0">
                <a:solidFill>
                  <a:srgbClr val="FF0000"/>
                </a:solidFill>
                <a:latin typeface="Arial Narrow"/>
                <a:ea typeface="Calibri"/>
                <a:cs typeface="Times New Roman"/>
              </a:rPr>
              <a:t>Allah yardımların gizli yapılmasını emrediyor:</a:t>
            </a:r>
            <a:endParaRPr lang="tr-TR" sz="3100" b="1" dirty="0" smtClean="0">
              <a:solidFill>
                <a:schemeClr val="tx1"/>
              </a:solidFill>
              <a:ea typeface="Calibri"/>
              <a:cs typeface="Times New Roman"/>
            </a:endParaRPr>
          </a:p>
          <a:p>
            <a:pPr marL="228600" algn="r">
              <a:lnSpc>
                <a:spcPct val="110000"/>
              </a:lnSpc>
              <a:spcBef>
                <a:spcPts val="0"/>
              </a:spcBef>
              <a:spcAft>
                <a:spcPts val="0"/>
              </a:spcAft>
            </a:pPr>
            <a:r>
              <a:rPr lang="ar-SA" sz="3600" b="1" dirty="0" smtClean="0">
                <a:solidFill>
                  <a:schemeClr val="tx1"/>
                </a:solidFill>
                <a:ea typeface="Calibri"/>
                <a:cs typeface="HASENAT"/>
              </a:rPr>
              <a:t>إِن تُبْدُوا الصَّدَقَاتِ فَنِعِمَّا هِيَ ۖ وَإِن تُخْفُوهَا وَتُؤْتُوهَا الْفُقَرَاءَ فَهُوَ خَيْرٌ لَّكُمْ ۚ وَيُكَفِّرُ عَنكُم مِّن </a:t>
            </a: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سَيِّئَاتِكُمْ ۗ وَاللَّهُ بِمَا تَعْمَلُونَ خَبِيرٌ</a:t>
            </a:r>
            <a:endParaRPr lang="tr-TR" sz="3600" b="1" dirty="0" smtClean="0">
              <a:solidFill>
                <a:schemeClr val="tx1"/>
              </a:solidFill>
              <a:ea typeface="Calibri"/>
              <a:cs typeface="HASENAT"/>
            </a:endParaRPr>
          </a:p>
          <a:p>
            <a:pPr algn="l">
              <a:lnSpc>
                <a:spcPct val="120000"/>
              </a:lnSpc>
              <a:spcBef>
                <a:spcPts val="0"/>
              </a:spcBef>
              <a:spcAft>
                <a:spcPts val="0"/>
              </a:spcAft>
            </a:pPr>
            <a:r>
              <a:rPr lang="tr-TR" sz="1900" b="1" dirty="0" smtClean="0">
                <a:solidFill>
                  <a:schemeClr val="tx1"/>
                </a:solidFill>
                <a:latin typeface="Arial Narrow"/>
                <a:ea typeface="Calibri"/>
                <a:cs typeface="Times New Roman"/>
              </a:rPr>
              <a:t>– “Eğer sadakaları açıktan verirseniz ne âlâ! Eğer onu fakirlere gizlice verirseniz işte bu sizin için daha hayırlıdır. Allah’ta bu sebeple sizin günahlarınızı örter. Allah, yapmakta olduklarınızı bilir.” (Bakara </a:t>
            </a:r>
            <a:r>
              <a:rPr lang="tr-TR" sz="1900" b="1" dirty="0" err="1" smtClean="0">
                <a:solidFill>
                  <a:schemeClr val="tx1"/>
                </a:solidFill>
                <a:latin typeface="Arial Narrow"/>
                <a:ea typeface="Calibri"/>
                <a:cs typeface="Times New Roman"/>
              </a:rPr>
              <a:t>Sûresi</a:t>
            </a:r>
            <a:r>
              <a:rPr lang="tr-TR" sz="1900" b="1" dirty="0" smtClean="0">
                <a:solidFill>
                  <a:schemeClr val="tx1"/>
                </a:solidFill>
                <a:latin typeface="Arial Narrow"/>
                <a:ea typeface="Calibri"/>
                <a:cs typeface="Times New Roman"/>
              </a:rPr>
              <a:t>: 271) </a:t>
            </a:r>
            <a:endParaRPr lang="tr-TR" sz="1900"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1900" b="1" dirty="0" smtClean="0">
                <a:solidFill>
                  <a:srgbClr val="FF0000"/>
                </a:solidFill>
                <a:latin typeface="Arial Narrow"/>
                <a:ea typeface="Calibri"/>
                <a:cs typeface="Times New Roman"/>
              </a:rPr>
              <a:t>Borçluya kolaylık gösterilecektir:</a:t>
            </a:r>
            <a:endParaRPr lang="tr-TR" sz="3300" dirty="0" smtClean="0">
              <a:solidFill>
                <a:srgbClr val="FF0000"/>
              </a:solidFill>
              <a:ea typeface="Calibri"/>
              <a:cs typeface="Times New Roman"/>
            </a:endParaRPr>
          </a:p>
          <a:p>
            <a:pPr algn="r">
              <a:lnSpc>
                <a:spcPct val="110000"/>
              </a:lnSpc>
              <a:spcBef>
                <a:spcPts val="0"/>
              </a:spcBef>
            </a:pPr>
            <a:r>
              <a:rPr lang="tr-TR" sz="3100" b="1" dirty="0" smtClean="0">
                <a:solidFill>
                  <a:schemeClr val="tx1"/>
                </a:solidFill>
                <a:latin typeface="AGA Arabesque"/>
                <a:ea typeface="Calibri"/>
                <a:cs typeface="HASENAT"/>
              </a:rPr>
              <a:t>*</a:t>
            </a:r>
            <a:r>
              <a:rPr lang="ar-SA" sz="3600" b="1" dirty="0" smtClean="0">
                <a:solidFill>
                  <a:schemeClr val="tx1"/>
                </a:solidFill>
                <a:ea typeface="Calibri"/>
                <a:cs typeface="HASENAT"/>
              </a:rPr>
              <a:t> وَإِن كَانَ ذُو عُسْرَةٍ فَنَظِرَةٌ إِلَىٰ مَيْسَرَةٍ ۚ وَأَن تَصَدَّقُوا خَيْرٌ لَّكُمْ ۖ إِن كُنتُمْ تَعْلَمُونَ </a:t>
            </a:r>
            <a:endParaRPr lang="tr-TR" sz="3100" b="1" dirty="0" smtClean="0">
              <a:solidFill>
                <a:schemeClr val="tx1"/>
              </a:solidFill>
              <a:ea typeface="Calibri"/>
              <a:cs typeface="Times New Roman"/>
            </a:endParaRPr>
          </a:p>
          <a:p>
            <a:pPr algn="l">
              <a:lnSpc>
                <a:spcPct val="120000"/>
              </a:lnSpc>
              <a:spcBef>
                <a:spcPts val="0"/>
              </a:spcBef>
            </a:pPr>
            <a:r>
              <a:rPr lang="tr-TR" sz="1900" b="1" dirty="0" smtClean="0">
                <a:solidFill>
                  <a:schemeClr val="tx1"/>
                </a:solidFill>
                <a:latin typeface="Arial Narrow"/>
                <a:ea typeface="Calibri"/>
                <a:cs typeface="Times New Roman"/>
              </a:rPr>
              <a:t>– “Eğer borçlu darlık içerisinde ise eli genişleyinceye kadar ona mühlet verin. Eğer borcu sadakaya veya zekâta saymak sizin için daha hayırlıdır.” (Bakara </a:t>
            </a:r>
            <a:r>
              <a:rPr lang="tr-TR" sz="1900" b="1" dirty="0" err="1" smtClean="0">
                <a:solidFill>
                  <a:schemeClr val="tx1"/>
                </a:solidFill>
                <a:latin typeface="Arial Narrow"/>
                <a:ea typeface="Calibri"/>
                <a:cs typeface="Times New Roman"/>
              </a:rPr>
              <a:t>Sûresi</a:t>
            </a:r>
            <a:r>
              <a:rPr lang="tr-TR" sz="1900" b="1" dirty="0" smtClean="0">
                <a:solidFill>
                  <a:schemeClr val="tx1"/>
                </a:solidFill>
                <a:latin typeface="Arial Narrow"/>
                <a:ea typeface="Calibri"/>
                <a:cs typeface="Times New Roman"/>
              </a:rPr>
              <a:t>:280</a:t>
            </a:r>
            <a:r>
              <a:rPr lang="tr-TR" sz="1900" b="1" dirty="0" smtClean="0">
                <a:latin typeface="Arial Narrow"/>
                <a:ea typeface="Calibri"/>
                <a:cs typeface="Times New Roman"/>
              </a:rPr>
              <a:t>)</a:t>
            </a:r>
            <a:endParaRPr lang="tr-TR" sz="1900" dirty="0" smtClean="0">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1900" b="1" dirty="0" smtClean="0">
                <a:solidFill>
                  <a:srgbClr val="FF0000"/>
                </a:solidFill>
                <a:latin typeface="Arial Narrow"/>
                <a:ea typeface="Calibri"/>
                <a:cs typeface="Times New Roman"/>
              </a:rPr>
              <a:t>Borç yazılıp </a:t>
            </a:r>
            <a:r>
              <a:rPr lang="tr-TR" sz="1900" b="1" dirty="0" err="1" smtClean="0">
                <a:solidFill>
                  <a:srgbClr val="FF0000"/>
                </a:solidFill>
                <a:latin typeface="Arial Narrow"/>
                <a:ea typeface="Calibri"/>
                <a:cs typeface="Times New Roman"/>
              </a:rPr>
              <a:t>şahidlendirilecektir</a:t>
            </a:r>
            <a:r>
              <a:rPr lang="tr-TR" sz="1900" b="1" dirty="0" smtClean="0">
                <a:solidFill>
                  <a:srgbClr val="FF0000"/>
                </a:solidFill>
                <a:latin typeface="Arial Narrow"/>
                <a:ea typeface="Calibri"/>
                <a:cs typeface="Times New Roman"/>
              </a:rPr>
              <a:t>:</a:t>
            </a:r>
            <a:endParaRPr lang="tr-TR" sz="1900" b="1" dirty="0" smtClean="0">
              <a:solidFill>
                <a:schemeClr val="tx1"/>
              </a:solidFill>
              <a:latin typeface="Arial Narrow"/>
              <a:ea typeface="Calibri"/>
              <a:cs typeface="Times New Roman"/>
            </a:endParaRPr>
          </a:p>
          <a:p>
            <a:pPr lvl="0" algn="r">
              <a:lnSpc>
                <a:spcPct val="120000"/>
              </a:lnSpc>
              <a:spcBef>
                <a:spcPts val="0"/>
              </a:spcBef>
              <a:buClr>
                <a:srgbClr val="FF0000"/>
              </a:buClr>
              <a:buSzPts val="1100"/>
            </a:pPr>
            <a:r>
              <a:rPr lang="ar-AE" sz="3100" dirty="0" smtClean="0">
                <a:solidFill>
                  <a:schemeClr val="tx1"/>
                </a:solidFill>
                <a:latin typeface="HASENAT" pitchFamily="2" charset="-78"/>
                <a:ea typeface="Calibri"/>
                <a:cs typeface="HASENAT" pitchFamily="2" charset="-78"/>
              </a:rPr>
              <a:t> </a:t>
            </a:r>
            <a:r>
              <a:rPr lang="ar-AE" sz="3100" b="1" dirty="0" smtClean="0">
                <a:solidFill>
                  <a:schemeClr val="tx1"/>
                </a:solidFill>
                <a:latin typeface="HASENAT" pitchFamily="2" charset="-78"/>
                <a:cs typeface="HASENAT" pitchFamily="2" charset="-78"/>
              </a:rPr>
              <a:t>يَا أَيُّهَا الَّذِينَ آمَنُوا إِذَا تَدَايَنتُم بِدَيْنٍ إِلَىٰ أَجَلٍ مُّسَمًّى فَاكْتُبُوهُ ۚ وَلْيَكْتُب بَّيْنَكُمْ كَاتِبٌ بِالْعَدْلِ ۚ وَلَا يَأْبَ كَاتِبٌ أَن يَكْتُبَ كَمَا عَلَّمَهُ اللَّهُ ۚ فَلْيَكْتُبْ وَلْيُمْلِلِ الَّذِي عَلَيْهِ الْحَقُّ وَلْيَتَّقِ اللَّهَ رَبَّهُ وَلَا يَبْخَسْ مِنْهُ شَيْئًا ۚ فَإِن كَانَ الَّذِي عَلَيْهِ الْحَقُّ سَفِيهًا أَوْ ضَعِيفًا أَوْ لَا يَسْتَطِيعُ أَن يُمِلَّ هُوَ فَلْيُمْلِلْ وَلِيُّهُ بِالْعَدْلِ ۚ وَاسْتَشْهِدُوا شَهِيدَيْنِ مِن رِّجَالِكُمْ ۖ فَإِن لَّمْ يَكُونَا رَجُلَيْنِ فَرَجُلٌ وَامْرَأَتَانِ مِمَّن تَرْضَوْنَ مِنَ الشُّهَدَاءِ أَن تَضِلَّ إِحْدَاهُمَا فَتُذَكِّرَ إِحْدَاهُمَا الْأُخْرَىٰ ۚ وَلَا يَأْبَ الشُّهَدَاءُ إِذَا مَا دُعُوا ۚ وَلَا تَسْأَمُوا أَن تَكْتُبُوهُ صَغِيرًا أَوْ كَبِيرًا إِلَىٰ أَجَلِهِ ۚ ذَٰلِكُمْ أَقْسَطُ عِندَ اللَّهِ وَأَقْوَمُ لِلشَّهَادَةِ وَأَدْنَىٰ أَلَّا تَرْتَابُوا ۖ إِلَّا أَن تَكُونَ تِجَارَةً حَاضِرَةً تُدِيرُونَهَا بَيْنَكُمْ فَلَيْسَ عَلَيْكُمْ جُنَاحٌ أَلَّا تَكْتُبُوهَا ۗ وَأَشْهِدُوا إِذَا تَبَايَعْتُمْ ۚ وَلَا يُضَارَّ كَاتِبٌ وَلَا شَهِيدٌ ۚ وَإِن تَفْعَلُوا فَإِنَّهُ فُسُوقٌ بِكُمْ ۗ وَاتَّقُوا اللَّهَ ۖ وَيُعَلِّمُكُمُ اللَّهُ ۗ </a:t>
            </a:r>
            <a:endParaRPr lang="tr-TR" sz="3100" b="1" dirty="0" smtClean="0">
              <a:solidFill>
                <a:schemeClr val="tx1"/>
              </a:solidFill>
              <a:latin typeface="HASENAT" pitchFamily="2" charset="-78"/>
              <a:cs typeface="HASENAT" pitchFamily="2" charset="-78"/>
            </a:endParaRPr>
          </a:p>
          <a:p>
            <a:pPr lvl="0" algn="r">
              <a:lnSpc>
                <a:spcPct val="120000"/>
              </a:lnSpc>
              <a:spcBef>
                <a:spcPts val="0"/>
              </a:spcBef>
              <a:buClr>
                <a:srgbClr val="FF0000"/>
              </a:buClr>
              <a:buSzPts val="1100"/>
            </a:pPr>
            <a:r>
              <a:rPr lang="tr-TR" sz="3100" b="1" dirty="0" smtClean="0">
                <a:solidFill>
                  <a:schemeClr val="tx1"/>
                </a:solidFill>
                <a:latin typeface="AGA Arabesque"/>
                <a:ea typeface="Calibri"/>
                <a:cs typeface="HASENAT"/>
              </a:rPr>
              <a:t>*</a:t>
            </a:r>
            <a:r>
              <a:rPr lang="ar-AE" sz="3100" b="1" dirty="0" smtClean="0">
                <a:solidFill>
                  <a:schemeClr val="tx1"/>
                </a:solidFill>
                <a:latin typeface="HASENAT" pitchFamily="2" charset="-78"/>
                <a:cs typeface="HASENAT" pitchFamily="2" charset="-78"/>
              </a:rPr>
              <a:t>وَاللَّهُ بِكُلِّ شَيْءٍ عَلِيمٌ</a:t>
            </a:r>
            <a:endParaRPr lang="tr-TR" sz="3100" b="1" dirty="0" smtClean="0">
              <a:solidFill>
                <a:schemeClr val="tx1"/>
              </a:solidFill>
              <a:latin typeface="HASENAT" pitchFamily="2" charset="-78"/>
              <a:cs typeface="HASENAT" pitchFamily="2" charset="-78"/>
            </a:endParaRPr>
          </a:p>
          <a:p>
            <a:pPr lvl="0" algn="l">
              <a:lnSpc>
                <a:spcPct val="120000"/>
              </a:lnSpc>
              <a:spcBef>
                <a:spcPts val="0"/>
              </a:spcBef>
              <a:buClr>
                <a:srgbClr val="FF0000"/>
              </a:buClr>
              <a:buSzPts val="1100"/>
            </a:pPr>
            <a:r>
              <a:rPr lang="tr-TR" sz="1900" b="1" dirty="0" smtClean="0">
                <a:solidFill>
                  <a:schemeClr val="tx1"/>
                </a:solidFill>
                <a:latin typeface="Arial Narrow"/>
                <a:ea typeface="Calibri"/>
                <a:cs typeface="Times New Roman"/>
              </a:rPr>
              <a:t>– “Ey iman edenler! Birbirinize borçlandığınız zaman onu yazın. Bir katip onu aranızda adaletle yazsın. Ve </a:t>
            </a:r>
            <a:r>
              <a:rPr lang="tr-TR" sz="1900" b="1" dirty="0" err="1" smtClean="0">
                <a:solidFill>
                  <a:schemeClr val="tx1"/>
                </a:solidFill>
                <a:latin typeface="Arial Narrow"/>
                <a:ea typeface="Calibri"/>
                <a:cs typeface="Times New Roman"/>
              </a:rPr>
              <a:t>şahidlendirin</a:t>
            </a:r>
            <a:r>
              <a:rPr lang="tr-TR" sz="1900" b="1" dirty="0" smtClean="0">
                <a:solidFill>
                  <a:schemeClr val="tx1"/>
                </a:solidFill>
                <a:latin typeface="Arial Narrow"/>
                <a:ea typeface="Calibri"/>
                <a:cs typeface="Times New Roman"/>
              </a:rPr>
              <a:t>… Böyle yapmanız Allah yanında daha adaletli, </a:t>
            </a:r>
            <a:r>
              <a:rPr lang="tr-TR" sz="1900" b="1" dirty="0" err="1" smtClean="0">
                <a:solidFill>
                  <a:schemeClr val="tx1"/>
                </a:solidFill>
                <a:latin typeface="Arial Narrow"/>
                <a:ea typeface="Calibri"/>
                <a:cs typeface="Times New Roman"/>
              </a:rPr>
              <a:t>şehadet</a:t>
            </a:r>
            <a:r>
              <a:rPr lang="tr-TR" sz="1900" b="1" dirty="0" smtClean="0">
                <a:solidFill>
                  <a:schemeClr val="tx1"/>
                </a:solidFill>
                <a:latin typeface="Arial Narrow"/>
                <a:ea typeface="Calibri"/>
                <a:cs typeface="Times New Roman"/>
              </a:rPr>
              <a:t> için daha sağlam, şüpheye düşmemeniz için daha uygundur…” (Bakara </a:t>
            </a:r>
            <a:r>
              <a:rPr lang="tr-TR" sz="1900" b="1" dirty="0" err="1" smtClean="0">
                <a:solidFill>
                  <a:schemeClr val="tx1"/>
                </a:solidFill>
                <a:latin typeface="Arial Narrow"/>
                <a:ea typeface="Calibri"/>
                <a:cs typeface="Times New Roman"/>
              </a:rPr>
              <a:t>Sûresi</a:t>
            </a:r>
            <a:r>
              <a:rPr lang="tr-TR" sz="1900" b="1" dirty="0" smtClean="0">
                <a:solidFill>
                  <a:schemeClr val="tx1"/>
                </a:solidFill>
                <a:latin typeface="Arial Narrow"/>
                <a:ea typeface="Calibri"/>
                <a:cs typeface="Times New Roman"/>
              </a:rPr>
              <a:t>:282) </a:t>
            </a:r>
            <a:endParaRPr lang="tr-TR" sz="1900" dirty="0" smtClean="0">
              <a:solidFill>
                <a:schemeClr val="tx1"/>
              </a:solidFill>
              <a:ea typeface="Calibri"/>
              <a:cs typeface="Times New Roman"/>
            </a:endParaRPr>
          </a:p>
          <a:p>
            <a:pPr algn="l">
              <a:lnSpc>
                <a:spcPct val="120000"/>
              </a:lnSpc>
            </a:pP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marL="342900" lvl="0" indent="-342900" algn="l">
              <a:lnSpc>
                <a:spcPct val="120000"/>
              </a:lnSpc>
              <a:spcBef>
                <a:spcPts val="0"/>
              </a:spcBef>
              <a:spcAft>
                <a:spcPts val="1000"/>
              </a:spcAft>
              <a:buClr>
                <a:srgbClr val="FF0000"/>
              </a:buClr>
              <a:buSzPts val="1100"/>
              <a:buFont typeface="Wingdings"/>
              <a:buChar char=""/>
            </a:pPr>
            <a:r>
              <a:rPr lang="tr-TR" sz="1700" b="1" dirty="0" smtClean="0">
                <a:solidFill>
                  <a:srgbClr val="FF0000"/>
                </a:solidFill>
                <a:latin typeface="Arial Narrow"/>
                <a:ea typeface="Calibri"/>
                <a:cs typeface="Times New Roman"/>
              </a:rPr>
              <a:t>Kafirler dost edinilmeyecektir:</a:t>
            </a:r>
            <a:endParaRPr lang="tr-TR" sz="1500" dirty="0" smtClean="0">
              <a:ea typeface="Calibri"/>
              <a:cs typeface="Times New Roman"/>
            </a:endParaRPr>
          </a:p>
          <a:p>
            <a:pPr algn="r">
              <a:lnSpc>
                <a:spcPct val="120000"/>
              </a:lnSpc>
              <a:spcBef>
                <a:spcPts val="0"/>
              </a:spcBef>
              <a:spcAft>
                <a:spcPts val="1000"/>
              </a:spcAft>
            </a:pPr>
            <a:r>
              <a:rPr lang="ar-SA" sz="3500" b="1" dirty="0" smtClean="0">
                <a:solidFill>
                  <a:srgbClr val="535353"/>
                </a:solidFill>
                <a:ea typeface="Calibri"/>
                <a:cs typeface="HASENAT"/>
              </a:rPr>
              <a:t>لَا يَتَّخِذِ الْمُؤْمِنُونَ الْكَافِرِينَ أَوْلِيَاءَ مِن دُونِ الْمُؤْمِنِينَ ۖ وَمَن يَفْعَلْ ذَٰلِكَ فَلَيْسَ مِنَ </a:t>
            </a:r>
            <a:r>
              <a:rPr lang="tr-TR" sz="3500" b="1" dirty="0" smtClean="0">
                <a:solidFill>
                  <a:srgbClr val="535353"/>
                </a:solidFill>
                <a:latin typeface="AGA Arabesque" pitchFamily="2" charset="2"/>
                <a:ea typeface="Calibri"/>
                <a:cs typeface="HASENAT"/>
              </a:rPr>
              <a:t>*</a:t>
            </a:r>
            <a:r>
              <a:rPr lang="ar-SA" sz="3500" b="1" dirty="0" smtClean="0">
                <a:solidFill>
                  <a:srgbClr val="535353"/>
                </a:solidFill>
                <a:ea typeface="Calibri"/>
                <a:cs typeface="HASENAT"/>
              </a:rPr>
              <a:t>اللَّهِ فِي شَيْءٍ إِلَّا أَن تَتَّقُوا مِنْهُمْ تُقَاةً ۗ وَيُحَذِّرُكُمُ اللَّهُ نَفْسَهُ ۗ وَإِلَى اللَّهِ الْمَصِيرُ </a:t>
            </a:r>
            <a:endParaRPr lang="tr-TR" sz="3500" b="1" dirty="0" smtClean="0">
              <a:solidFill>
                <a:srgbClr val="535353"/>
              </a:solidFill>
              <a:ea typeface="Calibri"/>
              <a:cs typeface="HASENAT"/>
            </a:endParaRPr>
          </a:p>
          <a:p>
            <a:pPr algn="l">
              <a:lnSpc>
                <a:spcPct val="120000"/>
              </a:lnSpc>
              <a:spcBef>
                <a:spcPts val="0"/>
              </a:spcBef>
            </a:pPr>
            <a:r>
              <a:rPr lang="tr-TR" sz="1900" b="1" dirty="0" smtClean="0">
                <a:solidFill>
                  <a:schemeClr val="tx1"/>
                </a:solidFill>
                <a:latin typeface="Arial Narrow"/>
                <a:ea typeface="Calibri"/>
                <a:cs typeface="Times New Roman"/>
              </a:rPr>
              <a:t>– “</a:t>
            </a:r>
            <a:r>
              <a:rPr lang="tr-TR" sz="1900" b="1" dirty="0" err="1" smtClean="0">
                <a:solidFill>
                  <a:schemeClr val="tx1"/>
                </a:solidFill>
                <a:latin typeface="Arial Narrow"/>
                <a:ea typeface="Calibri"/>
                <a:cs typeface="Times New Roman"/>
              </a:rPr>
              <a:t>Mü’minler</a:t>
            </a:r>
            <a:r>
              <a:rPr lang="tr-TR" sz="1900" b="1" dirty="0" smtClean="0">
                <a:solidFill>
                  <a:schemeClr val="tx1"/>
                </a:solidFill>
                <a:latin typeface="Arial Narrow"/>
                <a:ea typeface="Calibri"/>
                <a:cs typeface="Times New Roman"/>
              </a:rPr>
              <a:t>, </a:t>
            </a:r>
            <a:r>
              <a:rPr lang="tr-TR" sz="1900" b="1" dirty="0" err="1" smtClean="0">
                <a:solidFill>
                  <a:schemeClr val="tx1"/>
                </a:solidFill>
                <a:latin typeface="Arial Narrow"/>
                <a:ea typeface="Calibri"/>
                <a:cs typeface="Times New Roman"/>
              </a:rPr>
              <a:t>mü’minleri</a:t>
            </a:r>
            <a:r>
              <a:rPr lang="tr-TR" sz="1900" b="1" dirty="0" smtClean="0">
                <a:solidFill>
                  <a:schemeClr val="tx1"/>
                </a:solidFill>
                <a:latin typeface="Arial Narrow"/>
                <a:ea typeface="Calibri"/>
                <a:cs typeface="Times New Roman"/>
              </a:rPr>
              <a:t> bırakıp da kafirleri dost edinmesin. Kim bunu yaparsa onun Allah yanında hiç değeri yoktur. Ancak kâfirlerden gelebilecek bir tehlikeden sakınmanız başkadır. Allah kendisine karşı gelmenizden sizi sakındırıyor. Dönüş yalnız Allah’adır.” (Al-i İmran </a:t>
            </a:r>
            <a:r>
              <a:rPr lang="tr-TR" sz="1900" b="1" dirty="0" err="1" smtClean="0">
                <a:solidFill>
                  <a:schemeClr val="tx1"/>
                </a:solidFill>
                <a:latin typeface="Arial Narrow"/>
                <a:ea typeface="Calibri"/>
                <a:cs typeface="Times New Roman"/>
              </a:rPr>
              <a:t>Sûresi</a:t>
            </a:r>
            <a:r>
              <a:rPr lang="tr-TR" sz="1900" b="1" dirty="0" smtClean="0">
                <a:solidFill>
                  <a:schemeClr val="tx1"/>
                </a:solidFill>
                <a:latin typeface="Arial Narrow"/>
                <a:ea typeface="Calibri"/>
                <a:cs typeface="Times New Roman"/>
              </a:rPr>
              <a:t>:28</a:t>
            </a:r>
            <a:r>
              <a:rPr lang="tr-TR" sz="2600" b="1" dirty="0" smtClean="0">
                <a:latin typeface="Arial Narrow"/>
                <a:ea typeface="Calibri"/>
                <a:cs typeface="Times New Roman"/>
              </a:rPr>
              <a:t>)</a:t>
            </a:r>
            <a:endParaRPr lang="tr-TR" sz="2600" dirty="0" smtClean="0">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1700" b="1" dirty="0" smtClean="0">
                <a:solidFill>
                  <a:srgbClr val="FF0000"/>
                </a:solidFill>
                <a:latin typeface="Arial Narrow"/>
                <a:ea typeface="Calibri"/>
                <a:cs typeface="Times New Roman"/>
              </a:rPr>
              <a:t>Allah (CC.) Kendisiyle beraber peygamber (AS)a uymayı emrediyor</a:t>
            </a:r>
            <a:r>
              <a:rPr lang="tr-TR" sz="2600" b="1" dirty="0" smtClean="0">
                <a:solidFill>
                  <a:srgbClr val="FF0000"/>
                </a:solidFill>
                <a:latin typeface="Arial Narrow"/>
                <a:ea typeface="Calibri"/>
                <a:cs typeface="Times New Roman"/>
              </a:rPr>
              <a:t>:</a:t>
            </a:r>
            <a:endParaRPr lang="tr-TR" sz="2600" dirty="0" smtClean="0">
              <a:ea typeface="Calibri"/>
              <a:cs typeface="Times New Roman"/>
            </a:endParaRPr>
          </a:p>
          <a:p>
            <a:pPr algn="r">
              <a:lnSpc>
                <a:spcPct val="120000"/>
              </a:lnSpc>
              <a:spcBef>
                <a:spcPts val="0"/>
              </a:spcBef>
              <a:spcAft>
                <a:spcPts val="1000"/>
              </a:spcAft>
            </a:pPr>
            <a:r>
              <a:rPr lang="tr-TR" sz="3600" b="1" dirty="0" smtClean="0">
                <a:solidFill>
                  <a:schemeClr val="tx1"/>
                </a:solidFill>
                <a:latin typeface="AGA Arabesque" pitchFamily="2" charset="2"/>
                <a:ea typeface="Calibri"/>
                <a:cs typeface="HASENAT" pitchFamily="2" charset="-78"/>
              </a:rPr>
              <a:t>*</a:t>
            </a:r>
            <a:r>
              <a:rPr lang="tr-TR" sz="3600" b="1" dirty="0" smtClean="0">
                <a:solidFill>
                  <a:schemeClr val="tx1"/>
                </a:solidFill>
                <a:latin typeface="HASENAT" pitchFamily="2" charset="-78"/>
                <a:ea typeface="Calibri"/>
                <a:cs typeface="HASENAT" pitchFamily="2" charset="-78"/>
              </a:rPr>
              <a:t> </a:t>
            </a:r>
            <a:r>
              <a:rPr lang="ar-AE" b="1" dirty="0" smtClean="0">
                <a:solidFill>
                  <a:schemeClr val="tx1"/>
                </a:solidFill>
                <a:latin typeface="HASENAT" pitchFamily="2" charset="-78"/>
                <a:ea typeface="Calibri"/>
                <a:cs typeface="HASENAT" pitchFamily="2" charset="-78"/>
              </a:rPr>
              <a:t>قُلْ أَطِيعُوا اللَّهَ وَالرَّسُولَ ۖ فَإِن تَوَلَّوْا فَإِنَّ اللَّهَ لَا يُحِبُّ الْكَافِرِينَ</a:t>
            </a:r>
          </a:p>
          <a:p>
            <a:pPr algn="l">
              <a:lnSpc>
                <a:spcPct val="120000"/>
              </a:lnSpc>
              <a:spcBef>
                <a:spcPts val="0"/>
              </a:spcBef>
              <a:spcAft>
                <a:spcPts val="1000"/>
              </a:spcAft>
            </a:pPr>
            <a:r>
              <a:rPr lang="tr-TR" sz="1700" b="1" dirty="0" smtClean="0">
                <a:solidFill>
                  <a:schemeClr val="tx1"/>
                </a:solidFill>
                <a:latin typeface="Arial Narrow"/>
                <a:ea typeface="Calibri"/>
                <a:cs typeface="Times New Roman"/>
              </a:rPr>
              <a:t>– “De ki: Allah’a ve </a:t>
            </a:r>
            <a:r>
              <a:rPr lang="tr-TR" sz="1700" b="1" dirty="0" err="1" smtClean="0">
                <a:solidFill>
                  <a:schemeClr val="tx1"/>
                </a:solidFill>
                <a:latin typeface="Arial Narrow"/>
                <a:ea typeface="Calibri"/>
                <a:cs typeface="Times New Roman"/>
              </a:rPr>
              <a:t>Resûlüne</a:t>
            </a:r>
            <a:r>
              <a:rPr lang="tr-TR" sz="1700" b="1" dirty="0" smtClean="0">
                <a:solidFill>
                  <a:schemeClr val="tx1"/>
                </a:solidFill>
                <a:latin typeface="Arial Narrow"/>
                <a:ea typeface="Calibri"/>
                <a:cs typeface="Times New Roman"/>
              </a:rPr>
              <a:t> itaat edin. Eğer yüz çevirirlerse bilsinler ki Allah kâfirleri sevmez. (Al-i İmran </a:t>
            </a:r>
            <a:r>
              <a:rPr lang="tr-TR" sz="1700" b="1" dirty="0" err="1" smtClean="0">
                <a:solidFill>
                  <a:schemeClr val="tx1"/>
                </a:solidFill>
                <a:latin typeface="Arial Narrow"/>
                <a:ea typeface="Calibri"/>
                <a:cs typeface="Times New Roman"/>
              </a:rPr>
              <a:t>Sûresi</a:t>
            </a:r>
            <a:r>
              <a:rPr lang="tr-TR" sz="1700" b="1" dirty="0" smtClean="0">
                <a:solidFill>
                  <a:schemeClr val="tx1"/>
                </a:solidFill>
                <a:latin typeface="Arial Narrow"/>
                <a:ea typeface="Calibri"/>
                <a:cs typeface="Times New Roman"/>
              </a:rPr>
              <a:t>:32)</a:t>
            </a:r>
            <a:endParaRPr lang="tr-TR" sz="1700" dirty="0" smtClean="0">
              <a:solidFill>
                <a:schemeClr val="tx1"/>
              </a:solidFill>
              <a:ea typeface="Calibri"/>
              <a:cs typeface="Times New Roman"/>
            </a:endParaRPr>
          </a:p>
          <a:p>
            <a:pPr marL="342900" lvl="0" indent="-342900" algn="l">
              <a:lnSpc>
                <a:spcPct val="120000"/>
              </a:lnSpc>
              <a:spcBef>
                <a:spcPts val="0"/>
              </a:spcBef>
              <a:spcAft>
                <a:spcPts val="0"/>
              </a:spcAft>
              <a:buClr>
                <a:srgbClr val="FF0000"/>
              </a:buClr>
              <a:buSzPts val="1100"/>
              <a:buFont typeface="Wingdings"/>
              <a:buChar char=""/>
            </a:pPr>
            <a:r>
              <a:rPr lang="tr-TR" sz="1700" b="1" dirty="0" err="1" smtClean="0">
                <a:solidFill>
                  <a:srgbClr val="FF0000"/>
                </a:solidFill>
                <a:latin typeface="Arial Narrow"/>
                <a:ea typeface="Calibri"/>
                <a:cs typeface="Times New Roman"/>
              </a:rPr>
              <a:t>Cenab</a:t>
            </a:r>
            <a:r>
              <a:rPr lang="tr-TR" sz="1700" b="1" dirty="0" smtClean="0">
                <a:solidFill>
                  <a:srgbClr val="FF0000"/>
                </a:solidFill>
                <a:latin typeface="Arial Narrow"/>
                <a:ea typeface="Calibri"/>
                <a:cs typeface="Times New Roman"/>
              </a:rPr>
              <a:t>-ı Allah ahde vefa göstermemizi istiyor:</a:t>
            </a:r>
            <a:endParaRPr lang="tr-TR" sz="2600" b="1" dirty="0" smtClean="0">
              <a:solidFill>
                <a:schemeClr val="tx1"/>
              </a:solidFill>
              <a:latin typeface="HASENAT" pitchFamily="2" charset="-78"/>
              <a:ea typeface="Calibri"/>
              <a:cs typeface="HASENAT" pitchFamily="2" charset="-78"/>
            </a:endParaRPr>
          </a:p>
          <a:p>
            <a:pPr marL="342900" lvl="0" indent="-342900" algn="r">
              <a:lnSpc>
                <a:spcPct val="120000"/>
              </a:lnSpc>
              <a:spcBef>
                <a:spcPts val="0"/>
              </a:spcBef>
              <a:spcAft>
                <a:spcPts val="0"/>
              </a:spcAft>
              <a:buClr>
                <a:srgbClr val="FF0000"/>
              </a:buClr>
              <a:buSzPts val="1100"/>
            </a:pPr>
            <a:r>
              <a:rPr lang="ar-AE" sz="3300" b="1" dirty="0" smtClean="0">
                <a:solidFill>
                  <a:schemeClr val="tx1"/>
                </a:solidFill>
                <a:latin typeface="HASENAT" pitchFamily="2" charset="-78"/>
                <a:cs typeface="HASENAT" pitchFamily="2" charset="-78"/>
              </a:rPr>
              <a:t>إِنَّ الَّذِينَ يَشْتَرُونَ بِعَهْدِ اللَّهِ وَأَيْمَانِهِمْ ثَمَنًا قَلِيلًا أُولَٰئِكَ لَا خَلَاقَ لَهُمْ فِي الْآخِرَةِ وَلَا يُكَلِّمُهُمُ اللَّهُ وَلَا يَنظُرُ إِلَيْهِمْ يَوْمَ الْقِيَامَةِ وَلَا يُزَكِّيهِمْ وَلَهُمْ عَذَابٌ أَلِيمٌ </a:t>
            </a:r>
            <a:endParaRPr lang="tr-TR" sz="3300" b="1" dirty="0" smtClean="0">
              <a:solidFill>
                <a:schemeClr val="tx1"/>
              </a:solidFill>
              <a:latin typeface="HASENAT" pitchFamily="2" charset="-78"/>
              <a:ea typeface="Calibri"/>
              <a:cs typeface="HASENAT" pitchFamily="2" charset="-78"/>
            </a:endParaRPr>
          </a:p>
          <a:p>
            <a:pPr lvl="0" algn="l">
              <a:lnSpc>
                <a:spcPct val="120000"/>
              </a:lnSpc>
              <a:spcBef>
                <a:spcPts val="0"/>
              </a:spcBef>
              <a:spcAft>
                <a:spcPts val="0"/>
              </a:spcAft>
              <a:buClr>
                <a:srgbClr val="FF0000"/>
              </a:buClr>
              <a:buSzPts val="1100"/>
            </a:pPr>
            <a:r>
              <a:rPr lang="tr-TR" sz="1700" b="1" dirty="0" smtClean="0">
                <a:solidFill>
                  <a:schemeClr val="tx1"/>
                </a:solidFill>
                <a:latin typeface="Arial Narrow"/>
                <a:ea typeface="Calibri"/>
                <a:cs typeface="Times New Roman"/>
              </a:rPr>
              <a:t>– “Allah’a karşı verdikleri sözü ve yeminlerini az bir bedelle değiştirenlere gelince, işte bunların </a:t>
            </a:r>
            <a:r>
              <a:rPr lang="tr-TR" sz="1700" b="1" dirty="0" err="1" smtClean="0">
                <a:solidFill>
                  <a:schemeClr val="tx1"/>
                </a:solidFill>
                <a:latin typeface="Arial Narrow"/>
                <a:ea typeface="Calibri"/>
                <a:cs typeface="Times New Roman"/>
              </a:rPr>
              <a:t>ahirette</a:t>
            </a:r>
            <a:r>
              <a:rPr lang="tr-TR" sz="1700" b="1" dirty="0" smtClean="0">
                <a:solidFill>
                  <a:schemeClr val="tx1"/>
                </a:solidFill>
                <a:latin typeface="Arial Narrow"/>
                <a:ea typeface="Calibri"/>
                <a:cs typeface="Times New Roman"/>
              </a:rPr>
              <a:t> bir payı yoktur. Kıyamet günü Allah onlarla konuşmayacak, onlara bakmayacak ve onları temize çıkarmayacaktır. Onlar için acı bir azap vardır. (Al-i İmran </a:t>
            </a:r>
            <a:r>
              <a:rPr lang="tr-TR" sz="1700" b="1" dirty="0" err="1" smtClean="0">
                <a:solidFill>
                  <a:schemeClr val="tx1"/>
                </a:solidFill>
                <a:latin typeface="Arial Narrow"/>
                <a:ea typeface="Calibri"/>
                <a:cs typeface="Times New Roman"/>
              </a:rPr>
              <a:t>Sûresi</a:t>
            </a:r>
            <a:r>
              <a:rPr lang="tr-TR" sz="1700" b="1" dirty="0" smtClean="0">
                <a:solidFill>
                  <a:schemeClr val="tx1"/>
                </a:solidFill>
                <a:latin typeface="Arial Narrow"/>
                <a:ea typeface="Calibri"/>
                <a:cs typeface="Times New Roman"/>
              </a:rPr>
              <a:t>:77)  </a:t>
            </a:r>
            <a:endParaRPr lang="tr-TR" sz="1700" dirty="0" smtClean="0">
              <a:solidFill>
                <a:schemeClr val="tx1"/>
              </a:solidFill>
              <a:ea typeface="Calibri"/>
              <a:cs typeface="Times New Roman"/>
            </a:endParaRPr>
          </a:p>
          <a:p>
            <a:pPr algn="l">
              <a:lnSpc>
                <a:spcPct val="120000"/>
              </a:lnSpc>
              <a:spcBef>
                <a:spcPts val="0"/>
              </a:spcBef>
            </a:pP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96744"/>
          </a:xfrm>
          <a:solidFill>
            <a:schemeClr val="tx2">
              <a:lumMod val="20000"/>
              <a:lumOff val="80000"/>
            </a:schemeClr>
          </a:solidFill>
        </p:spPr>
        <p:txBody>
          <a:bodyPr>
            <a:normAutofit fontScale="85000" lnSpcReduction="10000"/>
          </a:bodyPr>
          <a:lstStyle/>
          <a:p>
            <a:r>
              <a:rPr lang="ar-AE" sz="42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بِسْمِ اللّٰهِ الرَّحْمٰنِ الرَّحٖيمِ </a:t>
            </a:r>
            <a:endParaRPr lang="ar-AE" sz="4200" b="1" dirty="0" smtClean="0">
              <a:solidFill>
                <a:schemeClr val="tx1"/>
              </a:solidFill>
              <a:latin typeface="HASENAT" pitchFamily="2" charset="-78"/>
              <a:cs typeface="HASENAT" pitchFamily="2" charset="-78"/>
            </a:endParaRPr>
          </a:p>
          <a:p>
            <a:pPr algn="r"/>
            <a:r>
              <a:rPr lang="ar-AE" sz="3300" b="1" dirty="0" smtClean="0">
                <a:solidFill>
                  <a:schemeClr val="tx1"/>
                </a:solidFill>
                <a:latin typeface="HASENAT" pitchFamily="2" charset="-78"/>
                <a:cs typeface="HASENAT" pitchFamily="2" charset="-78"/>
              </a:rPr>
              <a:t>﴾</a:t>
            </a:r>
            <a:r>
              <a:rPr lang="tr-TR" sz="33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وَاِنَّهُ لَذِكْرٌ لَكَ وَلِقَوْمِكَۚ وَسَوْفَ تُسْـَٔلُونَ ﴿ الزُّخْرُفِ ٤٤</a:t>
            </a:r>
            <a:endParaRPr lang="tr-TR" sz="33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Şüphesiz bu Kur’an, sana ve kavmine bir öğüt ve bir şereftir, ondan hesaba çekileceksiniz. </a:t>
            </a:r>
          </a:p>
          <a:p>
            <a:pPr algn="r"/>
            <a:r>
              <a:rPr lang="ar-AE" sz="3300" b="1" dirty="0" smtClean="0">
                <a:solidFill>
                  <a:schemeClr val="tx1"/>
                </a:solidFill>
                <a:latin typeface="HASENAT" pitchFamily="2" charset="-78"/>
                <a:cs typeface="HASENAT" pitchFamily="2" charset="-78"/>
              </a:rPr>
              <a:t>﴾ </a:t>
            </a:r>
            <a:r>
              <a:rPr lang="tr-TR" sz="33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ثُمَّ لَتُسْـَٔلُنَّ يَوْمَئِذٍ عَنِ النَّع۪يمِ ﴿ التَّكَاثُرِ ٨</a:t>
            </a:r>
            <a:endParaRPr lang="tr-TR" sz="33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Sonra o gün, nimetlerden mutlaka hesaba çekileceksiniz? (</a:t>
            </a:r>
            <a:r>
              <a:rPr lang="tr-TR" sz="1800" b="1" dirty="0" err="1" smtClean="0">
                <a:solidFill>
                  <a:schemeClr val="tx1"/>
                </a:solidFill>
                <a:latin typeface="Arial Narrow" pitchFamily="34" charset="0"/>
              </a:rPr>
              <a:t>Tekâsür</a:t>
            </a:r>
            <a:r>
              <a:rPr lang="tr-TR" sz="1800" b="1" dirty="0" smtClean="0">
                <a:solidFill>
                  <a:schemeClr val="tx1"/>
                </a:solidFill>
                <a:latin typeface="Arial Narrow" pitchFamily="34" charset="0"/>
              </a:rPr>
              <a:t> suresi 8. ayet)</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١٨</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أَيُّهَا الَّذِينَ آمَنُوا اتَّقُوا اللَّهَ وَلْتَنظُرْ نَفْسٌ مَّا قَدَّمَتْ لِغَدٍ ۖ وَاتَّقُوا اللَّهَ ۚ إِنَّ اللَّهَ خَبِيرٌ بِمَا تَعْمَلُونَ﴿ الْحَشْرِ</a:t>
            </a:r>
            <a:r>
              <a:rPr lang="tr-TR" sz="2800" b="1" dirty="0" smtClean="0">
                <a:solidFill>
                  <a:schemeClr val="tx1"/>
                </a:solidFill>
                <a:latin typeface="HASENAT" pitchFamily="2" charset="-78"/>
                <a:cs typeface="HASENAT" pitchFamily="2" charset="-78"/>
              </a:rPr>
              <a:t> </a:t>
            </a:r>
            <a:endParaRPr lang="ar-AE" sz="18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Ey iman edenler! Allah’a karşı gelmekten sakının ve herkes, yarın için önceden ne göndermiş olduğuna baksın. Allah’a karşı gelmekten sakının. Şüphesiz Allah, yaptıklarınızdan hakkıyla haberdardır. (</a:t>
            </a:r>
            <a:r>
              <a:rPr lang="tr-TR" sz="1800" b="1" dirty="0" err="1" smtClean="0">
                <a:solidFill>
                  <a:schemeClr val="tx1"/>
                </a:solidFill>
                <a:latin typeface="Arial Narrow" pitchFamily="34" charset="0"/>
              </a:rPr>
              <a:t>Haşr</a:t>
            </a:r>
            <a:r>
              <a:rPr lang="tr-TR" sz="1800" b="1" dirty="0" smtClean="0">
                <a:solidFill>
                  <a:schemeClr val="tx1"/>
                </a:solidFill>
                <a:latin typeface="Arial Narrow" pitchFamily="34" charset="0"/>
              </a:rPr>
              <a:t> suresi 18. ayet)</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عَنِ ابْنِ عَبَّاسٍ ، قَالَ : قَالَ رَسُولُ اللَّهِ صَلَّى اللَّهُ عَلَيْهِ وَسَلَّمَ لِرَجُلٍ وَهُوَ يَعِظُهُ : " اغْتَنِمْ خَمْسًا قَبْلَ خَمْسٍ : شَبَابَكَ قَبْلَ هَرَمِكَ ، وَصِحَّتَكَ قَبْلَ سَقَمِكَ، وَغِنَاكَ قَبْلَ فَقْرِكَ، وَفَرَاغَكَ قَبْلَ شُغْلِكَ ، وَحَيَاتَكَ قَبْلَ مَوْتِكَ“ . </a:t>
            </a:r>
          </a:p>
          <a:p>
            <a:pPr algn="l"/>
            <a:r>
              <a:rPr lang="tr-TR" sz="1800" b="1" dirty="0" smtClean="0">
                <a:solidFill>
                  <a:schemeClr val="tx1"/>
                </a:solidFill>
                <a:latin typeface="Arial Narrow" pitchFamily="34" charset="0"/>
              </a:rPr>
              <a:t>Hazreti Abdullah b. Abbas (R.a.), İki Cihan güneşi Peygamber Efendimiz (s.a.s.)’in şöyle buyurduğunu nakletmiştir:“Beş şey gelmeden evvel şu beş şeyi ganimet bilip değerlendir: İhtiyarlık gelip çatmadan evvel gençliğin, hastalıktan evvel sıhhatin, fakir düşmeden evvel varlıklı olmanın, meşguliyetten evvel boş zamanın ve ölüm gelmeden evvel hayatın kıymetini bil, bunların hakkını ver!” (Hâkim, </a:t>
            </a:r>
            <a:r>
              <a:rPr lang="tr-TR" sz="1800" b="1" dirty="0" err="1" smtClean="0">
                <a:solidFill>
                  <a:schemeClr val="tx1"/>
                </a:solidFill>
                <a:latin typeface="Arial Narrow" pitchFamily="34" charset="0"/>
              </a:rPr>
              <a:t>Müstedrek</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ıv</a:t>
            </a:r>
            <a:r>
              <a:rPr lang="tr-TR" sz="1800" b="1" dirty="0" smtClean="0">
                <a:solidFill>
                  <a:schemeClr val="tx1"/>
                </a:solidFill>
                <a:latin typeface="Arial Narrow" pitchFamily="34" charset="0"/>
              </a:rPr>
              <a:t>, 341)</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عَنْ عَبْدِ اللَّهِ بْنِ مَسْعُودٍ ، قَالَ : قَالَ رَسُولُ اللَّهِ صَلَّى اللَّهُ عَلَيْهِ وَسَلَّمَ : " وَالَّذِي نَفْسُ مُحَمَّدٍ بِيَدِهِ لا يَزُولُ قَدَمَا عَبْدٍ يَوْمَ الْقِيَامَةِ حَتَّى يُسْأَلَ عَنْ أَرْبَعٍ : عَنْ عُمْرِهِ فِيمَا أَفْنَاهُ ، وَجَسَدِهِ فِيمَا أَبْلاهُ ، وَمَالِهِ فِيمَا كَسَبَهُ ، وَأَيْنَ وَضَعَهُ ، وَأَيْنَ أَنْفَذَهُ "</a:t>
            </a:r>
          </a:p>
          <a:p>
            <a:pPr algn="l"/>
            <a:r>
              <a:rPr lang="tr-TR" sz="1800" b="1" dirty="0" smtClean="0">
                <a:solidFill>
                  <a:schemeClr val="tx1"/>
                </a:solidFill>
                <a:latin typeface="Arial Narrow" pitchFamily="34" charset="0"/>
              </a:rPr>
              <a:t>Hazreti Abdullah b. </a:t>
            </a:r>
            <a:r>
              <a:rPr lang="tr-TR" sz="1800" b="1" dirty="0" err="1" smtClean="0">
                <a:solidFill>
                  <a:schemeClr val="tx1"/>
                </a:solidFill>
                <a:latin typeface="Arial Narrow" pitchFamily="34" charset="0"/>
              </a:rPr>
              <a:t>Mes’ud</a:t>
            </a:r>
            <a:r>
              <a:rPr lang="tr-TR" sz="1800" b="1" dirty="0" smtClean="0">
                <a:solidFill>
                  <a:schemeClr val="tx1"/>
                </a:solidFill>
                <a:latin typeface="Arial Narrow" pitchFamily="34" charset="0"/>
              </a:rPr>
              <a:t> (R.a.), İki Cihan güneşi Peygamber Efendimiz (s.a.s.)’in şöyle buyurduğunu nakletmiştir:</a:t>
            </a:r>
            <a:r>
              <a:rPr lang="ar-AE" sz="1800" b="1" dirty="0" smtClean="0">
                <a:solidFill>
                  <a:schemeClr val="tx1"/>
                </a:solidFill>
                <a:latin typeface="Arial Narrow" pitchFamily="34" charset="0"/>
              </a:rPr>
              <a:t>“</a:t>
            </a:r>
            <a:r>
              <a:rPr lang="tr-TR" sz="1800" b="1" dirty="0" smtClean="0">
                <a:solidFill>
                  <a:schemeClr val="tx1"/>
                </a:solidFill>
                <a:latin typeface="Arial Narrow" pitchFamily="34" charset="0"/>
              </a:rPr>
              <a:t>Kıyamet gününde, bir kul şu dört şeyden sorguya çekilmeden bir tarafa adım atamaz: Ömrünü nerede tükettiğini, gençliğini nerede eskittiğini, malını nereden kazanıp nerede harcadığını ve öğrendiği ilmiyle neler yaptığını...” (</a:t>
            </a:r>
            <a:r>
              <a:rPr lang="tr-TR" sz="1800" b="1" dirty="0" err="1" smtClean="0">
                <a:solidFill>
                  <a:schemeClr val="tx1"/>
                </a:solidFill>
                <a:latin typeface="Arial Narrow" pitchFamily="34" charset="0"/>
              </a:rPr>
              <a:t>Tirmizi</a:t>
            </a:r>
            <a:r>
              <a:rPr lang="tr-TR" sz="1800" b="1" dirty="0" smtClean="0">
                <a:solidFill>
                  <a:schemeClr val="tx1"/>
                </a:solidFill>
                <a:latin typeface="Arial Narrow" pitchFamily="34" charset="0"/>
              </a:rPr>
              <a:t>, Kıyamet, 1, IV, 612; </a:t>
            </a:r>
            <a:r>
              <a:rPr lang="tr-TR" sz="1800" b="1" dirty="0" err="1" smtClean="0">
                <a:solidFill>
                  <a:schemeClr val="tx1"/>
                </a:solidFill>
                <a:latin typeface="Arial Narrow" pitchFamily="34" charset="0"/>
              </a:rPr>
              <a:t>Mecmau’z</a:t>
            </a:r>
            <a:r>
              <a:rPr lang="tr-TR" sz="1800" b="1" dirty="0" smtClean="0">
                <a:solidFill>
                  <a:schemeClr val="tx1"/>
                </a:solidFill>
                <a:latin typeface="Arial Narrow" pitchFamily="34" charset="0"/>
              </a:rPr>
              <a:t>-</a:t>
            </a:r>
            <a:r>
              <a:rPr lang="tr-TR" sz="1800" b="1" dirty="0" err="1" smtClean="0">
                <a:solidFill>
                  <a:schemeClr val="tx1"/>
                </a:solidFill>
                <a:latin typeface="Arial Narrow" pitchFamily="34" charset="0"/>
              </a:rPr>
              <a:t>zevaid</a:t>
            </a:r>
            <a:r>
              <a:rPr lang="tr-TR" sz="1800" b="1" dirty="0" smtClean="0">
                <a:solidFill>
                  <a:schemeClr val="tx1"/>
                </a:solidFill>
                <a:latin typeface="Arial Narrow" pitchFamily="34" charset="0"/>
              </a:rPr>
              <a:t>, 10/346).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marL="342900" lvl="0" indent="-342900" algn="l">
              <a:lnSpc>
                <a:spcPct val="120000"/>
              </a:lnSpc>
              <a:spcBef>
                <a:spcPts val="0"/>
              </a:spcBef>
              <a:buClr>
                <a:srgbClr val="FF0000"/>
              </a:buClr>
              <a:buSzPts val="1100"/>
              <a:buFont typeface="Wingdings"/>
              <a:buChar char=""/>
            </a:pPr>
            <a:r>
              <a:rPr lang="tr-TR" sz="1700" b="1" dirty="0" smtClean="0">
                <a:solidFill>
                  <a:srgbClr val="FF0000"/>
                </a:solidFill>
                <a:latin typeface="Arial Narrow"/>
                <a:ea typeface="Calibri"/>
                <a:cs typeface="Times New Roman"/>
              </a:rPr>
              <a:t>Hac ibadeti farzdır:</a:t>
            </a:r>
            <a:endParaRPr lang="tr-TR" sz="3500" dirty="0" smtClean="0">
              <a:solidFill>
                <a:schemeClr val="tx1"/>
              </a:solidFill>
              <a:latin typeface="HASENAT" pitchFamily="2" charset="-78"/>
              <a:ea typeface="Calibri"/>
              <a:cs typeface="HASENAT" pitchFamily="2" charset="-78"/>
            </a:endParaRPr>
          </a:p>
          <a:p>
            <a:pPr algn="r">
              <a:lnSpc>
                <a:spcPct val="120000"/>
              </a:lnSpc>
              <a:spcBef>
                <a:spcPts val="0"/>
              </a:spcBef>
            </a:pPr>
            <a:r>
              <a:rPr lang="ar-AE" sz="3000" b="1" dirty="0" smtClean="0">
                <a:solidFill>
                  <a:schemeClr val="tx1"/>
                </a:solidFill>
                <a:latin typeface="HASENAT" pitchFamily="2" charset="-78"/>
                <a:cs typeface="HASENAT" pitchFamily="2" charset="-78"/>
              </a:rPr>
              <a:t>فِيهِ آيَاتٌ بَيِّنَاتٌ مَّقَامُ إِبْرَاهِيمَ ۖ وَمَن دَخَلَهُ كَانَ آمِنًا ۗ وَلِلَّهِ عَلَى النَّاسِ حِجُّ الْبَيْتِ مَنِ اسْتَطَاعَ </a:t>
            </a:r>
            <a:endParaRPr lang="tr-TR" sz="3000" b="1" dirty="0" smtClean="0">
              <a:solidFill>
                <a:schemeClr val="tx1"/>
              </a:solidFill>
              <a:latin typeface="HASENAT" pitchFamily="2" charset="-78"/>
              <a:cs typeface="HASENAT" pitchFamily="2" charset="-78"/>
            </a:endParaRPr>
          </a:p>
          <a:p>
            <a:pPr algn="r">
              <a:lnSpc>
                <a:spcPct val="120000"/>
              </a:lnSpc>
              <a:spcBef>
                <a:spcPts val="0"/>
              </a:spcBef>
            </a:pPr>
            <a:r>
              <a:rPr lang="tr-TR" sz="3000" b="1" dirty="0" smtClean="0">
                <a:solidFill>
                  <a:schemeClr val="tx1"/>
                </a:solidFill>
                <a:latin typeface="AGA Arabesque" pitchFamily="2" charset="2"/>
                <a:ea typeface="Calibri"/>
                <a:cs typeface="HASENAT" pitchFamily="2" charset="-78"/>
              </a:rPr>
              <a:t>*</a:t>
            </a:r>
            <a:r>
              <a:rPr lang="ar-AE" sz="3000" b="1" dirty="0" smtClean="0">
                <a:solidFill>
                  <a:schemeClr val="tx1"/>
                </a:solidFill>
                <a:latin typeface="HASENAT" pitchFamily="2" charset="-78"/>
                <a:cs typeface="HASENAT" pitchFamily="2" charset="-78"/>
              </a:rPr>
              <a:t>إِلَيْهِ سَبِيلًا ۚ وَمَن كَفَرَ فَإِنَّ اللَّهَ غَنِيٌّ عَنِ الْعَالَمِينَ</a:t>
            </a:r>
            <a:endParaRPr lang="tr-TR" sz="3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1700" b="1" dirty="0" smtClean="0">
                <a:solidFill>
                  <a:schemeClr val="tx1"/>
                </a:solidFill>
                <a:latin typeface="Arial Narrow"/>
                <a:ea typeface="Calibri"/>
                <a:cs typeface="Times New Roman"/>
              </a:rPr>
              <a:t>– “Onda apaçık deliller, Makam-ı İbrahim vardır. Oraya kim girerse, güven içinde olur. Yolculuğuna gücü yetenlerin haccetmesi, Allah’ın insanlar üzerinde bir hakkıdır. Kim inkâr ederse (bu hakkı tanınmazsa), şüphesiz Allah bütün âlemlerden müstağnidir. (Kimseye muhtaç değildir, her şey O’na muhtaçtır.)” (Al-i İmran </a:t>
            </a:r>
            <a:r>
              <a:rPr lang="tr-TR" sz="1700" b="1" dirty="0" err="1" smtClean="0">
                <a:solidFill>
                  <a:schemeClr val="tx1"/>
                </a:solidFill>
                <a:latin typeface="Arial Narrow"/>
                <a:ea typeface="Calibri"/>
                <a:cs typeface="Times New Roman"/>
              </a:rPr>
              <a:t>Sûresi</a:t>
            </a:r>
            <a:r>
              <a:rPr lang="tr-TR" sz="1700" b="1" dirty="0" smtClean="0">
                <a:solidFill>
                  <a:schemeClr val="tx1"/>
                </a:solidFill>
                <a:latin typeface="Arial Narrow"/>
                <a:ea typeface="Calibri"/>
                <a:cs typeface="Times New Roman"/>
              </a:rPr>
              <a:t>:97)</a:t>
            </a:r>
          </a:p>
          <a:p>
            <a:pPr marL="342900" lvl="0" indent="-342900" algn="l">
              <a:lnSpc>
                <a:spcPct val="120000"/>
              </a:lnSpc>
              <a:buClr>
                <a:srgbClr val="FF0000"/>
              </a:buClr>
              <a:buSzPts val="1100"/>
              <a:buFont typeface="Wingdings"/>
              <a:buChar char=""/>
            </a:pPr>
            <a:r>
              <a:rPr lang="tr-TR" sz="1700" b="1" dirty="0" smtClean="0">
                <a:solidFill>
                  <a:srgbClr val="FF0000"/>
                </a:solidFill>
                <a:latin typeface="Arial Narrow"/>
                <a:ea typeface="Calibri"/>
                <a:cs typeface="Times New Roman"/>
              </a:rPr>
              <a:t>Allah’tan korkmak, imanı muhafaza etmek emrediliyor</a:t>
            </a:r>
            <a:r>
              <a:rPr lang="tr-TR" sz="1500" b="1" dirty="0" smtClean="0">
                <a:solidFill>
                  <a:srgbClr val="FF0000"/>
                </a:solidFill>
                <a:latin typeface="Arial Narrow"/>
                <a:ea typeface="Calibri"/>
                <a:cs typeface="Times New Roman"/>
              </a:rPr>
              <a:t>:</a:t>
            </a:r>
            <a:endParaRPr lang="tr-TR" sz="2600" dirty="0" smtClean="0">
              <a:solidFill>
                <a:schemeClr val="tx1"/>
              </a:solidFill>
              <a:ea typeface="Calibri"/>
              <a:cs typeface="Times New Roman"/>
            </a:endParaRPr>
          </a:p>
          <a:p>
            <a:pPr algn="r">
              <a:lnSpc>
                <a:spcPct val="120000"/>
              </a:lnSpc>
            </a:pPr>
            <a:r>
              <a:rPr lang="tr-TR" sz="3000" b="1" dirty="0" smtClean="0">
                <a:solidFill>
                  <a:schemeClr val="tx1"/>
                </a:solidFill>
                <a:latin typeface="AGA Arabesque"/>
                <a:ea typeface="Calibri"/>
                <a:cs typeface="HASENAT"/>
              </a:rPr>
              <a:t>*</a:t>
            </a:r>
            <a:r>
              <a:rPr lang="ar-AE" sz="3000" b="1" dirty="0" smtClean="0">
                <a:solidFill>
                  <a:schemeClr val="tx1"/>
                </a:solidFill>
                <a:latin typeface="AGA Arabesque"/>
                <a:ea typeface="Calibri"/>
                <a:cs typeface="HASENAT"/>
              </a:rPr>
              <a:t> يَا أَيُّهَا الَّذِينَ آمَنُوا اتَّقُوا اللَّهَ حَقَّ تُقَاتِهِ وَلَا تَمُوتُنَّ إِلَّا وَأَنتُم مُّسْلِمُونَ</a:t>
            </a:r>
            <a:endParaRPr lang="tr-TR" sz="3000" dirty="0" smtClean="0">
              <a:solidFill>
                <a:schemeClr val="tx1"/>
              </a:solidFill>
              <a:ea typeface="Calibri"/>
              <a:cs typeface="Times New Roman"/>
            </a:endParaRPr>
          </a:p>
          <a:p>
            <a:pPr algn="l">
              <a:lnSpc>
                <a:spcPct val="120000"/>
              </a:lnSpc>
            </a:pPr>
            <a:r>
              <a:rPr lang="tr-TR" sz="1700" b="1" dirty="0" smtClean="0">
                <a:solidFill>
                  <a:schemeClr val="tx1"/>
                </a:solidFill>
                <a:latin typeface="Arial Narrow"/>
                <a:ea typeface="Calibri"/>
                <a:cs typeface="Times New Roman"/>
              </a:rPr>
              <a:t>– “</a:t>
            </a:r>
            <a:r>
              <a:rPr lang="tr-TR" sz="1900" b="1" dirty="0" smtClean="0">
                <a:solidFill>
                  <a:schemeClr val="tx1"/>
                </a:solidFill>
                <a:latin typeface="Arial Narrow"/>
                <a:ea typeface="Calibri"/>
                <a:cs typeface="Times New Roman"/>
              </a:rPr>
              <a:t>Ey iman edenler! Allah’tan ona yakışır bir şekilde korkun ve ancak Müslümanlar olarak can verin.” (Al-i İmran </a:t>
            </a:r>
            <a:r>
              <a:rPr lang="tr-TR" sz="1900" b="1" dirty="0" err="1" smtClean="0">
                <a:solidFill>
                  <a:schemeClr val="tx1"/>
                </a:solidFill>
                <a:latin typeface="Arial Narrow"/>
                <a:ea typeface="Calibri"/>
                <a:cs typeface="Times New Roman"/>
              </a:rPr>
              <a:t>Sûresi</a:t>
            </a:r>
            <a:r>
              <a:rPr lang="tr-TR" sz="1900" b="1" dirty="0" smtClean="0">
                <a:solidFill>
                  <a:schemeClr val="tx1"/>
                </a:solidFill>
                <a:latin typeface="Arial Narrow"/>
                <a:ea typeface="Calibri"/>
                <a:cs typeface="Times New Roman"/>
              </a:rPr>
              <a:t>:102)</a:t>
            </a:r>
            <a:endParaRPr lang="tr-TR" sz="1900" dirty="0" smtClean="0">
              <a:solidFill>
                <a:schemeClr val="tx1"/>
              </a:solidFill>
              <a:ea typeface="Calibri"/>
              <a:cs typeface="Times New Roman"/>
            </a:endParaRPr>
          </a:p>
          <a:p>
            <a:pPr marL="342900" lvl="0" indent="-342900" algn="l">
              <a:lnSpc>
                <a:spcPct val="120000"/>
              </a:lnSpc>
              <a:buClr>
                <a:srgbClr val="FF0000"/>
              </a:buClr>
              <a:buSzPts val="1100"/>
              <a:buFont typeface="Wingdings"/>
              <a:buChar char=""/>
            </a:pPr>
            <a:r>
              <a:rPr lang="tr-TR" sz="1700" b="1" dirty="0" smtClean="0">
                <a:solidFill>
                  <a:srgbClr val="FF0000"/>
                </a:solidFill>
                <a:latin typeface="Arial Narrow"/>
                <a:ea typeface="Calibri"/>
                <a:cs typeface="Times New Roman"/>
              </a:rPr>
              <a:t>İslâm’a sımsıkı sarılmamız emrediliyor:</a:t>
            </a:r>
            <a:endParaRPr lang="tr-TR" sz="3500" dirty="0" smtClean="0">
              <a:solidFill>
                <a:srgbClr val="FF0000"/>
              </a:solidFill>
              <a:ea typeface="Calibri"/>
              <a:cs typeface="Times New Roman"/>
            </a:endParaRPr>
          </a:p>
          <a:p>
            <a:pPr algn="r">
              <a:lnSpc>
                <a:spcPct val="120000"/>
              </a:lnSpc>
            </a:pPr>
            <a:r>
              <a:rPr lang="ar-SA" sz="3000" b="1" dirty="0" smtClean="0">
                <a:solidFill>
                  <a:srgbClr val="000000"/>
                </a:solidFill>
                <a:ea typeface="Calibri"/>
                <a:cs typeface="HASENAT"/>
              </a:rPr>
              <a:t>وَاعْتَصِمُوا بِحَبْلِ اللَّهِ جَمِيعًا وَلَا تَفَرَّقُوا ۚ وَاذْكُرُوا نِعْمَتَ اللَّهِ عَلَيْكُمْ إِذْ كُنتُمْ أَعْدَاءً فَأَلَّفَ بَيْنَ قُلُوبِكُمْ فَأَصْبَحْتُم بِنِعْمَتِهِ إِخْوَانًا وَكُنتُمْ عَلَىٰ شَفَا حُفْرَةٍ مِّنَ النَّارِ فَأَنقَذَكُم مِّنْهَا ۗ كَذَٰلِكَ يُبَيِّنُ </a:t>
            </a:r>
            <a:r>
              <a:rPr lang="tr-TR" sz="3000" b="1" dirty="0" smtClean="0">
                <a:solidFill>
                  <a:schemeClr val="tx1"/>
                </a:solidFill>
                <a:latin typeface="AGA Arabesque"/>
                <a:ea typeface="Calibri"/>
                <a:cs typeface="HASENAT"/>
              </a:rPr>
              <a:t>*</a:t>
            </a:r>
            <a:r>
              <a:rPr lang="ar-SA" sz="3000" b="1" dirty="0" smtClean="0">
                <a:solidFill>
                  <a:srgbClr val="000000"/>
                </a:solidFill>
                <a:ea typeface="Calibri"/>
                <a:cs typeface="HASENAT"/>
              </a:rPr>
              <a:t>اللَّهُ لَكُمْ آيَاتِهِ لَعَلَّكُمْ تَهْتَدُونَ</a:t>
            </a:r>
            <a:endParaRPr lang="tr-TR" sz="3000" b="1" dirty="0" smtClean="0">
              <a:solidFill>
                <a:srgbClr val="000000"/>
              </a:solidFill>
              <a:ea typeface="Calibri"/>
              <a:cs typeface="HASENAT"/>
            </a:endParaRPr>
          </a:p>
          <a:p>
            <a:pPr algn="l">
              <a:lnSpc>
                <a:spcPct val="120000"/>
              </a:lnSpc>
            </a:pPr>
            <a:r>
              <a:rPr lang="tr-TR" sz="1700" b="1" dirty="0" smtClean="0">
                <a:solidFill>
                  <a:schemeClr val="tx1"/>
                </a:solidFill>
                <a:latin typeface="Arial Narrow"/>
                <a:ea typeface="Calibri"/>
                <a:cs typeface="Times New Roman"/>
              </a:rPr>
              <a:t>– “Hep birlikte Allah’ın ipine (</a:t>
            </a:r>
            <a:r>
              <a:rPr lang="tr-TR" sz="1700" b="1" dirty="0" err="1" smtClean="0">
                <a:solidFill>
                  <a:schemeClr val="tx1"/>
                </a:solidFill>
                <a:latin typeface="Arial Narrow"/>
                <a:ea typeface="Calibri"/>
                <a:cs typeface="Times New Roman"/>
              </a:rPr>
              <a:t>Kur’an’a</a:t>
            </a:r>
            <a:r>
              <a:rPr lang="tr-TR" sz="1700" b="1" dirty="0" smtClean="0">
                <a:solidFill>
                  <a:schemeClr val="tx1"/>
                </a:solidFill>
                <a:latin typeface="Arial Narrow"/>
                <a:ea typeface="Calibri"/>
                <a:cs typeface="Times New Roman"/>
              </a:rPr>
              <a:t>) sımsıkı sarılın. Parçalanıp bölünmeyin. Allah’ın size olan nimetini hatırlayın. Hani sizler birbirinize düşmanlar idiniz de O, kalplerinizi birleştirmişti. İşte O’nun bu nimeti sayesinde kardeşler olmuştunuz. Yine siz, bir ateş çukurunun tam kenarında idiniz de O sizi oradan kurtarmıştı. İşte Allah size </a:t>
            </a:r>
            <a:r>
              <a:rPr lang="tr-TR" sz="1700" b="1" dirty="0" err="1" smtClean="0">
                <a:solidFill>
                  <a:schemeClr val="tx1"/>
                </a:solidFill>
                <a:latin typeface="Arial Narrow"/>
                <a:ea typeface="Calibri"/>
                <a:cs typeface="Times New Roman"/>
              </a:rPr>
              <a:t>âyetlerini</a:t>
            </a:r>
            <a:r>
              <a:rPr lang="tr-TR" sz="1700" b="1" dirty="0" smtClean="0">
                <a:solidFill>
                  <a:schemeClr val="tx1"/>
                </a:solidFill>
                <a:latin typeface="Arial Narrow"/>
                <a:ea typeface="Calibri"/>
                <a:cs typeface="Times New Roman"/>
              </a:rPr>
              <a:t> böyle apaçık bildiriyor ki doğru yola eresiniz.” (Al-i İmran </a:t>
            </a:r>
            <a:r>
              <a:rPr lang="tr-TR" sz="1700" b="1" dirty="0" err="1" smtClean="0">
                <a:solidFill>
                  <a:schemeClr val="tx1"/>
                </a:solidFill>
                <a:latin typeface="Arial Narrow"/>
                <a:ea typeface="Calibri"/>
                <a:cs typeface="Times New Roman"/>
              </a:rPr>
              <a:t>Sûresi</a:t>
            </a:r>
            <a:r>
              <a:rPr lang="tr-TR" sz="1700" b="1" dirty="0" smtClean="0">
                <a:solidFill>
                  <a:schemeClr val="tx1"/>
                </a:solidFill>
                <a:latin typeface="Arial Narrow"/>
                <a:ea typeface="Calibri"/>
                <a:cs typeface="Times New Roman"/>
              </a:rPr>
              <a:t>:103)</a:t>
            </a:r>
            <a:endParaRPr lang="tr-TR" sz="1700" dirty="0" smtClean="0">
              <a:solidFill>
                <a:schemeClr val="tx1"/>
              </a:solidFill>
              <a:ea typeface="Calibri"/>
              <a:cs typeface="Times New Roman"/>
            </a:endParaRPr>
          </a:p>
          <a:p>
            <a:pPr algn="l">
              <a:lnSpc>
                <a:spcPct val="120000"/>
              </a:lnSpc>
              <a:spcBef>
                <a:spcPts val="0"/>
              </a:spcBef>
              <a:spcAft>
                <a:spcPts val="1000"/>
              </a:spcAft>
            </a:pPr>
            <a:endParaRPr lang="tr-TR" sz="16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İnsanları hayra çağırmamız emrediliyor:</a:t>
            </a:r>
            <a:endParaRPr lang="tr-TR" sz="1600" dirty="0" smtClean="0">
              <a:ea typeface="Calibri"/>
              <a:cs typeface="Times New Roman"/>
            </a:endParaRPr>
          </a:p>
          <a:p>
            <a:pPr algn="r">
              <a:lnSpc>
                <a:spcPct val="110000"/>
              </a:lnSpc>
              <a:spcBef>
                <a:spcPts val="0"/>
              </a:spcBef>
            </a:pPr>
            <a:r>
              <a:rPr lang="ar-SA" sz="2800" b="1" dirty="0" smtClean="0">
                <a:solidFill>
                  <a:schemeClr val="tx1"/>
                </a:solidFill>
                <a:ea typeface="Calibri"/>
                <a:cs typeface="HASENAT"/>
              </a:rPr>
              <a:t>وَلْتَكُن مِّنكُمْ أُمَّةٌ يَدْعُونَ إِلَى الْخَيْرِ وَيَأْمُرُونَ بِالْمَعْرُوفِ وَيَنْهَوْنَ عَنِ الْمُنكَرِ ۚ وَأُولَٰئِكَ هُمُ </a:t>
            </a:r>
            <a:r>
              <a:rPr lang="tr-TR" sz="2800" b="1" dirty="0" smtClean="0">
                <a:solidFill>
                  <a:schemeClr val="tx1"/>
                </a:solidFill>
                <a:latin typeface="AGA Arabesque"/>
                <a:ea typeface="Calibri"/>
                <a:cs typeface="HASENAT"/>
              </a:rPr>
              <a:t>*</a:t>
            </a:r>
            <a:r>
              <a:rPr lang="ar-SA" sz="2800" b="1" dirty="0" smtClean="0">
                <a:solidFill>
                  <a:schemeClr val="tx1"/>
                </a:solidFill>
                <a:ea typeface="Calibri"/>
                <a:cs typeface="HASENAT"/>
              </a:rPr>
              <a:t>الْمُفْلِحُونَ</a:t>
            </a:r>
            <a:endParaRPr lang="tr-TR" dirty="0" smtClean="0">
              <a:solidFill>
                <a:schemeClr val="tx1"/>
              </a:solidFill>
              <a:ea typeface="Calibri"/>
              <a:cs typeface="Times New Roman"/>
            </a:endParaRPr>
          </a:p>
          <a:p>
            <a:pPr algn="l">
              <a:lnSpc>
                <a:spcPct val="110000"/>
              </a:lnSpc>
              <a:spcBef>
                <a:spcPts val="0"/>
              </a:spcBef>
            </a:pPr>
            <a:r>
              <a:rPr lang="tr-TR" sz="1600" b="1" dirty="0" smtClean="0">
                <a:solidFill>
                  <a:schemeClr val="tx1"/>
                </a:solidFill>
                <a:latin typeface="Arial Narrow"/>
                <a:ea typeface="Calibri"/>
                <a:cs typeface="Times New Roman"/>
              </a:rPr>
              <a:t>– “Sizden hayra çağıran, iyiliği emredip, kötülüğü men eden bir topluluk bulunsun. İşte onlar kurtuluşa erenlerdir.” (Al-i İmran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:104)</a:t>
            </a:r>
          </a:p>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Allah </a:t>
            </a:r>
            <a:r>
              <a:rPr lang="tr-TR" sz="1600" b="1" dirty="0" err="1" smtClean="0">
                <a:solidFill>
                  <a:srgbClr val="FF0000"/>
                </a:solidFill>
                <a:latin typeface="Arial Narrow"/>
                <a:ea typeface="Calibri"/>
                <a:cs typeface="Times New Roman"/>
              </a:rPr>
              <a:t>iştişareyi</a:t>
            </a:r>
            <a:r>
              <a:rPr lang="tr-TR" sz="1600" b="1" dirty="0" smtClean="0">
                <a:solidFill>
                  <a:srgbClr val="FF0000"/>
                </a:solidFill>
                <a:latin typeface="Arial Narrow"/>
                <a:ea typeface="Calibri"/>
                <a:cs typeface="Times New Roman"/>
              </a:rPr>
              <a:t> emreder:</a:t>
            </a:r>
            <a:endParaRPr lang="tr-TR" sz="3000" b="1" dirty="0" smtClean="0">
              <a:solidFill>
                <a:schemeClr val="tx1"/>
              </a:solidFill>
              <a:latin typeface="Arial Narrow"/>
              <a:ea typeface="Calibri"/>
              <a:cs typeface="Times New Roman"/>
            </a:endParaRPr>
          </a:p>
          <a:p>
            <a:pPr marL="342900" lvl="0" indent="-342900" algn="r">
              <a:lnSpc>
                <a:spcPct val="110000"/>
              </a:lnSpc>
              <a:spcBef>
                <a:spcPts val="0"/>
              </a:spcBef>
              <a:buClr>
                <a:srgbClr val="FF0000"/>
              </a:buClr>
              <a:buSzPts val="1100"/>
            </a:pPr>
            <a:r>
              <a:rPr lang="ar-AE" sz="2800" b="1" dirty="0" smtClean="0">
                <a:solidFill>
                  <a:schemeClr val="tx1"/>
                </a:solidFill>
                <a:latin typeface="HASENAT" pitchFamily="2" charset="-78"/>
                <a:ea typeface="Calibri"/>
                <a:cs typeface="HASENAT" pitchFamily="2" charset="-78"/>
              </a:rPr>
              <a:t>فَبِمَا رَحْمَةٍ مِّنَ اللَّهِ لِنتَ لَهُمْ ۖ وَلَوْ كُنتَ فَظًّا غَلِيظَ الْقَلْبِ لَانفَضُّوا مِنْ حَوْلِكَ ۖ فَاعْفُ عَنْهُمْ </a:t>
            </a:r>
            <a:r>
              <a:rPr lang="tr-TR" sz="2800" b="1" dirty="0" smtClean="0">
                <a:solidFill>
                  <a:schemeClr val="tx1"/>
                </a:solidFill>
                <a:latin typeface="AGA Arabesque"/>
                <a:ea typeface="Calibri"/>
                <a:cs typeface="HASENAT"/>
              </a:rPr>
              <a:t>*</a:t>
            </a:r>
            <a:r>
              <a:rPr lang="ar-AE" sz="2800" b="1" dirty="0" smtClean="0">
                <a:solidFill>
                  <a:schemeClr val="tx1"/>
                </a:solidFill>
                <a:latin typeface="HASENAT" pitchFamily="2" charset="-78"/>
                <a:ea typeface="Calibri"/>
                <a:cs typeface="HASENAT" pitchFamily="2" charset="-78"/>
              </a:rPr>
              <a:t>وَاسْتَغْفِرْ لَهُمْ وَشَاوِرْهُمْ فِي الْأَمْرِ ۖ فَإِذَا عَزَمْتَ فَتَوَكَّلْ عَلَى اللَّهِ ۚ إِنَّ اللَّهَ يُحِبُّ الْمُتَوَكِّلِينَ</a:t>
            </a:r>
            <a:endParaRPr lang="tr-TR" sz="2800" b="1" dirty="0" smtClean="0">
              <a:solidFill>
                <a:srgbClr val="FF0000"/>
              </a:solidFill>
              <a:latin typeface="AGA Arabesque" pitchFamily="2" charset="2"/>
              <a:ea typeface="Calibri"/>
              <a:cs typeface="Times New Roman"/>
            </a:endParaRPr>
          </a:p>
          <a:p>
            <a:pPr marL="342900" lvl="0" indent="-342900" algn="l">
              <a:lnSpc>
                <a:spcPct val="110000"/>
              </a:lnSpc>
              <a:spcBef>
                <a:spcPts val="0"/>
              </a:spcBef>
              <a:buClr>
                <a:srgbClr val="FF0000"/>
              </a:buClr>
              <a:buSzPts val="1100"/>
            </a:pPr>
            <a:r>
              <a:rPr lang="tr-TR" sz="1600" b="1" dirty="0" smtClean="0">
                <a:solidFill>
                  <a:schemeClr val="tx1"/>
                </a:solidFill>
                <a:latin typeface="Arial Narrow"/>
                <a:ea typeface="Calibri"/>
                <a:cs typeface="Times New Roman"/>
              </a:rPr>
              <a:t>– “İş hakkında onlara danış. Kararını verdikten sonra da Allah’a dayanıp güven. Çünkü; Allah kendisine dayanıp, güvenenleri sever.” (Al-i İmran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:159)</a:t>
            </a:r>
            <a:endParaRPr lang="tr-TR" sz="1600"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Allah’ın rızası gözetilecektir:</a:t>
            </a:r>
            <a:endParaRPr lang="tr-TR" sz="1600" dirty="0" smtClean="0">
              <a:ea typeface="Calibri"/>
              <a:cs typeface="Times New Roman"/>
            </a:endParaRPr>
          </a:p>
          <a:p>
            <a:pPr algn="r">
              <a:lnSpc>
                <a:spcPct val="110000"/>
              </a:lnSpc>
              <a:spcBef>
                <a:spcPts val="0"/>
              </a:spcBef>
            </a:pPr>
            <a:r>
              <a:rPr lang="tr-TR" sz="2800" b="1" dirty="0" smtClean="0">
                <a:solidFill>
                  <a:schemeClr val="tx1"/>
                </a:solidFill>
                <a:latin typeface="AGA Arabesque"/>
                <a:ea typeface="Calibri"/>
                <a:cs typeface="HASENAT"/>
              </a:rPr>
              <a:t>*</a:t>
            </a:r>
            <a:r>
              <a:rPr lang="ar-SA" sz="2800" b="1" dirty="0" smtClean="0">
                <a:solidFill>
                  <a:srgbClr val="000000"/>
                </a:solidFill>
                <a:ea typeface="Calibri"/>
                <a:cs typeface="HASENAT"/>
              </a:rPr>
              <a:t>أَفَمَنِ اتَّبَعَ رِضْوَانَ اللَّهِ كَمَن بَاءَ بِسَخَطٍ مِّنَ اللَّهِ وَمَأْوَاهُ جَهَنَّمُ ۚ وَبِئْسَ الْمَصِيرُ </a:t>
            </a:r>
            <a:r>
              <a:rPr lang="tr-TR" sz="2800" b="1" dirty="0" smtClean="0">
                <a:solidFill>
                  <a:schemeClr val="tx1"/>
                </a:solidFill>
                <a:latin typeface="AGA Arabesque"/>
                <a:ea typeface="Calibri"/>
                <a:cs typeface="HASENAT"/>
              </a:rPr>
              <a:t>  </a:t>
            </a:r>
            <a:r>
              <a:rPr lang="tr-TR" sz="2800" b="1" dirty="0" smtClean="0">
                <a:solidFill>
                  <a:srgbClr val="000000"/>
                </a:solidFill>
                <a:ea typeface="Calibri"/>
                <a:cs typeface="HASENAT"/>
              </a:rPr>
              <a:t> </a:t>
            </a:r>
            <a:endParaRPr lang="tr-TR" sz="2800" dirty="0" smtClean="0">
              <a:ea typeface="Calibri"/>
              <a:cs typeface="Times New Roman"/>
            </a:endParaRPr>
          </a:p>
          <a:p>
            <a:pPr algn="l">
              <a:lnSpc>
                <a:spcPct val="110000"/>
              </a:lnSpc>
              <a:spcBef>
                <a:spcPts val="0"/>
              </a:spcBef>
            </a:pPr>
            <a:r>
              <a:rPr lang="tr-TR" sz="1600" b="1" dirty="0" smtClean="0">
                <a:solidFill>
                  <a:schemeClr val="tx1"/>
                </a:solidFill>
                <a:latin typeface="Arial Narrow"/>
                <a:ea typeface="Calibri"/>
                <a:cs typeface="Times New Roman"/>
              </a:rPr>
              <a:t>– “Allah’ın hoşnutluğunu gözetenle Allah’ın hışmına uğrayan bir olur mu? Berikisinin yeri cehennemdir. Cehennem ise ne kötü bir varış yeridir.” (Al-i İmran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:162)</a:t>
            </a:r>
            <a:endParaRPr lang="tr-TR" sz="1600" dirty="0" smtClean="0">
              <a:solidFill>
                <a:schemeClr val="tx1"/>
              </a:solidFill>
              <a:ea typeface="Calibri"/>
              <a:cs typeface="Times New Roman"/>
            </a:endParaRPr>
          </a:p>
          <a:p>
            <a:pPr marL="342900" lvl="0" indent="-342900" algn="l">
              <a:lnSpc>
                <a:spcPct val="115000"/>
              </a:lnSpc>
              <a:spcAft>
                <a:spcPts val="1000"/>
              </a:spcAft>
              <a:buClr>
                <a:srgbClr val="FF0000"/>
              </a:buClr>
              <a:buSzPts val="1100"/>
              <a:buFont typeface="Wingdings"/>
              <a:buChar char=""/>
            </a:pPr>
            <a:r>
              <a:rPr lang="tr-TR" sz="1600" b="1" dirty="0" smtClean="0">
                <a:solidFill>
                  <a:srgbClr val="FF0000"/>
                </a:solidFill>
                <a:latin typeface="Arial Narrow"/>
                <a:ea typeface="Calibri"/>
                <a:cs typeface="Times New Roman"/>
              </a:rPr>
              <a:t>Allah inanmış kimselerin şeytandan korkmamasını emreder:</a:t>
            </a:r>
            <a:endParaRPr lang="tr-TR" sz="1600" dirty="0" smtClean="0">
              <a:solidFill>
                <a:schemeClr val="tx1"/>
              </a:solidFill>
              <a:ea typeface="Calibri"/>
              <a:cs typeface="Times New Roman"/>
            </a:endParaRPr>
          </a:p>
          <a:p>
            <a:pPr algn="r">
              <a:lnSpc>
                <a:spcPct val="115000"/>
              </a:lnSpc>
              <a:spcAft>
                <a:spcPts val="1000"/>
              </a:spcAft>
            </a:pPr>
            <a:r>
              <a:rPr lang="tr-TR" sz="2800" b="1" dirty="0" smtClean="0">
                <a:solidFill>
                  <a:schemeClr val="tx1"/>
                </a:solidFill>
                <a:latin typeface="AGA Arabesque"/>
                <a:ea typeface="Calibri"/>
                <a:cs typeface="HASENAT"/>
              </a:rPr>
              <a:t>*</a:t>
            </a:r>
            <a:r>
              <a:rPr lang="ar-AE" sz="2800" b="1" dirty="0" smtClean="0">
                <a:solidFill>
                  <a:schemeClr val="tx1"/>
                </a:solidFill>
                <a:latin typeface="AGA Arabesque"/>
                <a:ea typeface="Calibri"/>
                <a:cs typeface="HASENAT"/>
              </a:rPr>
              <a:t> إِنَّمَا ذَٰلِكُمُ الشَّيْطَانُ يُخَوِّفُ أَوْلِيَاءَهُ فَلَا تَخَافُوهُمْ وَخَافُونِ إِن كُنتُم مُّؤْمِنِينَ</a:t>
            </a:r>
            <a:endParaRPr lang="tr-TR" sz="2800" dirty="0" smtClean="0">
              <a:solidFill>
                <a:schemeClr val="tx1"/>
              </a:solidFill>
              <a:ea typeface="Calibri"/>
              <a:cs typeface="Times New Roman"/>
            </a:endParaRPr>
          </a:p>
          <a:p>
            <a:pPr algn="l">
              <a:lnSpc>
                <a:spcPct val="115000"/>
              </a:lnSpc>
              <a:spcAft>
                <a:spcPts val="1000"/>
              </a:spcAft>
            </a:pPr>
            <a:r>
              <a:rPr lang="tr-TR" sz="1600" b="1" dirty="0" smtClean="0">
                <a:solidFill>
                  <a:schemeClr val="tx1"/>
                </a:solidFill>
                <a:latin typeface="Arial Narrow"/>
                <a:ea typeface="Calibri"/>
                <a:cs typeface="Times New Roman"/>
              </a:rPr>
              <a:t>– “Şeytan ancak kendi dostlarını korkutur. O halde eğer iman etmiş kimseler iseniz, onlardan korkmayın, benden korkun.” (Al-i İmran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:175)</a:t>
            </a:r>
            <a:endParaRPr lang="tr-TR" sz="1600" dirty="0" smtClean="0">
              <a:solidFill>
                <a:schemeClr val="tx1"/>
              </a:solidFill>
              <a:ea typeface="Calibri"/>
              <a:cs typeface="Times New Roman"/>
            </a:endParaRPr>
          </a:p>
          <a:p>
            <a:pPr algn="l">
              <a:lnSpc>
                <a:spcPct val="115000"/>
              </a:lnSpc>
              <a:spcAft>
                <a:spcPts val="1000"/>
              </a:spcAft>
            </a:pPr>
            <a:endParaRPr lang="tr-TR" sz="16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marL="342900" lvl="0" indent="-342900" algn="l">
              <a:lnSpc>
                <a:spcPct val="110000"/>
              </a:lnSpc>
              <a:spcBef>
                <a:spcPts val="0"/>
              </a:spcBef>
              <a:buClr>
                <a:srgbClr val="FF0000"/>
              </a:buClr>
              <a:buSzPts val="1100"/>
              <a:buFont typeface="Wingdings"/>
              <a:buChar char=""/>
            </a:pPr>
            <a:r>
              <a:rPr lang="tr-TR" sz="1800" b="1" dirty="0" smtClean="0">
                <a:solidFill>
                  <a:srgbClr val="FF0000"/>
                </a:solidFill>
                <a:latin typeface="Arial Narrow"/>
                <a:ea typeface="Calibri"/>
                <a:cs typeface="Times New Roman"/>
              </a:rPr>
              <a:t>Allah her şeyin hesabının sorulacağını bildirir:</a:t>
            </a:r>
            <a:endParaRPr lang="tr-TR" sz="2800" b="1" dirty="0" smtClean="0">
              <a:solidFill>
                <a:schemeClr val="tx1"/>
              </a:solidFill>
              <a:latin typeface="HASENAT" pitchFamily="2" charset="-78"/>
              <a:ea typeface="Calibri"/>
              <a:cs typeface="HASENAT" pitchFamily="2" charset="-78"/>
            </a:endParaRPr>
          </a:p>
          <a:p>
            <a:pPr marL="342900" indent="-342900" algn="r">
              <a:lnSpc>
                <a:spcPct val="110000"/>
              </a:lnSpc>
              <a:spcBef>
                <a:spcPts val="0"/>
              </a:spcBef>
              <a:buClr>
                <a:srgbClr val="FF0000"/>
              </a:buClr>
              <a:buSzPts val="1100"/>
            </a:pPr>
            <a:r>
              <a:rPr lang="ar-AE" sz="2800" b="1" dirty="0" smtClean="0">
                <a:solidFill>
                  <a:schemeClr val="tx1"/>
                </a:solidFill>
                <a:latin typeface="HASENAT" pitchFamily="2" charset="-78"/>
                <a:ea typeface="Calibri"/>
                <a:cs typeface="HASENAT" pitchFamily="2" charset="-78"/>
              </a:rPr>
              <a:t>لَتُبْلَوُنَّ فِي أَمْوَالِكُمْ وَأَنفُسِكُمْ وَلَتَسْمَعُنَّ مِنَ الَّذِينَ أُوتُوا الْكِتَابَ مِن قَبْلِكُمْ وَمِنَ الَّذِينَ أَشْرَكُوا </a:t>
            </a:r>
            <a:r>
              <a:rPr lang="tr-TR" sz="2800" b="1" dirty="0" smtClean="0">
                <a:solidFill>
                  <a:schemeClr val="tx1"/>
                </a:solidFill>
                <a:latin typeface="AGA Arabesque" pitchFamily="2" charset="2"/>
                <a:ea typeface="Calibri"/>
                <a:cs typeface="HASENAT" pitchFamily="2" charset="-78"/>
              </a:rPr>
              <a:t>*</a:t>
            </a:r>
            <a:r>
              <a:rPr lang="ar-AE" sz="2800" b="1" dirty="0" smtClean="0">
                <a:solidFill>
                  <a:schemeClr val="tx1"/>
                </a:solidFill>
                <a:latin typeface="HASENAT" pitchFamily="2" charset="-78"/>
                <a:ea typeface="Calibri"/>
                <a:cs typeface="HASENAT" pitchFamily="2" charset="-78"/>
              </a:rPr>
              <a:t>أَذًى كَثِيرًا ۚ وَإِن تَصْبِرُوا وَتَتَّقُوا فَإِنَّ ذَٰلِكَ مِنْ عَزْمِ الْأُمُورِ</a:t>
            </a:r>
            <a:r>
              <a:rPr lang="tr-TR" sz="2800" b="1" dirty="0" smtClean="0">
                <a:solidFill>
                  <a:schemeClr val="tx1"/>
                </a:solidFill>
                <a:latin typeface="HASENAT" pitchFamily="2" charset="-78"/>
                <a:ea typeface="Calibri"/>
                <a:cs typeface="HASENAT" pitchFamily="2" charset="-78"/>
              </a:rPr>
              <a:t> </a:t>
            </a:r>
          </a:p>
          <a:p>
            <a:pPr lvl="0" algn="l">
              <a:spcBef>
                <a:spcPts val="0"/>
              </a:spcBef>
              <a:buClr>
                <a:srgbClr val="FF0000"/>
              </a:buClr>
              <a:buSzPts val="1100"/>
            </a:pPr>
            <a:r>
              <a:rPr lang="tr-TR" sz="1800" b="1" dirty="0" smtClean="0">
                <a:solidFill>
                  <a:schemeClr val="tx1"/>
                </a:solidFill>
                <a:latin typeface="Arial Narrow"/>
                <a:ea typeface="Calibri"/>
                <a:cs typeface="Times New Roman"/>
              </a:rPr>
              <a:t>– “</a:t>
            </a:r>
            <a:r>
              <a:rPr lang="tr-TR" sz="1800" b="1" dirty="0" err="1" smtClean="0">
                <a:solidFill>
                  <a:schemeClr val="tx1"/>
                </a:solidFill>
                <a:latin typeface="Arial Narrow"/>
                <a:ea typeface="Calibri"/>
                <a:cs typeface="Times New Roman"/>
              </a:rPr>
              <a:t>Andolsun</a:t>
            </a:r>
            <a:r>
              <a:rPr lang="tr-TR" sz="1800" b="1" dirty="0" smtClean="0">
                <a:solidFill>
                  <a:schemeClr val="tx1"/>
                </a:solidFill>
                <a:latin typeface="Arial Narrow"/>
                <a:ea typeface="Calibri"/>
                <a:cs typeface="Times New Roman"/>
              </a:rPr>
              <a:t>, mallarınız ve canlarınız konusunda imtihana çekileceksiniz. Sizden önce kendilerine kitap verilenlerden ve Allah’a ortak koşanlardan üzücü birçok söz işiteceksiniz. Eğer sabreder ve Allah’a karşı gelmekten sakınırsanız bilin ki, bunlar (yapmaya değer) azmi gerektiren işlerdendir.” (Al-i İmran </a:t>
            </a:r>
            <a:r>
              <a:rPr lang="tr-TR" sz="1800" b="1" dirty="0" err="1" smtClean="0">
                <a:solidFill>
                  <a:schemeClr val="tx1"/>
                </a:solidFill>
                <a:latin typeface="Arial Narrow"/>
                <a:ea typeface="Calibri"/>
                <a:cs typeface="Times New Roman"/>
              </a:rPr>
              <a:t>Sûresi</a:t>
            </a:r>
            <a:r>
              <a:rPr lang="tr-TR" sz="1800" b="1" dirty="0" smtClean="0">
                <a:solidFill>
                  <a:schemeClr val="tx1"/>
                </a:solidFill>
                <a:latin typeface="Arial Narrow"/>
                <a:ea typeface="Calibri"/>
                <a:cs typeface="Times New Roman"/>
              </a:rPr>
              <a:t>:186)</a:t>
            </a:r>
            <a:endParaRPr lang="tr-TR" sz="1800"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a:buChar char=""/>
            </a:pPr>
            <a:r>
              <a:rPr lang="tr-TR" sz="1800" b="1" dirty="0" smtClean="0">
                <a:solidFill>
                  <a:srgbClr val="FF0000"/>
                </a:solidFill>
                <a:latin typeface="Arial Narrow"/>
                <a:ea typeface="Calibri"/>
                <a:cs typeface="Times New Roman"/>
              </a:rPr>
              <a:t>Kendinden üstekilere bakılmayacaktır:</a:t>
            </a:r>
            <a:endParaRPr lang="tr-TR" sz="4500" dirty="0" smtClean="0">
              <a:solidFill>
                <a:srgbClr val="FF0000"/>
              </a:solidFill>
              <a:latin typeface="HASENAT" pitchFamily="2" charset="-78"/>
              <a:ea typeface="Calibri"/>
              <a:cs typeface="HASENAT" pitchFamily="2" charset="-78"/>
            </a:endParaRPr>
          </a:p>
          <a:p>
            <a:pPr algn="r">
              <a:lnSpc>
                <a:spcPct val="110000"/>
              </a:lnSpc>
              <a:spcBef>
                <a:spcPts val="0"/>
              </a:spcBef>
            </a:pPr>
            <a:r>
              <a:rPr lang="tr-TR" sz="2800" b="1" dirty="0" smtClean="0">
                <a:solidFill>
                  <a:schemeClr val="tx1"/>
                </a:solidFill>
                <a:latin typeface="AGA Arabesque" pitchFamily="2" charset="2"/>
                <a:ea typeface="Calibri"/>
                <a:cs typeface="HASENAT" pitchFamily="2" charset="-78"/>
              </a:rPr>
              <a:t>*</a:t>
            </a:r>
            <a:r>
              <a:rPr lang="ar-AE" sz="2800" b="1" dirty="0" smtClean="0">
                <a:solidFill>
                  <a:schemeClr val="tx1"/>
                </a:solidFill>
                <a:latin typeface="HASENAT" pitchFamily="2" charset="-78"/>
                <a:ea typeface="Calibri"/>
                <a:cs typeface="HASENAT" pitchFamily="2" charset="-78"/>
              </a:rPr>
              <a:t>لَا يَغُرَّنَّكَ تَقَلُّبُ الَّذِينَ كَفَرُوا فِي الْبِلَادِ</a:t>
            </a:r>
            <a:endParaRPr lang="tr-TR" sz="2800" b="1" dirty="0" smtClean="0">
              <a:solidFill>
                <a:schemeClr val="tx1"/>
              </a:solidFill>
              <a:latin typeface="HASENAT" pitchFamily="2" charset="-78"/>
              <a:ea typeface="Calibri"/>
              <a:cs typeface="HASENAT" pitchFamily="2" charset="-78"/>
            </a:endParaRPr>
          </a:p>
          <a:p>
            <a:pPr algn="l">
              <a:lnSpc>
                <a:spcPct val="110000"/>
              </a:lnSpc>
              <a:spcBef>
                <a:spcPts val="0"/>
              </a:spcBef>
            </a:pPr>
            <a:r>
              <a:rPr lang="tr-TR" sz="1800" b="1" dirty="0" smtClean="0">
                <a:solidFill>
                  <a:schemeClr val="tx1"/>
                </a:solidFill>
                <a:latin typeface="Arial Narrow"/>
                <a:ea typeface="Calibri"/>
                <a:cs typeface="Times New Roman"/>
              </a:rPr>
              <a:t>– “İnkârcıların refah içinde diyar diyar dolaşması, sakın seni aldatmasın!” (Al-i İmran </a:t>
            </a:r>
            <a:r>
              <a:rPr lang="tr-TR" sz="1800" b="1" dirty="0" err="1" smtClean="0">
                <a:solidFill>
                  <a:schemeClr val="tx1"/>
                </a:solidFill>
                <a:latin typeface="Arial Narrow"/>
                <a:ea typeface="Calibri"/>
                <a:cs typeface="Times New Roman"/>
              </a:rPr>
              <a:t>Sûresi</a:t>
            </a:r>
            <a:r>
              <a:rPr lang="tr-TR" sz="1800" b="1" dirty="0" smtClean="0">
                <a:solidFill>
                  <a:schemeClr val="tx1"/>
                </a:solidFill>
                <a:latin typeface="Arial Narrow"/>
                <a:ea typeface="Calibri"/>
                <a:cs typeface="Times New Roman"/>
              </a:rPr>
              <a:t>:196) </a:t>
            </a:r>
            <a:endParaRPr lang="tr-TR" sz="1800"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a:buChar char=""/>
            </a:pPr>
            <a:r>
              <a:rPr lang="tr-TR" sz="1800" b="1" dirty="0" smtClean="0">
                <a:solidFill>
                  <a:srgbClr val="FF0000"/>
                </a:solidFill>
                <a:latin typeface="Arial Narrow"/>
                <a:ea typeface="Calibri"/>
                <a:cs typeface="Times New Roman"/>
              </a:rPr>
              <a:t>Sabır tavsiye edilmiştir:</a:t>
            </a:r>
            <a:endParaRPr lang="tr-TR" sz="1800" dirty="0" smtClean="0">
              <a:solidFill>
                <a:srgbClr val="FF0000"/>
              </a:solidFill>
              <a:ea typeface="Calibri"/>
              <a:cs typeface="Times New Roman"/>
            </a:endParaRPr>
          </a:p>
          <a:p>
            <a:pPr algn="r">
              <a:lnSpc>
                <a:spcPct val="110000"/>
              </a:lnSpc>
              <a:spcBef>
                <a:spcPts val="0"/>
              </a:spcBef>
            </a:pPr>
            <a:r>
              <a:rPr lang="tr-TR" sz="2800" b="1" dirty="0" smtClean="0">
                <a:solidFill>
                  <a:schemeClr val="tx1"/>
                </a:solidFill>
                <a:latin typeface="AGA Arabesque"/>
                <a:ea typeface="Calibri"/>
                <a:cs typeface="HASENAT"/>
              </a:rPr>
              <a:t>*</a:t>
            </a:r>
            <a:r>
              <a:rPr lang="ar-SA" sz="2800" b="1" dirty="0" smtClean="0">
                <a:solidFill>
                  <a:schemeClr val="tx1"/>
                </a:solidFill>
                <a:ea typeface="Calibri"/>
                <a:cs typeface="HASENAT"/>
              </a:rPr>
              <a:t>يَا أَيُّهَا الَّذِينَ آمَنُوا اصْبِرُوا وَصَابِرُوا وَرَابِطُوا وَاتَّقُوا اللَّهَ لَعَلَّكُمْ تُفْلِحُونَ</a:t>
            </a:r>
            <a:endParaRPr lang="tr-TR" sz="2800" dirty="0" smtClean="0">
              <a:solidFill>
                <a:schemeClr val="tx1"/>
              </a:solidFill>
              <a:ea typeface="Calibri"/>
              <a:cs typeface="Times New Roman"/>
            </a:endParaRPr>
          </a:p>
          <a:p>
            <a:pPr algn="l">
              <a:lnSpc>
                <a:spcPct val="110000"/>
              </a:lnSpc>
              <a:spcBef>
                <a:spcPts val="0"/>
              </a:spcBef>
            </a:pPr>
            <a:r>
              <a:rPr lang="tr-TR" sz="1800" b="1" dirty="0" smtClean="0">
                <a:solidFill>
                  <a:schemeClr val="tx1"/>
                </a:solidFill>
                <a:latin typeface="Arial Narrow"/>
                <a:ea typeface="Calibri"/>
                <a:cs typeface="Times New Roman"/>
              </a:rPr>
              <a:t>– “Ey iman edenler! Sabredin; sebat gösterin. Hazırlıklı ve uyanık olun ve Allah’tan korkun ki, başarıya erişebilesiniz.” (Al-i İmran </a:t>
            </a:r>
            <a:r>
              <a:rPr lang="tr-TR" sz="1800" b="1" dirty="0" err="1" smtClean="0">
                <a:solidFill>
                  <a:schemeClr val="tx1"/>
                </a:solidFill>
                <a:latin typeface="Arial Narrow"/>
                <a:ea typeface="Calibri"/>
                <a:cs typeface="Times New Roman"/>
              </a:rPr>
              <a:t>Sûresi</a:t>
            </a:r>
            <a:r>
              <a:rPr lang="tr-TR" sz="1800" b="1" dirty="0" smtClean="0">
                <a:solidFill>
                  <a:schemeClr val="tx1"/>
                </a:solidFill>
                <a:latin typeface="Arial Narrow"/>
                <a:ea typeface="Calibri"/>
                <a:cs typeface="Times New Roman"/>
              </a:rPr>
              <a:t>:200)</a:t>
            </a:r>
            <a:endParaRPr lang="tr-TR" sz="1800"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pitchFamily="2" charset="2"/>
              <a:buChar char="Ø"/>
            </a:pPr>
            <a:r>
              <a:rPr lang="tr-TR" sz="1800" b="1" dirty="0" smtClean="0">
                <a:solidFill>
                  <a:srgbClr val="FF0000"/>
                </a:solidFill>
                <a:latin typeface="Arial Narrow"/>
                <a:ea typeface="Calibri"/>
                <a:cs typeface="Times New Roman"/>
              </a:rPr>
              <a:t>Nikahlanırken kadınlara </a:t>
            </a:r>
            <a:r>
              <a:rPr lang="tr-TR" sz="1800" b="1" dirty="0" err="1" smtClean="0">
                <a:solidFill>
                  <a:srgbClr val="FF0000"/>
                </a:solidFill>
                <a:latin typeface="Arial Narrow"/>
                <a:ea typeface="Calibri"/>
                <a:cs typeface="Times New Roman"/>
              </a:rPr>
              <a:t>mehirleri</a:t>
            </a:r>
            <a:r>
              <a:rPr lang="tr-TR" sz="1800" b="1" dirty="0" smtClean="0">
                <a:solidFill>
                  <a:srgbClr val="FF0000"/>
                </a:solidFill>
                <a:latin typeface="Arial Narrow"/>
                <a:ea typeface="Calibri"/>
                <a:cs typeface="Times New Roman"/>
              </a:rPr>
              <a:t> verilecektir:</a:t>
            </a:r>
            <a:endParaRPr lang="ar-AE" sz="3000" b="1" dirty="0" smtClean="0">
              <a:solidFill>
                <a:schemeClr val="tx1"/>
              </a:solidFill>
              <a:latin typeface="HASENAT" pitchFamily="2" charset="-78"/>
              <a:ea typeface="Calibri"/>
              <a:cs typeface="HASENAT" pitchFamily="2" charset="-78"/>
            </a:endParaRPr>
          </a:p>
          <a:p>
            <a:pPr marL="342900" indent="-342900" algn="r">
              <a:lnSpc>
                <a:spcPct val="110000"/>
              </a:lnSpc>
              <a:spcBef>
                <a:spcPts val="0"/>
              </a:spcBef>
              <a:buClr>
                <a:srgbClr val="FF0000"/>
              </a:buClr>
              <a:buSzPts val="1100"/>
            </a:pPr>
            <a:r>
              <a:rPr lang="tr-TR" sz="2800" b="1" dirty="0" smtClean="0">
                <a:solidFill>
                  <a:schemeClr val="tx1"/>
                </a:solidFill>
                <a:latin typeface="AGA Arabesque" pitchFamily="2" charset="2"/>
                <a:ea typeface="Calibri"/>
                <a:cs typeface="HASENAT" pitchFamily="2" charset="-78"/>
              </a:rPr>
              <a:t>*</a:t>
            </a:r>
            <a:r>
              <a:rPr lang="ar-AE" sz="2800" b="1" dirty="0" smtClean="0">
                <a:solidFill>
                  <a:schemeClr val="tx1"/>
                </a:solidFill>
                <a:latin typeface="HASENAT" pitchFamily="2" charset="-78"/>
                <a:ea typeface="Calibri"/>
                <a:cs typeface="HASENAT" pitchFamily="2" charset="-78"/>
              </a:rPr>
              <a:t>وَآتُوا النِّسَاءَ صَدُقَاتِهِنَّ نِحْلَةً ۚ فَإِن طِبْنَ لَكُمْ عَن شَيْءٍ مِّنْهُ نَفْسًا فَكُلُوهُ هَنِيئًا مَّرِيئًا</a:t>
            </a:r>
            <a:endParaRPr lang="tr-TR" sz="1600" b="1" dirty="0" smtClean="0">
              <a:solidFill>
                <a:srgbClr val="FF0000"/>
              </a:solidFill>
              <a:latin typeface="Arial Narrow"/>
              <a:ea typeface="Calibri"/>
              <a:cs typeface="Times New Roman"/>
            </a:endParaRPr>
          </a:p>
          <a:p>
            <a:pPr lvl="0" algn="l">
              <a:spcBef>
                <a:spcPts val="0"/>
              </a:spcBef>
              <a:buClr>
                <a:srgbClr val="FF0000"/>
              </a:buClr>
              <a:buSzPts val="1100"/>
            </a:pPr>
            <a:r>
              <a:rPr lang="tr-TR" sz="1800" b="1" dirty="0" smtClean="0">
                <a:solidFill>
                  <a:schemeClr val="tx1"/>
                </a:solidFill>
                <a:latin typeface="Arial Narrow"/>
                <a:ea typeface="Calibri"/>
                <a:cs typeface="Times New Roman"/>
              </a:rPr>
              <a:t>– “Kadınlara </a:t>
            </a:r>
            <a:r>
              <a:rPr lang="tr-TR" sz="1800" b="1" dirty="0" err="1" smtClean="0">
                <a:solidFill>
                  <a:schemeClr val="tx1"/>
                </a:solidFill>
                <a:latin typeface="Arial Narrow"/>
                <a:ea typeface="Calibri"/>
                <a:cs typeface="Times New Roman"/>
              </a:rPr>
              <a:t>mehirlerini</a:t>
            </a:r>
            <a:r>
              <a:rPr lang="tr-TR" sz="1800" b="1" dirty="0" smtClean="0">
                <a:solidFill>
                  <a:schemeClr val="tx1"/>
                </a:solidFill>
                <a:latin typeface="Arial Narrow"/>
                <a:ea typeface="Calibri"/>
                <a:cs typeface="Times New Roman"/>
              </a:rPr>
              <a:t> gönül rızası ile cömertçe verin; eğer gönül hoşnutluğu ile o </a:t>
            </a:r>
            <a:r>
              <a:rPr lang="tr-TR" sz="1800" b="1" dirty="0" err="1" smtClean="0">
                <a:solidFill>
                  <a:schemeClr val="tx1"/>
                </a:solidFill>
                <a:latin typeface="Arial Narrow"/>
                <a:ea typeface="Calibri"/>
                <a:cs typeface="Times New Roman"/>
              </a:rPr>
              <a:t>mehrin</a:t>
            </a:r>
            <a:r>
              <a:rPr lang="tr-TR" sz="1800" b="1" dirty="0" smtClean="0">
                <a:solidFill>
                  <a:schemeClr val="tx1"/>
                </a:solidFill>
                <a:latin typeface="Arial Narrow"/>
                <a:ea typeface="Calibri"/>
                <a:cs typeface="Times New Roman"/>
              </a:rPr>
              <a:t> bir kısmını size geri verirlerse onu da afiyetle </a:t>
            </a:r>
            <a:r>
              <a:rPr lang="tr-TR" sz="1800" b="1" dirty="0" err="1" smtClean="0">
                <a:solidFill>
                  <a:schemeClr val="tx1"/>
                </a:solidFill>
                <a:latin typeface="Arial Narrow"/>
                <a:ea typeface="Calibri"/>
                <a:cs typeface="Times New Roman"/>
              </a:rPr>
              <a:t>yeyin</a:t>
            </a:r>
            <a:r>
              <a:rPr lang="tr-TR" sz="1800" b="1" dirty="0" smtClean="0">
                <a:solidFill>
                  <a:schemeClr val="tx1"/>
                </a:solidFill>
                <a:latin typeface="Arial Narrow"/>
                <a:ea typeface="Calibri"/>
                <a:cs typeface="Times New Roman"/>
              </a:rPr>
              <a:t>. (Nisa </a:t>
            </a:r>
            <a:r>
              <a:rPr lang="tr-TR" sz="1800" b="1" dirty="0" err="1" smtClean="0">
                <a:solidFill>
                  <a:schemeClr val="tx1"/>
                </a:solidFill>
                <a:latin typeface="Arial Narrow"/>
                <a:ea typeface="Calibri"/>
                <a:cs typeface="Times New Roman"/>
              </a:rPr>
              <a:t>Sûresi</a:t>
            </a:r>
            <a:r>
              <a:rPr lang="tr-TR" sz="1800" b="1" dirty="0" smtClean="0">
                <a:solidFill>
                  <a:schemeClr val="tx1"/>
                </a:solidFill>
                <a:latin typeface="Arial Narrow"/>
                <a:ea typeface="Calibri"/>
                <a:cs typeface="Times New Roman"/>
              </a:rPr>
              <a:t>:4) </a:t>
            </a:r>
            <a:endParaRPr lang="tr-TR" sz="18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l">
              <a:buFont typeface="Wingdings" pitchFamily="2" charset="2"/>
              <a:buChar char="Ø"/>
            </a:pPr>
            <a:r>
              <a:rPr lang="tr-TR" sz="1700" b="1" dirty="0" smtClean="0">
                <a:solidFill>
                  <a:srgbClr val="FF0000"/>
                </a:solidFill>
                <a:latin typeface="Arial Narrow" pitchFamily="34" charset="0"/>
              </a:rPr>
              <a:t>Allah’a ve </a:t>
            </a:r>
            <a:r>
              <a:rPr lang="tr-TR" sz="1700" b="1" dirty="0" err="1" smtClean="0">
                <a:solidFill>
                  <a:srgbClr val="FF0000"/>
                </a:solidFill>
                <a:latin typeface="Arial Narrow" pitchFamily="34" charset="0"/>
              </a:rPr>
              <a:t>Resûlüne</a:t>
            </a:r>
            <a:r>
              <a:rPr lang="tr-TR" sz="1700" b="1" dirty="0" smtClean="0">
                <a:solidFill>
                  <a:srgbClr val="FF0000"/>
                </a:solidFill>
                <a:latin typeface="Arial Narrow" pitchFamily="34" charset="0"/>
              </a:rPr>
              <a:t> itaat edilecek isyan edilmeyecektir:</a:t>
            </a:r>
            <a:endParaRPr lang="tr-TR" sz="26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تِلْكَ حُدُودُ اللَّهِ ۚ وَمَن يُطِعِ اللَّهَ وَرَسُولَهُ يُدْخِلْهُ جَنَّاتٍ تَجْرِي مِن تَحْتِهَا الْأَنْهَارُ خَالِدِينَ فِيهَا ۚ وَمَن يَعْصِ اللَّهَ وَرَسُولَهُ وَيَتَعَدَّ حُدُودَهُ يُدْخِلْهُ نَارًا خَالِدًا فِيهَا وَلَهُ </a:t>
            </a:r>
            <a:r>
              <a:rPr lang="tr-TR" sz="3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وَذَٰلِكَ الْفَوْزُ الْعَظِيمُ </a:t>
            </a:r>
            <a:endParaRPr lang="tr-TR" sz="3000" b="1" dirty="0" smtClean="0">
              <a:solidFill>
                <a:schemeClr val="tx1"/>
              </a:solidFill>
              <a:latin typeface="HASENAT" pitchFamily="2" charset="-78"/>
              <a:cs typeface="HASENAT" pitchFamily="2" charset="-78"/>
            </a:endParaRPr>
          </a:p>
          <a:p>
            <a:pPr algn="r"/>
            <a:r>
              <a:rPr lang="tr-TR" sz="3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عَذَابٌ مُّهِينٌ</a:t>
            </a:r>
            <a:r>
              <a:rPr lang="ar-AE" sz="1800" b="1" dirty="0" smtClean="0">
                <a:solidFill>
                  <a:schemeClr val="tx1"/>
                </a:solidFill>
                <a:latin typeface="HASENAT" pitchFamily="2" charset="-78"/>
                <a:cs typeface="HASENAT" pitchFamily="2" charset="-78"/>
              </a:rPr>
              <a:t> </a:t>
            </a:r>
            <a:r>
              <a:rPr lang="ar-AE" sz="1800" b="1" dirty="0" smtClean="0">
                <a:solidFill>
                  <a:schemeClr val="tx1"/>
                </a:solidFill>
                <a:latin typeface="Arial Narrow" pitchFamily="34" charset="0"/>
              </a:rPr>
              <a:t>“</a:t>
            </a:r>
            <a:endParaRPr lang="tr-TR" sz="1800" b="1" dirty="0" smtClean="0">
              <a:solidFill>
                <a:schemeClr val="tx1"/>
              </a:solidFill>
              <a:latin typeface="Arial Narrow" pitchFamily="34" charset="0"/>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Kim Allah’a ve peygamberine itaat ederse, Allah onu zemininden ırmaklar akan cennetlere koyacaktır. Kim de Allah’a ve peygamberine karşı isyan ederse ve sınırları aşarsa, Allah onu devamlı kalacağı bir ateşe sokar ve onun için alçaltıcı bir azap vardır.” (Nisa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:13-14) </a:t>
            </a:r>
          </a:p>
          <a:p>
            <a:pPr algn="l">
              <a:buFont typeface="Wingdings" pitchFamily="2" charset="2"/>
              <a:buChar char="Ø"/>
            </a:pPr>
            <a:r>
              <a:rPr lang="tr-TR" sz="1700" b="1" dirty="0" smtClean="0">
                <a:solidFill>
                  <a:srgbClr val="FF0000"/>
                </a:solidFill>
                <a:latin typeface="Arial Narrow" pitchFamily="34" charset="0"/>
              </a:rPr>
              <a:t>Fuhuş yapanlar cezalandırılır:</a:t>
            </a:r>
            <a:endParaRPr lang="tr-TR" sz="26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وَاللَّاتِي يَأْتِينَ الْفَاحِشَةَ مِن نِّسَائِكُمْ فَاسْتَشْهِدُوا عَلَيْهِنَّ أَرْبَعَةً مِّنكُمْ ۖ فَإِن شَهِدُوا فَأَمْسِكُوهُنَّ فِي </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وَاللَّذَانِ يَأْتِيَانِهَا مِنكُمْ فَآذُوهُمَا ۖ فَإِن </a:t>
            </a:r>
            <a:r>
              <a:rPr lang="tr-TR" sz="3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الْبُيُوتِ حَتَّىٰ يَتَوَفَّاهُنَّ الْمَوْتُ أَوْ يَجْعَلَ اللَّهُ لَهُنَّ سَبِيلًا </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AGA Arabesque" pitchFamily="2" charset="2"/>
                <a:cs typeface="HASENAT" pitchFamily="2" charset="-78"/>
              </a:rPr>
              <a:t> </a:t>
            </a:r>
            <a:r>
              <a:rPr lang="tr-TR" sz="3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تَابَا وَأَصْلَحَا فَأَعْرِضُوا عَنْهُمَا ۗ إِنَّ اللَّهَ كَانَ تَوَّابًا رَّحِيمًا</a:t>
            </a:r>
            <a:endParaRPr lang="tr-TR" sz="1800" b="1" dirty="0" smtClean="0">
              <a:solidFill>
                <a:schemeClr val="tx1"/>
              </a:solidFill>
              <a:latin typeface="Arial Narrow" pitchFamily="34" charset="0"/>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Kadınlarınızdan fuhuş yapanlara karşı aranızdan dört şahit getirin. Eğer şahitlik ederlerse, o kadınları ölünceye veya Allah onlara bir yol açıncaya kadar evlerinde hapsedin.”</a:t>
            </a:r>
          </a:p>
          <a:p>
            <a:pPr algn="l"/>
            <a:r>
              <a:rPr lang="tr-TR" sz="1700" b="1" dirty="0" smtClean="0">
                <a:solidFill>
                  <a:schemeClr val="tx1"/>
                </a:solidFill>
                <a:latin typeface="Arial Narrow" pitchFamily="34" charset="0"/>
              </a:rPr>
              <a:t>“İçlerinden fuhuş yapan her iki tarafa ceza verin; eğer tövbe edip uslanırlarsa, onlara eziyetten vazgeçin. Çünkü Allah tövbeleri kabul edendir.  (Nisa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:15-16) </a:t>
            </a:r>
          </a:p>
          <a:p>
            <a:pPr algn="l">
              <a:buFont typeface="Wingdings" pitchFamily="2" charset="2"/>
              <a:buChar char="Ø"/>
            </a:pPr>
            <a:r>
              <a:rPr lang="tr-TR" sz="1700" b="1" dirty="0" smtClean="0">
                <a:solidFill>
                  <a:srgbClr val="FF0000"/>
                </a:solidFill>
                <a:latin typeface="Arial Narrow" pitchFamily="34" charset="0"/>
              </a:rPr>
              <a:t>Allah’a ve </a:t>
            </a:r>
            <a:r>
              <a:rPr lang="tr-TR" sz="1700" b="1" dirty="0" err="1" smtClean="0">
                <a:solidFill>
                  <a:srgbClr val="FF0000"/>
                </a:solidFill>
                <a:latin typeface="Arial Narrow" pitchFamily="34" charset="0"/>
              </a:rPr>
              <a:t>Rasûlüne</a:t>
            </a:r>
            <a:r>
              <a:rPr lang="tr-TR" sz="1700" b="1" dirty="0" smtClean="0">
                <a:solidFill>
                  <a:srgbClr val="FF0000"/>
                </a:solidFill>
                <a:latin typeface="Arial Narrow" pitchFamily="34" charset="0"/>
              </a:rPr>
              <a:t> itaatin mükafatı büyüktür:</a:t>
            </a:r>
            <a:endParaRPr lang="tr-TR" sz="26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وَمَن يُطِعِ اللَّهَ وَالرَّسُولَ فَأُولَٰئِكَ مَعَ الَّذِينَ أَنْعَمَ اللَّهُ عَلَيْهِم مِّنَ النَّبِيِّينَ وَالصِّدِّيقِينَ وَالشُّهَدَاءِ </a:t>
            </a:r>
            <a:r>
              <a:rPr lang="tr-TR" sz="3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وَالصَّالِحِينَ ۚ وَحَسُنَ أُولَٰئِكَ رَفِيقًا</a:t>
            </a:r>
            <a:endParaRPr lang="tr-TR" sz="30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Kim Allah’a ve </a:t>
            </a:r>
            <a:r>
              <a:rPr lang="tr-TR" sz="1700" b="1" dirty="0" err="1" smtClean="0">
                <a:solidFill>
                  <a:schemeClr val="tx1"/>
                </a:solidFill>
                <a:latin typeface="Arial Narrow" pitchFamily="34" charset="0"/>
              </a:rPr>
              <a:t>Rasûlüne</a:t>
            </a:r>
            <a:r>
              <a:rPr lang="tr-TR" sz="1700" b="1" dirty="0" smtClean="0">
                <a:solidFill>
                  <a:schemeClr val="tx1"/>
                </a:solidFill>
                <a:latin typeface="Arial Narrow" pitchFamily="34" charset="0"/>
              </a:rPr>
              <a:t> itaat ederse işte onlar, Allah’ın kendilerine </a:t>
            </a:r>
            <a:r>
              <a:rPr lang="tr-TR" sz="1700" b="1" dirty="0" err="1" smtClean="0">
                <a:solidFill>
                  <a:schemeClr val="tx1"/>
                </a:solidFill>
                <a:latin typeface="Arial Narrow" pitchFamily="34" charset="0"/>
              </a:rPr>
              <a:t>lütûflarda</a:t>
            </a:r>
            <a:r>
              <a:rPr lang="tr-TR" sz="1700" b="1" dirty="0" smtClean="0">
                <a:solidFill>
                  <a:schemeClr val="tx1"/>
                </a:solidFill>
                <a:latin typeface="Arial Narrow" pitchFamily="34" charset="0"/>
              </a:rPr>
              <a:t> bulunduğu peygamberler, </a:t>
            </a:r>
            <a:r>
              <a:rPr lang="tr-TR" sz="1700" b="1" dirty="0" err="1" smtClean="0">
                <a:solidFill>
                  <a:schemeClr val="tx1"/>
                </a:solidFill>
                <a:latin typeface="Arial Narrow" pitchFamily="34" charset="0"/>
              </a:rPr>
              <a:t>sıddıklar</a:t>
            </a:r>
            <a:r>
              <a:rPr lang="tr-TR" sz="1700" b="1" dirty="0" smtClean="0">
                <a:solidFill>
                  <a:schemeClr val="tx1"/>
                </a:solidFill>
                <a:latin typeface="Arial Narrow" pitchFamily="34" charset="0"/>
              </a:rPr>
              <a:t>, şehitler ve </a:t>
            </a:r>
            <a:r>
              <a:rPr lang="tr-TR" sz="1700" b="1" dirty="0" err="1" smtClean="0">
                <a:solidFill>
                  <a:schemeClr val="tx1"/>
                </a:solidFill>
                <a:latin typeface="Arial Narrow" pitchFamily="34" charset="0"/>
              </a:rPr>
              <a:t>salih</a:t>
            </a:r>
            <a:r>
              <a:rPr lang="tr-TR" sz="1700" b="1" dirty="0" smtClean="0">
                <a:solidFill>
                  <a:schemeClr val="tx1"/>
                </a:solidFill>
                <a:latin typeface="Arial Narrow" pitchFamily="34" charset="0"/>
              </a:rPr>
              <a:t> kişilerle beraberdirler. Bunlar ne güzel arkadaştır. (Nisa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:69) </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Her şeyin bir karşılığı olduğu bildirilmiştir:</a:t>
            </a:r>
            <a:endParaRPr lang="tr-TR" sz="2800" b="1" dirty="0" smtClean="0">
              <a:ea typeface="Calibri"/>
              <a:cs typeface="Times New Roman"/>
            </a:endParaRPr>
          </a:p>
          <a:p>
            <a:pPr algn="r">
              <a:lnSpc>
                <a:spcPct val="110000"/>
              </a:lnSpc>
              <a:spcBef>
                <a:spcPts val="0"/>
              </a:spcBef>
            </a:pPr>
            <a:r>
              <a:rPr lang="ar-AE" sz="2800" b="1" dirty="0" smtClean="0">
                <a:solidFill>
                  <a:schemeClr val="tx1"/>
                </a:solidFill>
                <a:latin typeface="HASENAT" pitchFamily="2" charset="-78"/>
                <a:cs typeface="HASENAT" pitchFamily="2" charset="-78"/>
              </a:rPr>
              <a:t>مَّن يَشْفَعْ شَفَاعَةً حَسَنَةً يَكُن لَّهُ نَصِيبٌ مِّنْهَا ۖ وَمَن يَشْفَعْ شَفَاعَةً سَيِّئَةً يَكُن لَّهُ كِفْلٌ مِّنْهَا ۗ </a:t>
            </a:r>
            <a:r>
              <a:rPr lang="tr-TR" sz="2400" b="1" dirty="0" smtClean="0">
                <a:solidFill>
                  <a:schemeClr val="tx1"/>
                </a:solidFill>
                <a:latin typeface="AGA Arabesque"/>
                <a:ea typeface="Calibri"/>
                <a:cs typeface="HASENAT"/>
              </a:rPr>
              <a:t>*</a:t>
            </a:r>
            <a:r>
              <a:rPr lang="ar-AE" sz="2800" b="1" dirty="0" smtClean="0">
                <a:solidFill>
                  <a:schemeClr val="tx1"/>
                </a:solidFill>
                <a:latin typeface="HASENAT" pitchFamily="2" charset="-78"/>
                <a:cs typeface="HASENAT" pitchFamily="2" charset="-78"/>
              </a:rPr>
              <a:t>وَكَانَ اللَّهُ عَلَىٰ كُلِّ شَيْءٍ مُّقِيتًا</a:t>
            </a:r>
            <a:endParaRPr lang="tr-TR" sz="2800" b="1" dirty="0" smtClean="0">
              <a:solidFill>
                <a:schemeClr val="tx1"/>
              </a:solidFill>
              <a:latin typeface="HASENAT" pitchFamily="2" charset="-78"/>
              <a:ea typeface="Calibri"/>
              <a:cs typeface="HASENAT" pitchFamily="2" charset="-78"/>
            </a:endParaRPr>
          </a:p>
          <a:p>
            <a:pPr algn="l">
              <a:lnSpc>
                <a:spcPct val="110000"/>
              </a:lnSpc>
              <a:spcBef>
                <a:spcPts val="0"/>
              </a:spcBef>
            </a:pPr>
            <a:r>
              <a:rPr lang="tr-TR" sz="1600" b="1" dirty="0" smtClean="0">
                <a:solidFill>
                  <a:schemeClr val="tx1"/>
                </a:solidFill>
                <a:latin typeface="Arial Narrow"/>
                <a:ea typeface="Calibri"/>
                <a:cs typeface="Times New Roman"/>
              </a:rPr>
              <a:t>– “Kim iyi bir işe aracılık ederse, onun da o işten bir nasibi olur. Kim kötü bir işe aracılık ederse, onun da ondan bir payı olur. Allah her şeyin karşılığını vericidir.” (Nisa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:85)</a:t>
            </a:r>
            <a:endParaRPr lang="tr-TR" sz="1600" b="1"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Müslümanlar aralarında selamlaşacaktır:</a:t>
            </a:r>
            <a:endParaRPr lang="tr-TR" sz="1600" b="1" dirty="0" smtClean="0">
              <a:solidFill>
                <a:srgbClr val="FF0000"/>
              </a:solidFill>
              <a:ea typeface="Calibri"/>
              <a:cs typeface="Times New Roman"/>
            </a:endParaRPr>
          </a:p>
          <a:p>
            <a:pPr algn="r">
              <a:lnSpc>
                <a:spcPct val="110000"/>
              </a:lnSpc>
              <a:spcBef>
                <a:spcPts val="0"/>
              </a:spcBef>
            </a:pPr>
            <a:r>
              <a:rPr lang="tr-TR" sz="2800" b="1" dirty="0" smtClean="0">
                <a:solidFill>
                  <a:schemeClr val="tx1"/>
                </a:solidFill>
                <a:latin typeface="AGA Arabesque"/>
                <a:ea typeface="Calibri"/>
                <a:cs typeface="HASENAT"/>
              </a:rPr>
              <a:t>*</a:t>
            </a:r>
            <a:r>
              <a:rPr lang="ar-SA" sz="2800" b="1" dirty="0" smtClean="0">
                <a:solidFill>
                  <a:srgbClr val="000000"/>
                </a:solidFill>
                <a:ea typeface="Calibri"/>
                <a:cs typeface="HASENAT"/>
              </a:rPr>
              <a:t>وَإِذَا حُيِّيتُم بِتَحِيَّةٍ فَحَيُّوا بِأَحْسَنَ مِنْهَا أَوْ رُدُّوهَا ۗ إِنَّ اللَّهَ كَانَ عَلَىٰ كُلِّ شَيْءٍ حَسِيبًا </a:t>
            </a:r>
            <a:endParaRPr lang="tr-TR" sz="1050" b="1" dirty="0" smtClean="0">
              <a:ea typeface="Calibri"/>
              <a:cs typeface="Times New Roman"/>
            </a:endParaRPr>
          </a:p>
          <a:p>
            <a:pPr algn="l">
              <a:lnSpc>
                <a:spcPct val="110000"/>
              </a:lnSpc>
              <a:spcBef>
                <a:spcPts val="0"/>
              </a:spcBef>
            </a:pPr>
            <a:r>
              <a:rPr lang="tr-TR" sz="1600" b="1" dirty="0" smtClean="0">
                <a:solidFill>
                  <a:schemeClr val="tx1"/>
                </a:solidFill>
                <a:latin typeface="Arial Narrow"/>
                <a:ea typeface="Calibri"/>
                <a:cs typeface="Times New Roman"/>
              </a:rPr>
              <a:t>– “Bir selam ile selamlandığınız zaman siz de ondan daha güzeli ile selamlayın; yahut aynı ile karşılık verin. Allah her şeyin hesabını arayandır.” (Nisa </a:t>
            </a:r>
            <a:r>
              <a:rPr lang="tr-TR" sz="1600" b="1" dirty="0" err="1" smtClean="0">
                <a:solidFill>
                  <a:schemeClr val="tx1"/>
                </a:solidFill>
                <a:latin typeface="Arial Narrow"/>
                <a:ea typeface="Calibri"/>
                <a:cs typeface="Times New Roman"/>
              </a:rPr>
              <a:t>Sûres</a:t>
            </a:r>
            <a:r>
              <a:rPr lang="tr-TR" sz="1600" b="1" dirty="0" smtClean="0">
                <a:solidFill>
                  <a:schemeClr val="tx1"/>
                </a:solidFill>
                <a:latin typeface="Arial Narrow"/>
                <a:ea typeface="Calibri"/>
                <a:cs typeface="Times New Roman"/>
              </a:rPr>
              <a:t>:86)</a:t>
            </a:r>
            <a:endParaRPr lang="tr-TR" sz="1600" b="1" dirty="0" smtClean="0">
              <a:solidFill>
                <a:schemeClr val="tx1"/>
              </a:solidFill>
              <a:ea typeface="Calibri"/>
              <a:cs typeface="Times New Roman"/>
            </a:endParaRPr>
          </a:p>
          <a:p>
            <a:pPr marL="342900" lvl="0" indent="-342900" algn="l">
              <a:lnSpc>
                <a:spcPct val="11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İmkanı olup da Allah yolunda çalışmayanların hali şöyle haber veriliyor:</a:t>
            </a:r>
            <a:endParaRPr lang="tr-TR" sz="2800" b="1" dirty="0" smtClean="0">
              <a:solidFill>
                <a:schemeClr val="tx1"/>
              </a:solidFill>
              <a:latin typeface="HASENAT" pitchFamily="2" charset="-78"/>
              <a:ea typeface="Calibri"/>
              <a:cs typeface="HASENAT" pitchFamily="2" charset="-78"/>
            </a:endParaRPr>
          </a:p>
          <a:p>
            <a:pPr marL="342900" indent="-342900" algn="r">
              <a:lnSpc>
                <a:spcPct val="110000"/>
              </a:lnSpc>
              <a:spcBef>
                <a:spcPts val="0"/>
              </a:spcBef>
              <a:buClr>
                <a:srgbClr val="FF0000"/>
              </a:buClr>
              <a:buSzPts val="1100"/>
            </a:pPr>
            <a:r>
              <a:rPr lang="ar-AE" sz="2800" b="1" dirty="0" smtClean="0">
                <a:solidFill>
                  <a:schemeClr val="tx1"/>
                </a:solidFill>
                <a:latin typeface="HASENAT" pitchFamily="2" charset="-78"/>
                <a:ea typeface="Calibri"/>
                <a:cs typeface="HASENAT" pitchFamily="2" charset="-78"/>
              </a:rPr>
              <a:t>إِنَّ الَّذِينَ تَوَفَّاهُمُ الْمَلَائِكَةُ ظَالِمِي أَنفُسِهِمْ قَالُوا فِيمَ كُنتُمْ ۖ قَالُوا كُنَّا مُسْتَضْعَفِينَ فِي الْأَرْضِ ۚ </a:t>
            </a:r>
            <a:r>
              <a:rPr lang="tr-TR" sz="2800" b="1" dirty="0" smtClean="0">
                <a:solidFill>
                  <a:schemeClr val="tx1"/>
                </a:solidFill>
                <a:latin typeface="AGA Arabesque"/>
                <a:ea typeface="Calibri"/>
                <a:cs typeface="HASENAT"/>
              </a:rPr>
              <a:t>*</a:t>
            </a:r>
            <a:r>
              <a:rPr lang="ar-AE" sz="2800" b="1" dirty="0" smtClean="0">
                <a:solidFill>
                  <a:schemeClr val="tx1"/>
                </a:solidFill>
                <a:latin typeface="HASENAT" pitchFamily="2" charset="-78"/>
                <a:ea typeface="Calibri"/>
                <a:cs typeface="HASENAT" pitchFamily="2" charset="-78"/>
              </a:rPr>
              <a:t>قَالُوا أَلَمْ تَكُنْ أَرْضُ اللَّهِ وَاسِعَةً فَتُهَاجِرُوا فِيهَا ۚ فَأُولَٰئِكَ مَأْوَاهُمْ جَهَنَّمُ ۖ وَسَاءَتْ مَصِيرًا </a:t>
            </a:r>
            <a:endParaRPr lang="tr-TR" sz="2800" b="1" dirty="0" smtClean="0">
              <a:solidFill>
                <a:schemeClr val="tx1"/>
              </a:solidFill>
              <a:latin typeface="HASENAT" pitchFamily="2" charset="-78"/>
              <a:ea typeface="Calibri"/>
              <a:cs typeface="HASENAT" pitchFamily="2" charset="-78"/>
            </a:endParaRPr>
          </a:p>
          <a:p>
            <a:pPr algn="l">
              <a:lnSpc>
                <a:spcPct val="110000"/>
              </a:lnSpc>
              <a:spcBef>
                <a:spcPts val="0"/>
              </a:spcBef>
            </a:pPr>
            <a:r>
              <a:rPr lang="tr-TR" sz="1700" b="1" dirty="0" smtClean="0">
                <a:solidFill>
                  <a:schemeClr val="tx1"/>
                </a:solidFill>
                <a:latin typeface="Arial Narrow"/>
                <a:ea typeface="Calibri"/>
                <a:cs typeface="Times New Roman"/>
              </a:rPr>
              <a:t>– “Kendilerine yazık eden kimselere melekler, canlarını alırken: ‘Ne işte idiniz?’ dediler. Bunlar: ‘Biz yeryüzünde çaresizdik’ diye cevap verdiler. Melekler de: ‘Allah’ın yeri geniş değil miydi? Hicret etseydiniz ya!’ dediler. İşte onların barınağı cehennemdir. Orası ne kötü bir gidiş yeridir.” (Nisa </a:t>
            </a:r>
            <a:r>
              <a:rPr lang="tr-TR" sz="1700" b="1" dirty="0" err="1" smtClean="0">
                <a:solidFill>
                  <a:schemeClr val="tx1"/>
                </a:solidFill>
                <a:latin typeface="Arial Narrow"/>
                <a:ea typeface="Calibri"/>
                <a:cs typeface="Times New Roman"/>
              </a:rPr>
              <a:t>Sûresi</a:t>
            </a:r>
            <a:r>
              <a:rPr lang="tr-TR" sz="1700" b="1" dirty="0" smtClean="0">
                <a:solidFill>
                  <a:schemeClr val="tx1"/>
                </a:solidFill>
                <a:latin typeface="Arial Narrow"/>
                <a:ea typeface="Calibri"/>
                <a:cs typeface="Times New Roman"/>
              </a:rPr>
              <a:t>:97)</a:t>
            </a:r>
            <a:endParaRPr lang="tr-TR" sz="2800" b="1" dirty="0" smtClean="0">
              <a:solidFill>
                <a:schemeClr val="tx1"/>
              </a:solidFill>
              <a:latin typeface="HASENAT" pitchFamily="2" charset="-78"/>
              <a:ea typeface="Calibri"/>
              <a:cs typeface="HASENAT"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40000" lnSpcReduction="20000"/>
          </a:bodyPr>
          <a:lstStyle/>
          <a:p>
            <a:pPr lvl="0" algn="l">
              <a:lnSpc>
                <a:spcPct val="120000"/>
              </a:lnSpc>
              <a:buFont typeface="Wingdings" pitchFamily="2" charset="2"/>
              <a:buChar char="Ø"/>
            </a:pPr>
            <a:r>
              <a:rPr lang="tr-TR" sz="4000" b="1" dirty="0" smtClean="0">
                <a:solidFill>
                  <a:srgbClr val="FF0000"/>
                </a:solidFill>
                <a:latin typeface="Arial Narrow" pitchFamily="34" charset="0"/>
              </a:rPr>
              <a:t>Peygambere itaat emrediliyor:</a:t>
            </a:r>
            <a:endParaRPr lang="tr-TR" sz="4000" b="1" dirty="0" smtClean="0">
              <a:solidFill>
                <a:srgbClr val="FF0000"/>
              </a:solidFill>
              <a:latin typeface="Arial Narrow" pitchFamily="34" charset="0"/>
              <a:cs typeface="HASENAT" pitchFamily="2" charset="-78"/>
            </a:endParaRPr>
          </a:p>
          <a:p>
            <a:pPr algn="r">
              <a:lnSpc>
                <a:spcPct val="120000"/>
              </a:lnSpc>
            </a:pPr>
            <a:r>
              <a:rPr lang="ar-AE" sz="7000" b="1" dirty="0" smtClean="0">
                <a:solidFill>
                  <a:schemeClr val="tx1"/>
                </a:solidFill>
                <a:latin typeface="HASENAT" pitchFamily="2" charset="-78"/>
                <a:cs typeface="HASENAT" pitchFamily="2" charset="-78"/>
              </a:rPr>
              <a:t>وَمَن يُشَاقِقِ الرَّسُولَ مِن بَعْدِ مَا تَبَيَّنَ لَهُ الْهُدَىٰ وَيَتَّبِعْ غَيْرَ سَبِيلِ الْمُؤْمِنِينَ نُوَلِّهِ مَا تَوَلَّىٰ وَنُصْلِهِ </a:t>
            </a:r>
            <a:endParaRPr lang="tr-TR" sz="7000" b="1" dirty="0" smtClean="0">
              <a:solidFill>
                <a:schemeClr val="tx1"/>
              </a:solidFill>
              <a:latin typeface="HASENAT" pitchFamily="2" charset="-78"/>
              <a:cs typeface="HASENAT" pitchFamily="2" charset="-78"/>
            </a:endParaRPr>
          </a:p>
          <a:p>
            <a:pPr algn="r">
              <a:lnSpc>
                <a:spcPct val="120000"/>
              </a:lnSpc>
            </a:pPr>
            <a:r>
              <a:rPr lang="tr-TR" sz="7000" b="1" dirty="0" smtClean="0">
                <a:solidFill>
                  <a:schemeClr val="tx1"/>
                </a:solidFill>
                <a:latin typeface="AGA Arabesque" pitchFamily="2" charset="2"/>
                <a:cs typeface="HASENAT" pitchFamily="2" charset="-78"/>
              </a:rPr>
              <a:t>*</a:t>
            </a:r>
            <a:r>
              <a:rPr lang="ar-AE" sz="7000" b="1" dirty="0" smtClean="0">
                <a:solidFill>
                  <a:schemeClr val="tx1"/>
                </a:solidFill>
                <a:latin typeface="HASENAT" pitchFamily="2" charset="-78"/>
                <a:cs typeface="HASENAT" pitchFamily="2" charset="-78"/>
              </a:rPr>
              <a:t>جَهَنَّمَ ۖ وَسَاءَتْ مَصِيرًا</a:t>
            </a:r>
            <a:endParaRPr lang="tr-TR" sz="7000" b="1" dirty="0" smtClean="0">
              <a:solidFill>
                <a:schemeClr val="tx1"/>
              </a:solidFill>
              <a:latin typeface="HASENAT" pitchFamily="2" charset="-78"/>
              <a:cs typeface="HASENAT" pitchFamily="2" charset="-78"/>
            </a:endParaRPr>
          </a:p>
          <a:p>
            <a:pPr algn="l">
              <a:lnSpc>
                <a:spcPct val="120000"/>
              </a:lnSpc>
            </a:pPr>
            <a:r>
              <a:rPr lang="tr-TR" sz="4000" b="1" dirty="0" smtClean="0">
                <a:solidFill>
                  <a:schemeClr val="tx1"/>
                </a:solidFill>
                <a:latin typeface="Arial Narrow" pitchFamily="34" charset="0"/>
                <a:cs typeface="HASENAT" pitchFamily="2" charset="-78"/>
              </a:rPr>
              <a:t>– “Kendisi için doğru yol belli olduktan sonra kim peygambere karşı çıkar ve </a:t>
            </a:r>
            <a:r>
              <a:rPr lang="tr-TR" sz="4000" b="1" dirty="0" err="1" smtClean="0">
                <a:solidFill>
                  <a:schemeClr val="tx1"/>
                </a:solidFill>
                <a:latin typeface="Arial Narrow" pitchFamily="34" charset="0"/>
                <a:cs typeface="HASENAT" pitchFamily="2" charset="-78"/>
              </a:rPr>
              <a:t>mü’minlerin</a:t>
            </a:r>
            <a:r>
              <a:rPr lang="tr-TR" sz="4000" b="1" dirty="0" smtClean="0">
                <a:solidFill>
                  <a:schemeClr val="tx1"/>
                </a:solidFill>
                <a:latin typeface="Arial Narrow" pitchFamily="34" charset="0"/>
                <a:cs typeface="HASENAT" pitchFamily="2" charset="-78"/>
              </a:rPr>
              <a:t> yolundan başka bir yolda giderse onu o yönde bırakırız ve cehenneme sokarız; o ne kötü bir yerdir.” (Nisa </a:t>
            </a:r>
            <a:r>
              <a:rPr lang="tr-TR" sz="4000" b="1" dirty="0" err="1" smtClean="0">
                <a:solidFill>
                  <a:schemeClr val="tx1"/>
                </a:solidFill>
                <a:latin typeface="Arial Narrow" pitchFamily="34" charset="0"/>
                <a:cs typeface="HASENAT" pitchFamily="2" charset="-78"/>
              </a:rPr>
              <a:t>Sûresi</a:t>
            </a:r>
            <a:r>
              <a:rPr lang="tr-TR" sz="4000" b="1" dirty="0" smtClean="0">
                <a:solidFill>
                  <a:schemeClr val="tx1"/>
                </a:solidFill>
                <a:latin typeface="Arial Narrow" pitchFamily="34" charset="0"/>
                <a:cs typeface="HASENAT" pitchFamily="2" charset="-78"/>
              </a:rPr>
              <a:t>:115)</a:t>
            </a:r>
          </a:p>
          <a:p>
            <a:pPr algn="l">
              <a:lnSpc>
                <a:spcPct val="120000"/>
              </a:lnSpc>
              <a:buFont typeface="Wingdings" pitchFamily="2" charset="2"/>
              <a:buChar char="Ø"/>
            </a:pPr>
            <a:r>
              <a:rPr lang="tr-TR" sz="4000" b="1" dirty="0" smtClean="0">
                <a:solidFill>
                  <a:srgbClr val="FF0000"/>
                </a:solidFill>
                <a:latin typeface="Arial Narrow" pitchFamily="34" charset="0"/>
                <a:cs typeface="HASENAT" pitchFamily="2" charset="-78"/>
              </a:rPr>
              <a:t>Cennete inananın ameli …</a:t>
            </a:r>
            <a:endParaRPr lang="tr-TR" sz="4500" b="1" dirty="0" smtClean="0">
              <a:solidFill>
                <a:srgbClr val="FF0000"/>
              </a:solidFill>
              <a:latin typeface="Arial Narrow" pitchFamily="34" charset="0"/>
              <a:cs typeface="HASENAT" pitchFamily="2" charset="-78"/>
            </a:endParaRPr>
          </a:p>
          <a:p>
            <a:pPr algn="r">
              <a:lnSpc>
                <a:spcPct val="120000"/>
              </a:lnSpc>
              <a:spcBef>
                <a:spcPts val="0"/>
              </a:spcBef>
            </a:pPr>
            <a:r>
              <a:rPr lang="ar-AE" sz="7000" b="1" dirty="0" smtClean="0">
                <a:solidFill>
                  <a:schemeClr val="tx1"/>
                </a:solidFill>
                <a:latin typeface="HASENAT" pitchFamily="2" charset="-78"/>
                <a:cs typeface="HASENAT" pitchFamily="2" charset="-78"/>
              </a:rPr>
              <a:t>وَمَن يَعْمَلْ مِنَ الصَّالِحَاتِ مِن ذَكَرٍ أَوْ أُنثَىٰ وَهُوَ مُؤْمِنٌ فَأُولَٰئِكَ يَدْخُلُونَ الْجَنَّةَ وَلَا يُظْلَمُونَ</a:t>
            </a:r>
            <a:r>
              <a:rPr lang="ar-AE" sz="5900" b="1" dirty="0" smtClean="0">
                <a:solidFill>
                  <a:schemeClr val="tx1"/>
                </a:solidFill>
                <a:latin typeface="HASENAT" pitchFamily="2" charset="-78"/>
                <a:cs typeface="HASENAT" pitchFamily="2" charset="-78"/>
              </a:rPr>
              <a:t> </a:t>
            </a:r>
            <a:r>
              <a:rPr lang="tr-TR" sz="7000" b="1" dirty="0" smtClean="0">
                <a:solidFill>
                  <a:schemeClr val="tx1"/>
                </a:solidFill>
                <a:latin typeface="AGA Arabesque" pitchFamily="2" charset="2"/>
                <a:cs typeface="HASENAT" pitchFamily="2" charset="-78"/>
              </a:rPr>
              <a:t>*</a:t>
            </a:r>
            <a:r>
              <a:rPr lang="ar-AE" sz="7000" b="1" dirty="0" smtClean="0">
                <a:solidFill>
                  <a:schemeClr val="tx1"/>
                </a:solidFill>
                <a:latin typeface="HASENAT" pitchFamily="2" charset="-78"/>
                <a:cs typeface="HASENAT" pitchFamily="2" charset="-78"/>
              </a:rPr>
              <a:t>نَقِيرًا</a:t>
            </a:r>
            <a:endParaRPr lang="tr-TR" sz="7000" b="1" dirty="0" smtClean="0">
              <a:solidFill>
                <a:schemeClr val="tx1"/>
              </a:solidFill>
              <a:latin typeface="AGA Arabesque" pitchFamily="2" charset="2"/>
              <a:cs typeface="HASENAT" pitchFamily="2" charset="-78"/>
            </a:endParaRPr>
          </a:p>
          <a:p>
            <a:pPr algn="l">
              <a:lnSpc>
                <a:spcPct val="120000"/>
              </a:lnSpc>
              <a:spcBef>
                <a:spcPts val="0"/>
              </a:spcBef>
            </a:pPr>
            <a:r>
              <a:rPr lang="ar-AE" sz="4000" b="1" dirty="0" smtClean="0">
                <a:solidFill>
                  <a:schemeClr val="tx1"/>
                </a:solidFill>
                <a:latin typeface="Arial Narrow" pitchFamily="34" charset="0"/>
                <a:cs typeface="HASENAT" pitchFamily="2" charset="-78"/>
              </a:rPr>
              <a:t>– “</a:t>
            </a:r>
            <a:r>
              <a:rPr lang="tr-TR" sz="4000" b="1" dirty="0" smtClean="0">
                <a:solidFill>
                  <a:schemeClr val="tx1"/>
                </a:solidFill>
                <a:latin typeface="Arial Narrow" pitchFamily="34" charset="0"/>
                <a:cs typeface="HASENAT" pitchFamily="2" charset="-78"/>
              </a:rPr>
              <a:t>Erkek olsun kadın olsun, her kim </a:t>
            </a:r>
            <a:r>
              <a:rPr lang="tr-TR" sz="4000" b="1" dirty="0" err="1" smtClean="0">
                <a:solidFill>
                  <a:schemeClr val="tx1"/>
                </a:solidFill>
                <a:latin typeface="Arial Narrow" pitchFamily="34" charset="0"/>
                <a:cs typeface="HASENAT" pitchFamily="2" charset="-78"/>
              </a:rPr>
              <a:t>mü’min</a:t>
            </a:r>
            <a:r>
              <a:rPr lang="tr-TR" sz="4000" b="1" dirty="0" smtClean="0">
                <a:solidFill>
                  <a:schemeClr val="tx1"/>
                </a:solidFill>
                <a:latin typeface="Arial Narrow" pitchFamily="34" charset="0"/>
                <a:cs typeface="HASENAT" pitchFamily="2" charset="-78"/>
              </a:rPr>
              <a:t> olarak iyi işler yaparsa, işte onlar cennete girerler ve zerre kadar haksızlığa uğratılmazlar.” (Nisa </a:t>
            </a:r>
            <a:r>
              <a:rPr lang="tr-TR" sz="4000" b="1" dirty="0" err="1" smtClean="0">
                <a:solidFill>
                  <a:schemeClr val="tx1"/>
                </a:solidFill>
                <a:latin typeface="Arial Narrow" pitchFamily="34" charset="0"/>
                <a:cs typeface="HASENAT" pitchFamily="2" charset="-78"/>
              </a:rPr>
              <a:t>Sûresi</a:t>
            </a:r>
            <a:r>
              <a:rPr lang="tr-TR" sz="4000" b="1" dirty="0" smtClean="0">
                <a:solidFill>
                  <a:schemeClr val="tx1"/>
                </a:solidFill>
                <a:latin typeface="Arial Narrow" pitchFamily="34" charset="0"/>
                <a:cs typeface="HASENAT" pitchFamily="2" charset="-78"/>
              </a:rPr>
              <a:t>:124) </a:t>
            </a:r>
          </a:p>
          <a:p>
            <a:pPr algn="l">
              <a:lnSpc>
                <a:spcPct val="120000"/>
              </a:lnSpc>
              <a:buFont typeface="Wingdings" pitchFamily="2" charset="2"/>
              <a:buChar char="Ø"/>
            </a:pPr>
            <a:r>
              <a:rPr lang="tr-TR" sz="4000" b="1" dirty="0" smtClean="0">
                <a:solidFill>
                  <a:srgbClr val="FF0000"/>
                </a:solidFill>
                <a:latin typeface="Arial Narrow" pitchFamily="34" charset="0"/>
                <a:cs typeface="HASENAT" pitchFamily="2" charset="-78"/>
              </a:rPr>
              <a:t>Adil olunacak, adalet ayakta tutulacaktır:</a:t>
            </a:r>
          </a:p>
          <a:p>
            <a:pPr algn="r">
              <a:lnSpc>
                <a:spcPct val="120000"/>
              </a:lnSpc>
            </a:pPr>
            <a:r>
              <a:rPr lang="ar-AE" sz="7000" b="1" dirty="0" smtClean="0">
                <a:solidFill>
                  <a:schemeClr val="tx1"/>
                </a:solidFill>
                <a:latin typeface="HASENAT" pitchFamily="2" charset="-78"/>
                <a:cs typeface="HASENAT" pitchFamily="2" charset="-78"/>
              </a:rPr>
              <a:t>يَا أَيُّهَا الَّذِينَ آمَنُوا كُونُوا قَوَّامِينَ بِالْقِسْطِ شُهَدَاءَ لِلَّهِ وَلَوْ عَلَىٰ أَنفُسِكُمْ أَوِ الْوَالِدَيْنِ وَالْأَقْرَبِينَ ۚ إِن يَكُنْ غَنِيًّا أَوْ فَقِيرًا فَاللَّهُ أَوْلَىٰ بِهِمَا ۖ فَلَا تَتَّبِعُوا الْهَوَىٰ أَن تَعْدِلُوا ۚ وَإِن تَلْوُوا أَوْ تُعْرِضُوا فَإِنَّ </a:t>
            </a:r>
            <a:r>
              <a:rPr lang="tr-TR" sz="7000" b="1" dirty="0" smtClean="0">
                <a:solidFill>
                  <a:schemeClr val="tx1"/>
                </a:solidFill>
                <a:latin typeface="AGA Arabesque" pitchFamily="2" charset="2"/>
                <a:cs typeface="HASENAT" pitchFamily="2" charset="-78"/>
              </a:rPr>
              <a:t>*</a:t>
            </a:r>
            <a:r>
              <a:rPr lang="ar-AE" sz="7000" b="1" dirty="0" smtClean="0">
                <a:solidFill>
                  <a:schemeClr val="tx1"/>
                </a:solidFill>
                <a:latin typeface="HASENAT" pitchFamily="2" charset="-78"/>
                <a:cs typeface="HASENAT" pitchFamily="2" charset="-78"/>
              </a:rPr>
              <a:t>اللَّهَ كَانَ بِمَا تَعْمَلُونَ خَبِيرًا</a:t>
            </a:r>
            <a:endParaRPr lang="tr-TR" sz="7000" b="1" dirty="0" smtClean="0">
              <a:solidFill>
                <a:schemeClr val="tx1"/>
              </a:solidFill>
              <a:latin typeface="HASENAT" pitchFamily="2" charset="-78"/>
              <a:cs typeface="HASENAT" pitchFamily="2" charset="-78"/>
            </a:endParaRPr>
          </a:p>
          <a:p>
            <a:pPr algn="l">
              <a:lnSpc>
                <a:spcPct val="120000"/>
              </a:lnSpc>
            </a:pPr>
            <a:r>
              <a:rPr lang="ar-AE" sz="4000" b="1" dirty="0" smtClean="0">
                <a:solidFill>
                  <a:schemeClr val="tx1"/>
                </a:solidFill>
                <a:latin typeface="Arial Narrow" pitchFamily="34" charset="0"/>
                <a:cs typeface="HASENAT" pitchFamily="2" charset="-78"/>
              </a:rPr>
              <a:t>– “</a:t>
            </a:r>
            <a:r>
              <a:rPr lang="tr-TR" sz="4000" b="1" dirty="0" smtClean="0">
                <a:solidFill>
                  <a:schemeClr val="tx1"/>
                </a:solidFill>
                <a:latin typeface="Arial Narrow" pitchFamily="34" charset="0"/>
                <a:cs typeface="HASENAT" pitchFamily="2" charset="-78"/>
              </a:rPr>
              <a:t>Ey iman edenler! Kendiniz, ana babanız ve en yakınlarınızın aleyhine de olsa, Allah için şahitlik yaparak adaleti titizlikle ayakta tutan kimseler olun. (Şahitlik ettikleriniz) zengin veya fakir de olsalar (adaletten ayrılmayın). Çünkü Allah ikisine de daha yakındır. (Onları sizden çok kayırır.) Öyle ise adaleti yerine getirmede nefsinize uymayın. Eğer (şahitlik ederken gerçeği) çarpıtırsanız veya (şahitlikten) çekinirseniz (bilin ki) şüphesiz Allah, yaptıklarınızdan hakkıyla haberdardır.” (Nisa </a:t>
            </a:r>
            <a:r>
              <a:rPr lang="tr-TR" sz="4000" b="1" dirty="0" err="1" smtClean="0">
                <a:solidFill>
                  <a:schemeClr val="tx1"/>
                </a:solidFill>
                <a:latin typeface="Arial Narrow" pitchFamily="34" charset="0"/>
                <a:cs typeface="HASENAT" pitchFamily="2" charset="-78"/>
              </a:rPr>
              <a:t>Sûresi</a:t>
            </a:r>
            <a:r>
              <a:rPr lang="tr-TR" sz="4000" b="1" dirty="0" smtClean="0">
                <a:solidFill>
                  <a:schemeClr val="tx1"/>
                </a:solidFill>
                <a:latin typeface="Arial Narrow" pitchFamily="34" charset="0"/>
                <a:cs typeface="HASENAT" pitchFamily="2" charset="-78"/>
              </a:rPr>
              <a:t>:135</a:t>
            </a:r>
            <a:r>
              <a:rPr lang="tr-TR" sz="3800" b="1" dirty="0" smtClean="0">
                <a:solidFill>
                  <a:schemeClr val="tx1"/>
                </a:solidFill>
                <a:latin typeface="Arial Narrow" pitchFamily="34" charset="0"/>
                <a:cs typeface="HASENAT" pitchFamily="2" charset="-78"/>
              </a:rPr>
              <a:t>)</a:t>
            </a:r>
          </a:p>
          <a:p>
            <a:pPr algn="r"/>
            <a:endParaRPr lang="tr-TR" sz="2800" b="1" dirty="0" smtClean="0">
              <a:solidFill>
                <a:schemeClr val="tx1"/>
              </a:solidFill>
              <a:latin typeface="HASENAT" pitchFamily="2" charset="-78"/>
              <a:cs typeface="HASENAT" pitchFamily="2" charset="-78"/>
            </a:endParaRPr>
          </a:p>
          <a:p>
            <a:pPr algn="r"/>
            <a:endParaRPr lang="tr-TR" sz="2800" b="1" dirty="0" smtClean="0">
              <a:solidFill>
                <a:schemeClr val="tx1"/>
              </a:solidFill>
              <a:latin typeface="HASENAT" pitchFamily="2" charset="-78"/>
              <a:cs typeface="HASENAT" pitchFamily="2" charset="-78"/>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55000" lnSpcReduction="20000"/>
          </a:bodyPr>
          <a:lstStyle/>
          <a:p>
            <a:pPr marL="324000" lvl="1" algn="l">
              <a:lnSpc>
                <a:spcPct val="120000"/>
              </a:lnSpc>
              <a:spcBef>
                <a:spcPts val="0"/>
              </a:spcBef>
              <a:buFont typeface="Wingdings" pitchFamily="2" charset="2"/>
              <a:buChar char="Ø"/>
            </a:pPr>
            <a:r>
              <a:rPr lang="tr-TR" sz="2900" b="1" dirty="0" smtClean="0">
                <a:solidFill>
                  <a:srgbClr val="FF0000"/>
                </a:solidFill>
                <a:latin typeface="Arial Narrow" pitchFamily="34" charset="0"/>
                <a:cs typeface="HASENAT" pitchFamily="2" charset="-78"/>
              </a:rPr>
              <a:t>Şükretmemiz emrediliyor</a:t>
            </a:r>
            <a:r>
              <a:rPr lang="tr-TR" sz="2900" b="1" dirty="0" smtClean="0">
                <a:solidFill>
                  <a:srgbClr val="FF0000"/>
                </a:solidFill>
                <a:latin typeface="HASENAT" pitchFamily="2" charset="-78"/>
                <a:cs typeface="HASENAT" pitchFamily="2" charset="-78"/>
              </a:rPr>
              <a:t>:</a:t>
            </a:r>
            <a:endParaRPr lang="tr-TR" sz="5100" b="1" dirty="0" smtClean="0">
              <a:solidFill>
                <a:srgbClr val="FF0000"/>
              </a:solidFill>
              <a:latin typeface="HASENAT" pitchFamily="2" charset="-78"/>
              <a:cs typeface="HASENAT" pitchFamily="2" charset="-78"/>
            </a:endParaRPr>
          </a:p>
          <a:p>
            <a:pPr algn="r">
              <a:lnSpc>
                <a:spcPct val="120000"/>
              </a:lnSpc>
              <a:spcBef>
                <a:spcPts val="0"/>
              </a:spcBef>
            </a:pPr>
            <a:r>
              <a:rPr lang="tr-TR" sz="3800" b="1" dirty="0" smtClean="0">
                <a:solidFill>
                  <a:schemeClr val="tx1"/>
                </a:solidFill>
                <a:latin typeface="AGA Arabesque" pitchFamily="2" charset="2"/>
                <a:cs typeface="HASENAT" pitchFamily="2" charset="-78"/>
              </a:rPr>
              <a:t>*</a:t>
            </a:r>
            <a:r>
              <a:rPr lang="ar-AE" sz="4500" b="1" dirty="0" smtClean="0">
                <a:solidFill>
                  <a:schemeClr val="tx1"/>
                </a:solidFill>
                <a:latin typeface="HASENAT" pitchFamily="2" charset="-78"/>
                <a:cs typeface="HASENAT" pitchFamily="2" charset="-78"/>
              </a:rPr>
              <a:t> </a:t>
            </a:r>
            <a:r>
              <a:rPr lang="ar-AE" sz="5100" b="1" dirty="0" smtClean="0">
                <a:solidFill>
                  <a:schemeClr val="tx1"/>
                </a:solidFill>
                <a:latin typeface="HASENAT" pitchFamily="2" charset="-78"/>
                <a:cs typeface="HASENAT" pitchFamily="2" charset="-78"/>
              </a:rPr>
              <a:t>مَا يَفْعَلُ اللّٰهُ بِعَذَابِكُمْ اِنْ شَكَرْتُمْ وَاٰمَنْتُمْ ۚ وَكَانَ اللَّهُ شَاكِرًا عَلِيمًا </a:t>
            </a:r>
            <a:endParaRPr lang="ar-AE" sz="4500" b="1" dirty="0" smtClean="0">
              <a:solidFill>
                <a:schemeClr val="tx1"/>
              </a:solidFill>
              <a:latin typeface="HASENAT" pitchFamily="2" charset="-78"/>
              <a:cs typeface="HASENAT" pitchFamily="2" charset="-78"/>
            </a:endParaRPr>
          </a:p>
          <a:p>
            <a:pPr algn="l">
              <a:lnSpc>
                <a:spcPct val="120000"/>
              </a:lnSpc>
              <a:spcBef>
                <a:spcPts val="0"/>
              </a:spcBef>
            </a:pPr>
            <a:r>
              <a:rPr lang="ar-AE" sz="2900" b="1" dirty="0" smtClean="0">
                <a:solidFill>
                  <a:schemeClr val="tx1"/>
                </a:solidFill>
                <a:latin typeface="Arial Narrow" pitchFamily="34" charset="0"/>
                <a:cs typeface="HASENAT" pitchFamily="2" charset="-78"/>
              </a:rPr>
              <a:t>– “</a:t>
            </a:r>
            <a:r>
              <a:rPr lang="tr-TR" sz="2900" b="1" dirty="0" smtClean="0">
                <a:solidFill>
                  <a:schemeClr val="tx1"/>
                </a:solidFill>
                <a:latin typeface="Arial Narrow" pitchFamily="34" charset="0"/>
                <a:cs typeface="HASENAT" pitchFamily="2" charset="-78"/>
              </a:rPr>
              <a:t>Eğer siz iman eder ve şükrederseniz, Allah size neden azap etsin! Allah şükre karşılık veren ve her şeyi bilendir.” (Nisa </a:t>
            </a:r>
            <a:r>
              <a:rPr lang="tr-TR" sz="2900" b="1" dirty="0" err="1" smtClean="0">
                <a:solidFill>
                  <a:schemeClr val="tx1"/>
                </a:solidFill>
                <a:latin typeface="Arial Narrow" pitchFamily="34" charset="0"/>
                <a:cs typeface="HASENAT" pitchFamily="2" charset="-78"/>
              </a:rPr>
              <a:t>Sûresi</a:t>
            </a:r>
            <a:r>
              <a:rPr lang="tr-TR" sz="2900" b="1" dirty="0" smtClean="0">
                <a:solidFill>
                  <a:schemeClr val="tx1"/>
                </a:solidFill>
                <a:latin typeface="Arial Narrow" pitchFamily="34" charset="0"/>
                <a:cs typeface="HASENAT" pitchFamily="2" charset="-78"/>
              </a:rPr>
              <a:t>:147) </a:t>
            </a:r>
          </a:p>
          <a:p>
            <a:pPr marL="342900" lvl="0" algn="l">
              <a:lnSpc>
                <a:spcPct val="120000"/>
              </a:lnSpc>
              <a:spcBef>
                <a:spcPts val="0"/>
              </a:spcBef>
              <a:buClr>
                <a:srgbClr val="FF0000"/>
              </a:buClr>
              <a:buFont typeface="Wingdings"/>
              <a:buChar char=""/>
            </a:pPr>
            <a:r>
              <a:rPr lang="tr-TR" sz="2900" b="1" dirty="0" smtClean="0">
                <a:solidFill>
                  <a:srgbClr val="FF0000"/>
                </a:solidFill>
                <a:latin typeface="Arial Narrow"/>
                <a:ea typeface="Calibri"/>
                <a:cs typeface="Times New Roman"/>
              </a:rPr>
              <a:t>Rabbimiz şöyle abdest almamızı istiyor.</a:t>
            </a:r>
            <a:endParaRPr lang="tr-TR" sz="5800" dirty="0" smtClean="0">
              <a:solidFill>
                <a:schemeClr val="tx1"/>
              </a:solidFill>
              <a:latin typeface="HASENAT" pitchFamily="2" charset="-78"/>
              <a:ea typeface="Calibri"/>
              <a:cs typeface="HASENAT" pitchFamily="2" charset="-78"/>
            </a:endParaRPr>
          </a:p>
          <a:p>
            <a:pPr algn="r">
              <a:lnSpc>
                <a:spcPct val="120000"/>
              </a:lnSpc>
              <a:spcBef>
                <a:spcPts val="0"/>
              </a:spcBef>
            </a:pPr>
            <a:r>
              <a:rPr lang="ar-AE" sz="5100" b="1" dirty="0" smtClean="0">
                <a:solidFill>
                  <a:schemeClr val="tx1"/>
                </a:solidFill>
                <a:latin typeface="HASENAT" pitchFamily="2" charset="-78"/>
                <a:cs typeface="HASENAT" pitchFamily="2" charset="-78"/>
              </a:rPr>
              <a:t>يَا أَيُّهَا الَّذِينَ آمَنُوا إِذَا قُمْتُمْ إِلَى الصَّلَاةِ فَاغْسِلُوا وُجُوهَكُمْ وَأَيْدِيَكُمْ إِلَى الْمَرَافِقِ وَامْسَحُوا بِرُءُوسِكُمْ وَأَرْجُلَكُمْ إِلَى الْكَعْبَيْنِ ۚ وَإِن كُنتُمْ جُنُبًا فَاطَّهَّرُوا ۚ وَإِن كُنتُم مَّرْضَىٰ أَوْ عَلَىٰ سَفَرٍ أَوْ جَاءَ أَحَدٌ مِّنكُم مِّنَ الْغَائِطِ أَوْ لَامَسْتُمُ النِّسَاءَ فَلَمْ تَجِدُوا مَاءً فَتَيَمَّمُوا صَعِيدًا طَيِّبًا فَامْسَحُوا بِوُجُوهِكُمْ وَأَيْدِيكُم مِّنْهُ ۚ مَا يُرِيدُ اللَّهُ لِيَجْعَلَ عَلَيْكُم مِّنْ حَرَجٍ وَلَٰكِن يُرِيدُ لِيُطَهِّرَكُمْ وَلِيُتِمَّ </a:t>
            </a:r>
            <a:r>
              <a:rPr lang="tr-TR" sz="4400" b="1" dirty="0" smtClean="0">
                <a:solidFill>
                  <a:schemeClr val="tx1"/>
                </a:solidFill>
                <a:latin typeface="AGA Arabesque" pitchFamily="2" charset="2"/>
                <a:cs typeface="HASENAT" pitchFamily="2" charset="-78"/>
              </a:rPr>
              <a:t>*</a:t>
            </a:r>
            <a:r>
              <a:rPr lang="ar-AE" sz="5100" b="1" dirty="0" smtClean="0">
                <a:solidFill>
                  <a:schemeClr val="tx1"/>
                </a:solidFill>
                <a:latin typeface="HASENAT" pitchFamily="2" charset="-78"/>
                <a:cs typeface="HASENAT" pitchFamily="2" charset="-78"/>
              </a:rPr>
              <a:t>نِعْمَتَهُ عَلَيْكُمْ لَعَلَّكُمْ تَشْكُرُونَ </a:t>
            </a:r>
            <a:endParaRPr lang="tr-TR" sz="51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900" b="1" dirty="0" smtClean="0">
                <a:solidFill>
                  <a:schemeClr val="tx1"/>
                </a:solidFill>
                <a:latin typeface="Arial Narrow"/>
                <a:ea typeface="Calibri"/>
                <a:cs typeface="Times New Roman"/>
              </a:rPr>
              <a:t>– “Ey iman edenler! Namaz kılmaya kalktığınız zaman yüzlerinizi, dirseklerinize kadar ellerinizi, başınızı </a:t>
            </a:r>
            <a:r>
              <a:rPr lang="tr-TR" sz="2900" b="1" dirty="0" err="1" smtClean="0">
                <a:solidFill>
                  <a:schemeClr val="tx1"/>
                </a:solidFill>
                <a:latin typeface="Arial Narrow"/>
                <a:ea typeface="Calibri"/>
                <a:cs typeface="Times New Roman"/>
              </a:rPr>
              <a:t>meshedip</a:t>
            </a:r>
            <a:r>
              <a:rPr lang="tr-TR" sz="2900" b="1" dirty="0" smtClean="0">
                <a:solidFill>
                  <a:schemeClr val="tx1"/>
                </a:solidFill>
                <a:latin typeface="Arial Narrow"/>
                <a:ea typeface="Calibri"/>
                <a:cs typeface="Times New Roman"/>
              </a:rPr>
              <a:t>, topuklara kadar ayaklarınızı yıkayın. Eğer cünüp oldunuz ise, boy abdesti alın. Hasta veya yolculuk halinde olursanız veya tuvaletten gelince veya cinsi ilişkide bulunduysanız ve su bulamazsanız temiz toprakla teyemmüm edin. Yüzünüzü ve dirseklere kadar ellerinizi </a:t>
            </a:r>
            <a:r>
              <a:rPr lang="tr-TR" sz="2900" b="1" dirty="0" err="1" smtClean="0">
                <a:solidFill>
                  <a:schemeClr val="tx1"/>
                </a:solidFill>
                <a:latin typeface="Arial Narrow"/>
                <a:ea typeface="Calibri"/>
                <a:cs typeface="Times New Roman"/>
              </a:rPr>
              <a:t>meshedin</a:t>
            </a:r>
            <a:r>
              <a:rPr lang="tr-TR" sz="2900" b="1" dirty="0" smtClean="0">
                <a:solidFill>
                  <a:schemeClr val="tx1"/>
                </a:solidFill>
                <a:latin typeface="Arial Narrow"/>
                <a:ea typeface="Calibri"/>
                <a:cs typeface="Times New Roman"/>
              </a:rPr>
              <a:t>.” (</a:t>
            </a:r>
            <a:r>
              <a:rPr lang="tr-TR" sz="2900" b="1" dirty="0" err="1" smtClean="0">
                <a:solidFill>
                  <a:schemeClr val="tx1"/>
                </a:solidFill>
                <a:latin typeface="Arial Narrow"/>
                <a:ea typeface="Calibri"/>
                <a:cs typeface="Times New Roman"/>
              </a:rPr>
              <a:t>Maide</a:t>
            </a:r>
            <a:r>
              <a:rPr lang="tr-TR" sz="2900" b="1" dirty="0" smtClean="0">
                <a:solidFill>
                  <a:schemeClr val="tx1"/>
                </a:solidFill>
                <a:latin typeface="Arial Narrow"/>
                <a:ea typeface="Calibri"/>
                <a:cs typeface="Times New Roman"/>
              </a:rPr>
              <a:t> </a:t>
            </a:r>
            <a:r>
              <a:rPr lang="tr-TR" sz="2900" b="1" dirty="0" err="1" smtClean="0">
                <a:solidFill>
                  <a:schemeClr val="tx1"/>
                </a:solidFill>
                <a:latin typeface="Arial Narrow"/>
                <a:ea typeface="Calibri"/>
                <a:cs typeface="Times New Roman"/>
              </a:rPr>
              <a:t>Sûresi</a:t>
            </a:r>
            <a:r>
              <a:rPr lang="tr-TR" sz="2900" b="1" dirty="0" smtClean="0">
                <a:solidFill>
                  <a:schemeClr val="tx1"/>
                </a:solidFill>
                <a:latin typeface="Arial Narrow"/>
                <a:ea typeface="Calibri"/>
                <a:cs typeface="Times New Roman"/>
              </a:rPr>
              <a:t>:6) </a:t>
            </a:r>
            <a:endParaRPr lang="tr-TR" sz="2900" dirty="0" smtClean="0">
              <a:solidFill>
                <a:schemeClr val="tx1"/>
              </a:solidFill>
              <a:ea typeface="Calibri"/>
              <a:cs typeface="Times New Roman"/>
            </a:endParaRPr>
          </a:p>
          <a:p>
            <a:pPr marL="342900" lvl="0" algn="l">
              <a:lnSpc>
                <a:spcPct val="120000"/>
              </a:lnSpc>
              <a:spcBef>
                <a:spcPts val="0"/>
              </a:spcBef>
              <a:buClr>
                <a:srgbClr val="FF0000"/>
              </a:buClr>
              <a:buSzPts val="1100"/>
              <a:buFont typeface="Wingdings"/>
              <a:buChar char=""/>
            </a:pPr>
            <a:r>
              <a:rPr lang="tr-TR" sz="2900" b="1" dirty="0" smtClean="0">
                <a:solidFill>
                  <a:srgbClr val="FF0000"/>
                </a:solidFill>
                <a:latin typeface="Arial Narrow"/>
                <a:ea typeface="Calibri"/>
                <a:cs typeface="Times New Roman"/>
              </a:rPr>
              <a:t>Hakkı ayakta tutmak emredilmiştir.</a:t>
            </a:r>
            <a:endParaRPr lang="tr-TR" sz="5100" b="1" dirty="0" smtClean="0">
              <a:solidFill>
                <a:srgbClr val="FF0000"/>
              </a:solidFill>
              <a:latin typeface="HASENAT" pitchFamily="2" charset="-78"/>
              <a:ea typeface="Calibri"/>
              <a:cs typeface="HASENAT" pitchFamily="2" charset="-78"/>
            </a:endParaRPr>
          </a:p>
          <a:p>
            <a:pPr lvl="0" algn="r">
              <a:lnSpc>
                <a:spcPct val="120000"/>
              </a:lnSpc>
              <a:spcBef>
                <a:spcPts val="0"/>
              </a:spcBef>
              <a:buClr>
                <a:srgbClr val="FF0000"/>
              </a:buClr>
              <a:buSzPts val="1100"/>
            </a:pPr>
            <a:r>
              <a:rPr lang="ar-AE" sz="5100" b="1" dirty="0" smtClean="0">
                <a:solidFill>
                  <a:schemeClr val="tx1"/>
                </a:solidFill>
                <a:latin typeface="HASENAT" pitchFamily="2" charset="-78"/>
                <a:ea typeface="Calibri"/>
                <a:cs typeface="HASENAT" pitchFamily="2" charset="-78"/>
              </a:rPr>
              <a:t>يَا أَيُّهَا الَّذِينَ آمَنُوا كُونُوا قَوَّامِينَ لِلَّهِ شُهَدَاءَ بِالْقِسْطِ ۖ وَلَا يَجْرِمَنَّكُمْ شَنَآنُ قَوْمٍ عَلَىٰ أَلَّا تَعْدِلُوا ۚ </a:t>
            </a:r>
            <a:r>
              <a:rPr lang="tr-TR" sz="4400" b="1" dirty="0" smtClean="0">
                <a:solidFill>
                  <a:schemeClr val="tx1"/>
                </a:solidFill>
                <a:latin typeface="AGA Arabesque" pitchFamily="2" charset="2"/>
                <a:cs typeface="HASENAT" pitchFamily="2" charset="-78"/>
              </a:rPr>
              <a:t>*</a:t>
            </a:r>
            <a:r>
              <a:rPr lang="ar-AE" sz="5100" b="1" dirty="0" smtClean="0">
                <a:solidFill>
                  <a:schemeClr val="tx1"/>
                </a:solidFill>
                <a:latin typeface="HASENAT" pitchFamily="2" charset="-78"/>
                <a:ea typeface="Calibri"/>
                <a:cs typeface="HASENAT" pitchFamily="2" charset="-78"/>
              </a:rPr>
              <a:t>اعْدِلُوا هُوَ أَقْرَبُ لِلتَّقْوَىٰ ۖ وَاتَّقُوا اللَّهَ ۚ إِنَّ اللَّهَ خَبِيرٌ بِمَا تَعْمَلُونَ</a:t>
            </a:r>
          </a:p>
          <a:p>
            <a:pPr lvl="0" algn="l">
              <a:lnSpc>
                <a:spcPct val="120000"/>
              </a:lnSpc>
              <a:spcBef>
                <a:spcPts val="0"/>
              </a:spcBef>
              <a:buClr>
                <a:srgbClr val="FF0000"/>
              </a:buClr>
              <a:buSzPts val="1100"/>
            </a:pPr>
            <a:r>
              <a:rPr lang="tr-TR" sz="2900" b="1" dirty="0" smtClean="0">
                <a:solidFill>
                  <a:schemeClr val="tx1"/>
                </a:solidFill>
                <a:latin typeface="Arial Narrow"/>
                <a:ea typeface="Calibri"/>
                <a:cs typeface="Times New Roman"/>
              </a:rPr>
              <a:t>– “Ey iman edenler! Allah için hakkı ayakta tutan adaletle şahitlik eden kimseler olun. Bir topluluğa duyduğunuz kin, sizi âdil davranmamaya itmesin. Adaletli olun; bu Allah korkusuna yakışan bir davranıştır. Allah’a isyandan sakının. Allah yaptıklarınızı hakkı ile bilmektedir.” (</a:t>
            </a:r>
            <a:r>
              <a:rPr lang="tr-TR" sz="2900" b="1" dirty="0" err="1" smtClean="0">
                <a:solidFill>
                  <a:schemeClr val="tx1"/>
                </a:solidFill>
                <a:latin typeface="Arial Narrow"/>
                <a:ea typeface="Calibri"/>
                <a:cs typeface="Times New Roman"/>
              </a:rPr>
              <a:t>Maide</a:t>
            </a:r>
            <a:r>
              <a:rPr lang="tr-TR" sz="2900" b="1" dirty="0" smtClean="0">
                <a:solidFill>
                  <a:schemeClr val="tx1"/>
                </a:solidFill>
                <a:latin typeface="Arial Narrow"/>
                <a:ea typeface="Calibri"/>
                <a:cs typeface="Times New Roman"/>
              </a:rPr>
              <a:t> </a:t>
            </a:r>
            <a:r>
              <a:rPr lang="tr-TR" sz="2900" b="1" dirty="0" err="1" smtClean="0">
                <a:solidFill>
                  <a:schemeClr val="tx1"/>
                </a:solidFill>
                <a:latin typeface="Arial Narrow"/>
                <a:ea typeface="Calibri"/>
                <a:cs typeface="Times New Roman"/>
              </a:rPr>
              <a:t>Sûresi</a:t>
            </a:r>
            <a:r>
              <a:rPr lang="tr-TR" sz="2900" b="1" dirty="0" smtClean="0">
                <a:solidFill>
                  <a:schemeClr val="tx1"/>
                </a:solidFill>
                <a:latin typeface="Arial Narrow"/>
                <a:ea typeface="Calibri"/>
                <a:cs typeface="Times New Roman"/>
              </a:rPr>
              <a:t>:8)</a:t>
            </a:r>
            <a:endParaRPr lang="tr-TR" sz="2900" dirty="0" smtClean="0">
              <a:solidFill>
                <a:schemeClr val="tx1"/>
              </a:solidFill>
              <a:ea typeface="Calibri"/>
              <a:cs typeface="Times New Roman"/>
            </a:endParaRPr>
          </a:p>
          <a:p>
            <a:pPr algn="l">
              <a:lnSpc>
                <a:spcPct val="120000"/>
              </a:lnSpc>
            </a:pPr>
            <a:endParaRPr lang="tr-TR" sz="1600" b="1" dirty="0" smtClean="0">
              <a:solidFill>
                <a:schemeClr val="tx1"/>
              </a:solidFill>
              <a:latin typeface="Arial Narrow" pitchFamily="34" charset="0"/>
              <a:cs typeface="HASENAT" pitchFamily="2" charset="-78"/>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0000" lnSpcReduction="20000"/>
          </a:bodyPr>
          <a:lstStyle/>
          <a:p>
            <a:pPr marL="342900" lvl="0" algn="l">
              <a:lnSpc>
                <a:spcPct val="120000"/>
              </a:lnSpc>
              <a:spcBef>
                <a:spcPts val="0"/>
              </a:spcBef>
              <a:buClr>
                <a:srgbClr val="FF0000"/>
              </a:buClr>
              <a:buSzPts val="1100"/>
              <a:buFont typeface="Wingdings"/>
              <a:buChar char=""/>
            </a:pPr>
            <a:r>
              <a:rPr lang="tr-TR" sz="2100" b="1" dirty="0" err="1" smtClean="0">
                <a:solidFill>
                  <a:srgbClr val="FF0000"/>
                </a:solidFill>
                <a:latin typeface="Arial Narrow"/>
                <a:ea typeface="Calibri"/>
                <a:cs typeface="Times New Roman"/>
              </a:rPr>
              <a:t>Cihad</a:t>
            </a:r>
            <a:r>
              <a:rPr lang="tr-TR" sz="2100" b="1" dirty="0" smtClean="0">
                <a:solidFill>
                  <a:srgbClr val="FF0000"/>
                </a:solidFill>
                <a:latin typeface="Arial Narrow"/>
                <a:ea typeface="Calibri"/>
                <a:cs typeface="Times New Roman"/>
              </a:rPr>
              <a:t> farzdır:</a:t>
            </a:r>
            <a:endParaRPr lang="tr-TR" sz="2100" dirty="0" smtClean="0">
              <a:ea typeface="Calibri"/>
              <a:cs typeface="Times New Roman"/>
            </a:endParaRPr>
          </a:p>
          <a:p>
            <a:pPr algn="r">
              <a:lnSpc>
                <a:spcPct val="120000"/>
              </a:lnSpc>
              <a:spcBef>
                <a:spcPts val="0"/>
              </a:spcBef>
            </a:pPr>
            <a:r>
              <a:rPr lang="tr-TR" sz="3400" b="1" dirty="0" smtClean="0">
                <a:solidFill>
                  <a:schemeClr val="tx1"/>
                </a:solidFill>
                <a:latin typeface="AGA Arabesque"/>
                <a:ea typeface="Calibri"/>
                <a:cs typeface="HASENAT"/>
              </a:rPr>
              <a:t>*</a:t>
            </a:r>
            <a:r>
              <a:rPr lang="ar-SA" sz="3900" b="1" dirty="0" smtClean="0">
                <a:solidFill>
                  <a:srgbClr val="000000"/>
                </a:solidFill>
                <a:ea typeface="Calibri"/>
                <a:cs typeface="HASENAT"/>
              </a:rPr>
              <a:t>يَا أَيُّهَا الَّذِينَ آمَنُوا اتَّقُوا اللَّهَ وَابْتَغُوا إِلَيْهِ الْوَسِيلَةَ وَجَاهِدُوا فِي سَبِيلِهِ لَعَلَّكُمْ تُفْلِحُونَ</a:t>
            </a:r>
            <a:endParaRPr lang="tr-TR" sz="3900" dirty="0" smtClean="0">
              <a:ea typeface="Calibri"/>
              <a:cs typeface="Times New Roman"/>
            </a:endParaRPr>
          </a:p>
          <a:p>
            <a:pPr algn="l">
              <a:lnSpc>
                <a:spcPct val="120000"/>
              </a:lnSpc>
              <a:spcBef>
                <a:spcPts val="0"/>
              </a:spcBef>
            </a:pPr>
            <a:r>
              <a:rPr lang="tr-TR" sz="2100" b="1" dirty="0" smtClean="0">
                <a:solidFill>
                  <a:schemeClr val="tx1"/>
                </a:solidFill>
                <a:latin typeface="Arial Narrow"/>
                <a:ea typeface="Calibri"/>
                <a:cs typeface="Times New Roman"/>
              </a:rPr>
              <a:t>– “Ey iman edenler! Allah’tan korkun. O’na yaklaşmaya yol arayın. Allah yolunda </a:t>
            </a:r>
            <a:r>
              <a:rPr lang="tr-TR" sz="2100" b="1" dirty="0" err="1" smtClean="0">
                <a:solidFill>
                  <a:schemeClr val="tx1"/>
                </a:solidFill>
                <a:latin typeface="Arial Narrow"/>
                <a:ea typeface="Calibri"/>
                <a:cs typeface="Times New Roman"/>
              </a:rPr>
              <a:t>cihad</a:t>
            </a:r>
            <a:r>
              <a:rPr lang="tr-TR" sz="2100" b="1" dirty="0" smtClean="0">
                <a:solidFill>
                  <a:schemeClr val="tx1"/>
                </a:solidFill>
                <a:latin typeface="Arial Narrow"/>
                <a:ea typeface="Calibri"/>
                <a:cs typeface="Times New Roman"/>
              </a:rPr>
              <a:t> edin ki kurtuluşa eresiniz.” (</a:t>
            </a:r>
            <a:r>
              <a:rPr lang="tr-TR" sz="2100" b="1" dirty="0" err="1" smtClean="0">
                <a:solidFill>
                  <a:schemeClr val="tx1"/>
                </a:solidFill>
                <a:latin typeface="Arial Narrow"/>
                <a:ea typeface="Calibri"/>
                <a:cs typeface="Times New Roman"/>
              </a:rPr>
              <a:t>Maide</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:35)</a:t>
            </a:r>
          </a:p>
          <a:p>
            <a:pPr marL="342000" lvl="1"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Helal olan şeyler helal kılınmayacaktır:</a:t>
            </a:r>
            <a:endParaRPr lang="tr-TR" sz="3900" dirty="0" smtClean="0">
              <a:ea typeface="Calibri"/>
              <a:cs typeface="Times New Roman"/>
            </a:endParaRPr>
          </a:p>
          <a:p>
            <a:pPr algn="r">
              <a:lnSpc>
                <a:spcPct val="120000"/>
              </a:lnSpc>
              <a:spcBef>
                <a:spcPts val="0"/>
              </a:spcBef>
            </a:pPr>
            <a:r>
              <a:rPr lang="ar-SA" sz="3900" b="1" dirty="0" smtClean="0">
                <a:solidFill>
                  <a:srgbClr val="000000"/>
                </a:solidFill>
                <a:ea typeface="Calibri"/>
                <a:cs typeface="HASENAT"/>
              </a:rPr>
              <a:t>يَا أَيُّهَا الَّذِينَ آمَنُوا لَا تُحَرِّمُوا طَيِّبَاتِ مَا أَحَلَّ اللَّهُ لَكُمْ وَلَا تَعْتَدُوا ۚ إِنَّ اللَّهَ لَا يُحِبُّ  </a:t>
            </a:r>
            <a:endParaRPr lang="tr-TR" sz="3900" b="1" dirty="0" smtClean="0">
              <a:solidFill>
                <a:srgbClr val="000000"/>
              </a:solidFill>
              <a:ea typeface="Calibri"/>
              <a:cs typeface="HASENAT"/>
            </a:endParaRPr>
          </a:p>
          <a:p>
            <a:pPr algn="r">
              <a:lnSpc>
                <a:spcPct val="120000"/>
              </a:lnSpc>
              <a:spcBef>
                <a:spcPts val="0"/>
              </a:spcBef>
            </a:pPr>
            <a:r>
              <a:rPr lang="tr-TR" sz="3400" b="1" dirty="0" smtClean="0">
                <a:solidFill>
                  <a:schemeClr val="tx1"/>
                </a:solidFill>
                <a:latin typeface="AGA Arabesque"/>
                <a:ea typeface="Calibri"/>
                <a:cs typeface="HASENAT"/>
              </a:rPr>
              <a:t>*</a:t>
            </a:r>
            <a:r>
              <a:rPr lang="ar-SA" sz="3900" b="1" dirty="0" smtClean="0">
                <a:solidFill>
                  <a:srgbClr val="000000"/>
                </a:solidFill>
                <a:ea typeface="Calibri"/>
                <a:cs typeface="HASENAT"/>
              </a:rPr>
              <a:t>الْمُعْتَدِينَ</a:t>
            </a:r>
            <a:endParaRPr lang="tr-TR" sz="3900" dirty="0" smtClean="0">
              <a:ea typeface="Calibri"/>
              <a:cs typeface="Times New Roman"/>
            </a:endParaRPr>
          </a:p>
          <a:p>
            <a:pPr algn="l">
              <a:lnSpc>
                <a:spcPct val="120000"/>
              </a:lnSpc>
              <a:spcBef>
                <a:spcPts val="0"/>
              </a:spcBef>
            </a:pPr>
            <a:r>
              <a:rPr lang="tr-TR" sz="2100" b="1" dirty="0" smtClean="0">
                <a:solidFill>
                  <a:schemeClr val="tx1"/>
                </a:solidFill>
                <a:latin typeface="Arial Narrow"/>
                <a:ea typeface="Calibri"/>
                <a:cs typeface="Times New Roman"/>
              </a:rPr>
              <a:t>– “Ey iman edenler! Allah’ın size helal kıldığı iyi ve temiz şeyleri kendinize haram kılmayın ve sınırı aşmayın. Allah sınırı aşanları sevmez.” (</a:t>
            </a:r>
            <a:r>
              <a:rPr lang="tr-TR" sz="2100" b="1" dirty="0" err="1" smtClean="0">
                <a:solidFill>
                  <a:schemeClr val="tx1"/>
                </a:solidFill>
                <a:latin typeface="Arial Narrow"/>
                <a:ea typeface="Calibri"/>
                <a:cs typeface="Times New Roman"/>
              </a:rPr>
              <a:t>Maida</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:87)</a:t>
            </a:r>
            <a:endParaRPr lang="tr-TR" sz="2100" dirty="0" smtClean="0">
              <a:solidFill>
                <a:schemeClr val="tx1"/>
              </a:solidFill>
              <a:ea typeface="Calibri"/>
              <a:cs typeface="Times New Roman"/>
            </a:endParaRPr>
          </a:p>
          <a:p>
            <a:pPr marL="324000" lvl="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Helal gıdaya dikkat edilecektir:</a:t>
            </a:r>
            <a:endParaRPr lang="tr-TR" sz="2100" dirty="0" smtClean="0">
              <a:ea typeface="Calibri"/>
              <a:cs typeface="Times New Roman"/>
            </a:endParaRPr>
          </a:p>
          <a:p>
            <a:pPr algn="r">
              <a:lnSpc>
                <a:spcPct val="120000"/>
              </a:lnSpc>
              <a:spcBef>
                <a:spcPts val="0"/>
              </a:spcBef>
            </a:pPr>
            <a:r>
              <a:rPr lang="tr-TR" sz="3400" b="1" dirty="0" smtClean="0">
                <a:solidFill>
                  <a:schemeClr val="tx1"/>
                </a:solidFill>
                <a:latin typeface="AGA Arabesque"/>
                <a:ea typeface="Calibri"/>
                <a:cs typeface="HASENAT"/>
              </a:rPr>
              <a:t>*</a:t>
            </a:r>
            <a:r>
              <a:rPr lang="ar-AE" sz="3900" b="1" dirty="0" smtClean="0">
                <a:solidFill>
                  <a:schemeClr val="tx1"/>
                </a:solidFill>
                <a:latin typeface="HASENAT" pitchFamily="2" charset="-78"/>
                <a:ea typeface="Calibri"/>
                <a:cs typeface="HASENAT" pitchFamily="2" charset="-78"/>
              </a:rPr>
              <a:t>وَكُلُوا مِمَّا رَزَقَكُمُ اللَّهُ حَلَالًا طَيِّبًا ۚ وَاتَّقُوا اللَّهَ الَّذِي أَنتُم بِهِ مُؤْمِنُونَ </a:t>
            </a:r>
            <a:endParaRPr lang="tr-TR" sz="39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“Allah’ın size helal ve temiz olarak verdiği rızıklardan </a:t>
            </a:r>
            <a:r>
              <a:rPr lang="tr-TR" sz="2100" b="1" dirty="0" err="1" smtClean="0">
                <a:solidFill>
                  <a:schemeClr val="tx1"/>
                </a:solidFill>
                <a:latin typeface="Arial Narrow"/>
                <a:ea typeface="Calibri"/>
                <a:cs typeface="Times New Roman"/>
              </a:rPr>
              <a:t>yeyin</a:t>
            </a:r>
            <a:r>
              <a:rPr lang="tr-TR" sz="2100" b="1" dirty="0" smtClean="0">
                <a:solidFill>
                  <a:schemeClr val="tx1"/>
                </a:solidFill>
                <a:latin typeface="Arial Narrow"/>
                <a:ea typeface="Calibri"/>
                <a:cs typeface="Times New Roman"/>
              </a:rPr>
              <a:t> ve kendisine iman etmiş olduğunuz Allah’tan korkun. (</a:t>
            </a:r>
            <a:r>
              <a:rPr lang="tr-TR" sz="2100" b="1" dirty="0" err="1" smtClean="0">
                <a:solidFill>
                  <a:schemeClr val="tx1"/>
                </a:solidFill>
                <a:latin typeface="Arial Narrow"/>
                <a:ea typeface="Calibri"/>
                <a:cs typeface="Times New Roman"/>
              </a:rPr>
              <a:t>Maida</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:88)</a:t>
            </a:r>
            <a:endParaRPr lang="tr-TR" sz="2100" dirty="0" smtClean="0">
              <a:solidFill>
                <a:schemeClr val="tx1"/>
              </a:solidFill>
              <a:ea typeface="Calibri"/>
              <a:cs typeface="Times New Roman"/>
            </a:endParaRPr>
          </a:p>
          <a:p>
            <a:pPr marL="324000" lvl="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Edilen yeminden sorumluluk doğar:</a:t>
            </a:r>
            <a:endParaRPr lang="tr-TR" sz="3500" dirty="0" smtClean="0">
              <a:solidFill>
                <a:schemeClr val="tx1"/>
              </a:solidFill>
              <a:latin typeface="HASENAT" pitchFamily="2" charset="-78"/>
              <a:ea typeface="Calibri"/>
              <a:cs typeface="HASENAT" pitchFamily="2" charset="-78"/>
            </a:endParaRPr>
          </a:p>
          <a:p>
            <a:pPr algn="r">
              <a:lnSpc>
                <a:spcPct val="120000"/>
              </a:lnSpc>
              <a:spcBef>
                <a:spcPts val="0"/>
              </a:spcBef>
            </a:pPr>
            <a:r>
              <a:rPr lang="ar-AE" sz="3500" b="1" dirty="0" smtClean="0">
                <a:solidFill>
                  <a:schemeClr val="tx1"/>
                </a:solidFill>
                <a:latin typeface="HASENAT" pitchFamily="2" charset="-78"/>
                <a:cs typeface="HASENAT" pitchFamily="2" charset="-78"/>
              </a:rPr>
              <a:t>ل</a:t>
            </a:r>
            <a:r>
              <a:rPr lang="ar-AE" sz="3900" b="1" dirty="0" smtClean="0">
                <a:solidFill>
                  <a:schemeClr val="tx1"/>
                </a:solidFill>
                <a:latin typeface="HASENAT" pitchFamily="2" charset="-78"/>
                <a:cs typeface="HASENAT" pitchFamily="2" charset="-78"/>
              </a:rPr>
              <a:t>َا يُؤَاخِذُكُمُ اللَّهُ بِاللَّغْوِ فِي أَيْمَانِكُمْ وَلَٰكِن يُؤَاخِذُكُم بِمَا عَقَّدتُّمُ الْأَيْمَانَ ۖ فَكَفَّارَتُهُ إِطْعَامُ عَشَرَةِ مَسَاكِينَ مِنْ أَوْسَطِ مَا تُطْعِمُونَ أَهْلِيكُمْ أَوْ كِسْوَتُهُمْ أَوْ تَحْرِيرُ رَقَبَةٍ ۖ فَمَن لَّمْ يَجِدْ فَصِيَامُ ثَلَاثَةِ أَيَّامٍ ۚ ذَٰلِكَ كَفَّارَةُ أَيْمَانِكُمْ إِذَا حَلَفْتُمْ ۚ وَاحْفَظُوا أَيْمَانَكُمْ ۚ كَذَٰلِكَ يُبَيِّنُ اللَّهُ لَكُمْ آيَاتِهِ لَعَلَّكُمْ </a:t>
            </a:r>
            <a:r>
              <a:rPr lang="tr-TR" sz="3400" b="1" dirty="0" smtClean="0">
                <a:solidFill>
                  <a:schemeClr val="tx1"/>
                </a:solidFill>
                <a:latin typeface="AGA Arabesque" pitchFamily="2" charset="2"/>
                <a:cs typeface="HASENAT" pitchFamily="2" charset="-78"/>
              </a:rPr>
              <a:t>*</a:t>
            </a:r>
            <a:r>
              <a:rPr lang="ar-AE" sz="3900" b="1" dirty="0" smtClean="0">
                <a:solidFill>
                  <a:schemeClr val="tx1"/>
                </a:solidFill>
                <a:latin typeface="HASENAT" pitchFamily="2" charset="-78"/>
                <a:cs typeface="HASENAT" pitchFamily="2" charset="-78"/>
              </a:rPr>
              <a:t>تَشْكُرُونَ</a:t>
            </a:r>
            <a:endParaRPr lang="tr-TR" sz="3900" b="1" dirty="0" smtClean="0">
              <a:solidFill>
                <a:schemeClr val="tx1"/>
              </a:solidFill>
              <a:latin typeface="HASENAT" pitchFamily="2" charset="-78"/>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“Allah kasıtsız olarak ağzınızdan çıkıveren yeminlerinizden dolayı sizi sorumlu tutmaz, fakat bilerek yaptığınız yeminlerden dolayı sizi sorumlu tutar. Bunun da kefareti, ailenize yedirdiğiniz yemeğin orta hallisinden on fakire yedirmek, yahut onları giydirmek yahut da bir köle azat etmektir. Bunları bulamayan üç gün oruç tutmalıdır. Yeminlerinizin kefareti budur. Yeminlerinizi koruyun.” (</a:t>
            </a:r>
            <a:r>
              <a:rPr lang="tr-TR" sz="2100" b="1" dirty="0" err="1" smtClean="0">
                <a:solidFill>
                  <a:schemeClr val="tx1"/>
                </a:solidFill>
                <a:latin typeface="Arial Narrow"/>
                <a:ea typeface="Calibri"/>
                <a:cs typeface="Times New Roman"/>
              </a:rPr>
              <a:t>Maida</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:89)</a:t>
            </a:r>
            <a:endParaRPr lang="tr-TR" sz="2100" dirty="0" smtClean="0">
              <a:solidFill>
                <a:schemeClr val="tx1"/>
              </a:solidFill>
              <a:ea typeface="Calibri"/>
              <a:cs typeface="Times New Roman"/>
            </a:endParaRPr>
          </a:p>
          <a:p>
            <a:pPr algn="l">
              <a:lnSpc>
                <a:spcPct val="120000"/>
              </a:lnSpc>
              <a:spcBef>
                <a:spcPts val="0"/>
              </a:spcBef>
            </a:pPr>
            <a:endParaRPr lang="tr-TR" sz="16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55000" lnSpcReduction="20000"/>
          </a:bodyPr>
          <a:lstStyle/>
          <a:p>
            <a:pPr lvl="0" algn="l">
              <a:lnSpc>
                <a:spcPct val="120000"/>
              </a:lnSpc>
              <a:spcBef>
                <a:spcPts val="0"/>
              </a:spcBef>
              <a:buClr>
                <a:srgbClr val="FF0000"/>
              </a:buClr>
              <a:buSzPts val="1100"/>
              <a:buFont typeface="Wingdings" pitchFamily="2" charset="2"/>
              <a:buChar char="Ø"/>
            </a:pPr>
            <a:r>
              <a:rPr lang="tr-TR" sz="2700" b="1" dirty="0" smtClean="0">
                <a:solidFill>
                  <a:srgbClr val="FF0000"/>
                </a:solidFill>
                <a:latin typeface="Arial Narrow"/>
                <a:ea typeface="Calibri"/>
                <a:cs typeface="Times New Roman"/>
              </a:rPr>
              <a:t>      Ahiret vardır:</a:t>
            </a:r>
            <a:endParaRPr lang="tr-TR" sz="2700" dirty="0" smtClean="0">
              <a:solidFill>
                <a:schemeClr val="tx1"/>
              </a:solidFill>
              <a:latin typeface="HASENAT" pitchFamily="2" charset="-78"/>
              <a:ea typeface="Calibri"/>
              <a:cs typeface="HASENAT" pitchFamily="2" charset="-78"/>
            </a:endParaRPr>
          </a:p>
          <a:p>
            <a:pPr algn="r">
              <a:lnSpc>
                <a:spcPct val="120000"/>
              </a:lnSpc>
              <a:spcBef>
                <a:spcPts val="0"/>
              </a:spcBef>
            </a:pPr>
            <a:r>
              <a:rPr lang="ar-AE" sz="4900" b="1" dirty="0" smtClean="0">
                <a:solidFill>
                  <a:schemeClr val="tx1"/>
                </a:solidFill>
                <a:latin typeface="HASENAT" pitchFamily="2" charset="-78"/>
                <a:cs typeface="HASENAT" pitchFamily="2" charset="-78"/>
              </a:rPr>
              <a:t>قَدْ خَسِرَ الَّذِينَ كَذَّبُوا بِلِقَاءِ اللَّهِ ۖ حَتَّىٰ إِذَا جَاءَتْهُمُ السَّاعَةُ بَغْتَةً قَالُوا يَا حَسْرَتَنَا </a:t>
            </a:r>
            <a:endParaRPr lang="tr-TR" sz="4900" b="1" dirty="0" smtClean="0">
              <a:solidFill>
                <a:schemeClr val="tx1"/>
              </a:solidFill>
              <a:latin typeface="HASENAT" pitchFamily="2" charset="-78"/>
              <a:cs typeface="HASENAT" pitchFamily="2" charset="-78"/>
            </a:endParaRPr>
          </a:p>
          <a:p>
            <a:pPr algn="r">
              <a:lnSpc>
                <a:spcPct val="120000"/>
              </a:lnSpc>
              <a:spcBef>
                <a:spcPts val="0"/>
              </a:spcBef>
            </a:pPr>
            <a:r>
              <a:rPr lang="tr-TR" sz="4900" b="1" dirty="0" smtClean="0">
                <a:solidFill>
                  <a:schemeClr val="tx1"/>
                </a:solidFill>
                <a:latin typeface="AGA Arabesque" pitchFamily="2" charset="2"/>
                <a:cs typeface="HASENAT" pitchFamily="2" charset="-78"/>
              </a:rPr>
              <a:t>*</a:t>
            </a:r>
            <a:r>
              <a:rPr lang="ar-AE" sz="4900" b="1" dirty="0" smtClean="0">
                <a:solidFill>
                  <a:schemeClr val="tx1"/>
                </a:solidFill>
                <a:latin typeface="HASENAT" pitchFamily="2" charset="-78"/>
                <a:cs typeface="HASENAT" pitchFamily="2" charset="-78"/>
              </a:rPr>
              <a:t> عَلَىٰ مَا فَرَّطْنَا فِيهَا وَهُمْ يَحْمِلُونَ أَوْزَارَهُمْ عَلَىٰ ظُهُورِهِمْ ۚ أَلَا سَاءَ مَا يَزِرُونَ </a:t>
            </a:r>
            <a:endParaRPr lang="tr-TR" sz="4900" b="1" dirty="0" smtClean="0">
              <a:solidFill>
                <a:schemeClr val="tx1"/>
              </a:solidFill>
              <a:latin typeface="HASENAT" pitchFamily="2" charset="-78"/>
              <a:cs typeface="HASENAT" pitchFamily="2" charset="-78"/>
            </a:endParaRPr>
          </a:p>
          <a:p>
            <a:pPr algn="r">
              <a:lnSpc>
                <a:spcPct val="120000"/>
              </a:lnSpc>
              <a:spcBef>
                <a:spcPts val="0"/>
              </a:spcBef>
            </a:pPr>
            <a:r>
              <a:rPr lang="tr-TR" sz="4900" b="1" dirty="0" smtClean="0">
                <a:solidFill>
                  <a:schemeClr val="tx1"/>
                </a:solidFill>
                <a:latin typeface="AGA Arabesque" pitchFamily="2" charset="2"/>
                <a:cs typeface="HASENAT" pitchFamily="2" charset="-78"/>
              </a:rPr>
              <a:t>*</a:t>
            </a:r>
            <a:r>
              <a:rPr lang="ar-AE" sz="4900" b="1" dirty="0" smtClean="0">
                <a:solidFill>
                  <a:schemeClr val="tx1"/>
                </a:solidFill>
                <a:latin typeface="HASENAT" pitchFamily="2" charset="-78"/>
                <a:cs typeface="HASENAT" pitchFamily="2" charset="-78"/>
              </a:rPr>
              <a:t>وَمَا الْحَيَاةُ الدُّنْيَا إِلَّا لَعِبٌ وَلَهْوٌ ۖ وَلَلدَّارُ الْآخِرَةُ خَيْرٌ لِّلَّذِينَ يَتَّقُونَ ۗ أَفَلَا تَعْقِلُونَ</a:t>
            </a:r>
            <a:endParaRPr lang="tr-TR" sz="4900" b="1" dirty="0" smtClean="0">
              <a:solidFill>
                <a:schemeClr val="tx1"/>
              </a:solidFill>
              <a:latin typeface="HASENAT" pitchFamily="2" charset="-78"/>
              <a:cs typeface="HASENAT" pitchFamily="2" charset="-78"/>
              <a:hlinkClick r:id="rId2"/>
            </a:endParaRPr>
          </a:p>
          <a:p>
            <a:pPr algn="l">
              <a:lnSpc>
                <a:spcPct val="120000"/>
              </a:lnSpc>
              <a:spcBef>
                <a:spcPts val="0"/>
              </a:spcBef>
            </a:pPr>
            <a:r>
              <a:rPr lang="tr-TR" sz="2700" b="1" dirty="0" smtClean="0">
                <a:solidFill>
                  <a:schemeClr val="tx1"/>
                </a:solidFill>
                <a:latin typeface="Arial Narrow"/>
                <a:ea typeface="Calibri"/>
                <a:cs typeface="Times New Roman"/>
              </a:rPr>
              <a:t>– “Allah’ın huzuruna çıkmayı yalanlayanlar, gerçekten ziyana uğramıştır. Nihayet onlara kıyamet vakti ansızın gelip çatınca, onlar günahlarını sırtlarına yüklenerek diyecekler ki: ‘Dünyadaki iyi amelleri terk etmemizden dolayı yazık oldu bize!’ Dikkat edin, yüklendikleri şey ne kötüdür!” (</a:t>
            </a:r>
            <a:r>
              <a:rPr lang="tr-TR" sz="2700" b="1" dirty="0" err="1" smtClean="0">
                <a:solidFill>
                  <a:schemeClr val="tx1"/>
                </a:solidFill>
                <a:latin typeface="Arial Narrow"/>
                <a:ea typeface="Calibri"/>
                <a:cs typeface="Times New Roman"/>
              </a:rPr>
              <a:t>En’am</a:t>
            </a:r>
            <a:r>
              <a:rPr lang="tr-TR" sz="2700" b="1" dirty="0" smtClean="0">
                <a:solidFill>
                  <a:schemeClr val="tx1"/>
                </a:solidFill>
                <a:latin typeface="Arial Narrow"/>
                <a:ea typeface="Calibri"/>
                <a:cs typeface="Times New Roman"/>
              </a:rPr>
              <a:t> </a:t>
            </a:r>
            <a:r>
              <a:rPr lang="tr-TR" sz="2700" b="1" dirty="0" err="1" smtClean="0">
                <a:solidFill>
                  <a:schemeClr val="tx1"/>
                </a:solidFill>
                <a:latin typeface="Arial Narrow"/>
                <a:ea typeface="Calibri"/>
                <a:cs typeface="Times New Roman"/>
              </a:rPr>
              <a:t>Sûresi</a:t>
            </a:r>
            <a:r>
              <a:rPr lang="tr-TR" sz="2700" b="1" dirty="0" smtClean="0">
                <a:solidFill>
                  <a:schemeClr val="tx1"/>
                </a:solidFill>
                <a:latin typeface="Arial Narrow"/>
                <a:ea typeface="Calibri"/>
                <a:cs typeface="Times New Roman"/>
              </a:rPr>
              <a:t>:31)</a:t>
            </a:r>
            <a:endParaRPr lang="tr-TR" sz="2700" dirty="0" smtClean="0">
              <a:solidFill>
                <a:schemeClr val="tx1"/>
              </a:solidFill>
              <a:ea typeface="Calibri"/>
              <a:cs typeface="Times New Roman"/>
            </a:endParaRPr>
          </a:p>
          <a:p>
            <a:pPr algn="l">
              <a:lnSpc>
                <a:spcPct val="120000"/>
              </a:lnSpc>
              <a:spcBef>
                <a:spcPts val="0"/>
              </a:spcBef>
            </a:pPr>
            <a:r>
              <a:rPr lang="tr-TR" sz="2700" b="1" dirty="0" smtClean="0">
                <a:solidFill>
                  <a:schemeClr val="tx1"/>
                </a:solidFill>
                <a:latin typeface="Arial Narrow"/>
                <a:ea typeface="Calibri"/>
                <a:cs typeface="Times New Roman"/>
              </a:rPr>
              <a:t>– “Dünya hayatı bir oyun ve eğlenceden başka bir şey değildir. Muttaki olanlar için ahiret yurdu muhakkak ki daya hayırlıdır. Hâlâ akıl etmiyor musunuz? (</a:t>
            </a:r>
            <a:r>
              <a:rPr lang="tr-TR" sz="2700" b="1" dirty="0" err="1" smtClean="0">
                <a:solidFill>
                  <a:schemeClr val="tx1"/>
                </a:solidFill>
                <a:latin typeface="Arial Narrow"/>
                <a:ea typeface="Calibri"/>
                <a:cs typeface="Times New Roman"/>
              </a:rPr>
              <a:t>En’am</a:t>
            </a:r>
            <a:r>
              <a:rPr lang="tr-TR" sz="2700" b="1" dirty="0" smtClean="0">
                <a:solidFill>
                  <a:schemeClr val="tx1"/>
                </a:solidFill>
                <a:latin typeface="Arial Narrow"/>
                <a:ea typeface="Calibri"/>
                <a:cs typeface="Times New Roman"/>
              </a:rPr>
              <a:t> </a:t>
            </a:r>
            <a:r>
              <a:rPr lang="tr-TR" sz="2700" b="1" dirty="0" err="1" smtClean="0">
                <a:solidFill>
                  <a:schemeClr val="tx1"/>
                </a:solidFill>
                <a:latin typeface="Arial Narrow"/>
                <a:ea typeface="Calibri"/>
                <a:cs typeface="Times New Roman"/>
              </a:rPr>
              <a:t>Sûresi</a:t>
            </a:r>
            <a:r>
              <a:rPr lang="tr-TR" sz="2700" b="1" dirty="0" smtClean="0">
                <a:solidFill>
                  <a:schemeClr val="tx1"/>
                </a:solidFill>
                <a:latin typeface="Arial Narrow"/>
                <a:ea typeface="Calibri"/>
                <a:cs typeface="Times New Roman"/>
              </a:rPr>
              <a:t>:32)</a:t>
            </a:r>
            <a:endParaRPr lang="tr-TR" sz="2700"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2700" b="1" dirty="0" smtClean="0">
                <a:solidFill>
                  <a:srgbClr val="FF0000"/>
                </a:solidFill>
                <a:latin typeface="Arial Narrow"/>
                <a:ea typeface="Calibri"/>
                <a:cs typeface="Times New Roman"/>
              </a:rPr>
              <a:t>     Ğaybı Allah’tan başka kimse bilmez:</a:t>
            </a:r>
            <a:endParaRPr lang="tr-TR" sz="2700" b="1" dirty="0" smtClean="0">
              <a:solidFill>
                <a:schemeClr val="tx1"/>
              </a:solidFill>
              <a:latin typeface="HASENAT" pitchFamily="2" charset="-78"/>
              <a:ea typeface="Calibri"/>
              <a:cs typeface="HASENAT" pitchFamily="2" charset="-78"/>
            </a:endParaRPr>
          </a:p>
          <a:p>
            <a:pPr lvl="0" algn="r">
              <a:lnSpc>
                <a:spcPct val="120000"/>
              </a:lnSpc>
              <a:spcBef>
                <a:spcPts val="0"/>
              </a:spcBef>
              <a:buClr>
                <a:srgbClr val="FF0000"/>
              </a:buClr>
              <a:buSzPts val="1100"/>
            </a:pPr>
            <a:r>
              <a:rPr lang="ar-AE" sz="4900" b="1" dirty="0" smtClean="0">
                <a:solidFill>
                  <a:schemeClr val="tx1"/>
                </a:solidFill>
                <a:latin typeface="HASENAT" pitchFamily="2" charset="-78"/>
                <a:cs typeface="HASENAT" pitchFamily="2" charset="-78"/>
              </a:rPr>
              <a:t>وَعِندَهُ مَفَاتِحُ الْغَيْبِ لَا يَعْلَمُهَا إِلَّا هُوَ ۚ وَيَعْلَمُ مَا فِي الْبَرِّ وَالْبَحْرِ ۚ وَمَا تَسْقُطُ مِن وَرَقَةٍ إِلَّا </a:t>
            </a:r>
            <a:r>
              <a:rPr lang="tr-TR" sz="4900" b="1" dirty="0" smtClean="0">
                <a:solidFill>
                  <a:schemeClr val="tx1"/>
                </a:solidFill>
                <a:latin typeface="HASENAT" pitchFamily="2" charset="-78"/>
                <a:cs typeface="HASENAT" pitchFamily="2" charset="-78"/>
              </a:rPr>
              <a:t>  </a:t>
            </a:r>
            <a:r>
              <a:rPr lang="tr-TR" sz="4900" b="1" dirty="0" smtClean="0">
                <a:solidFill>
                  <a:schemeClr val="tx1"/>
                </a:solidFill>
                <a:latin typeface="AGA Arabesque" pitchFamily="2" charset="2"/>
                <a:cs typeface="HASENAT" pitchFamily="2" charset="-78"/>
              </a:rPr>
              <a:t>*</a:t>
            </a:r>
            <a:r>
              <a:rPr lang="ar-AE" sz="4900" b="1" dirty="0" smtClean="0">
                <a:solidFill>
                  <a:schemeClr val="tx1"/>
                </a:solidFill>
                <a:latin typeface="HASENAT" pitchFamily="2" charset="-78"/>
                <a:cs typeface="HASENAT" pitchFamily="2" charset="-78"/>
              </a:rPr>
              <a:t>يَعْلَمُهَا وَلَا حَبَّةٍ فِي ظُلُمَاتِ الْأَرْضِ وَلَا رَطْبٍ وَلَا يَابِسٍ إِلَّا فِي كِتَابٍ مُّبِينٍ</a:t>
            </a:r>
            <a:endParaRPr lang="tr-TR" sz="4900" b="1" dirty="0" smtClean="0">
              <a:solidFill>
                <a:schemeClr val="tx1"/>
              </a:solidFill>
              <a:latin typeface="HASENAT" pitchFamily="2" charset="-78"/>
              <a:ea typeface="Calibri"/>
              <a:cs typeface="HASENAT" pitchFamily="2" charset="-78"/>
            </a:endParaRPr>
          </a:p>
          <a:p>
            <a:pPr lvl="0" algn="l">
              <a:lnSpc>
                <a:spcPct val="120000"/>
              </a:lnSpc>
              <a:spcBef>
                <a:spcPts val="0"/>
              </a:spcBef>
              <a:buClr>
                <a:srgbClr val="FF0000"/>
              </a:buClr>
              <a:buSzPts val="1100"/>
            </a:pPr>
            <a:r>
              <a:rPr lang="tr-TR" sz="2700" b="1" dirty="0" smtClean="0">
                <a:solidFill>
                  <a:schemeClr val="tx1"/>
                </a:solidFill>
                <a:latin typeface="Arial Narrow"/>
                <a:ea typeface="Calibri"/>
                <a:cs typeface="Times New Roman"/>
              </a:rPr>
              <a:t>– “</a:t>
            </a:r>
            <a:r>
              <a:rPr lang="tr-TR" sz="2700" b="1" dirty="0" err="1" smtClean="0">
                <a:solidFill>
                  <a:schemeClr val="tx1"/>
                </a:solidFill>
                <a:latin typeface="Arial Narrow"/>
                <a:ea typeface="Calibri"/>
                <a:cs typeface="Times New Roman"/>
              </a:rPr>
              <a:t>Ğaybın</a:t>
            </a:r>
            <a:r>
              <a:rPr lang="tr-TR" sz="2700" b="1" dirty="0" smtClean="0">
                <a:solidFill>
                  <a:schemeClr val="tx1"/>
                </a:solidFill>
                <a:latin typeface="Arial Narrow"/>
                <a:ea typeface="Calibri"/>
                <a:cs typeface="Times New Roman"/>
              </a:rPr>
              <a:t> anahtarı Allah’ın yanındadır. Onları O’ndan başkası bilmez. O, karada ve denizde ne varsa bilir; O’nun bilgisi dışında bir yaprak bile düşmez. O, yerin derinliklerindeki tek bir taneyi dahi bilir. Yaş ve kuru ne varsa apaçık bir kitaptadır. (</a:t>
            </a:r>
            <a:r>
              <a:rPr lang="tr-TR" sz="2700" b="1" dirty="0" err="1" smtClean="0">
                <a:solidFill>
                  <a:schemeClr val="tx1"/>
                </a:solidFill>
                <a:latin typeface="Arial Narrow"/>
                <a:ea typeface="Calibri"/>
                <a:cs typeface="Times New Roman"/>
              </a:rPr>
              <a:t>En’am</a:t>
            </a:r>
            <a:r>
              <a:rPr lang="tr-TR" sz="2700" b="1" dirty="0" smtClean="0">
                <a:solidFill>
                  <a:schemeClr val="tx1"/>
                </a:solidFill>
                <a:latin typeface="Arial Narrow"/>
                <a:ea typeface="Calibri"/>
                <a:cs typeface="Times New Roman"/>
              </a:rPr>
              <a:t> </a:t>
            </a:r>
            <a:r>
              <a:rPr lang="tr-TR" sz="2700" b="1" dirty="0" err="1" smtClean="0">
                <a:solidFill>
                  <a:schemeClr val="tx1"/>
                </a:solidFill>
                <a:latin typeface="Arial Narrow"/>
                <a:ea typeface="Calibri"/>
                <a:cs typeface="Times New Roman"/>
              </a:rPr>
              <a:t>Sûresi</a:t>
            </a:r>
            <a:r>
              <a:rPr lang="tr-TR" sz="2700" b="1" dirty="0" smtClean="0">
                <a:solidFill>
                  <a:schemeClr val="tx1"/>
                </a:solidFill>
                <a:latin typeface="Arial Narrow"/>
                <a:ea typeface="Calibri"/>
                <a:cs typeface="Times New Roman"/>
              </a:rPr>
              <a:t>:59) </a:t>
            </a:r>
            <a:endParaRPr lang="tr-TR" sz="2700" dirty="0" smtClean="0">
              <a:solidFill>
                <a:schemeClr val="tx1"/>
              </a:solidFill>
              <a:ea typeface="Calibri"/>
              <a:cs typeface="Times New Roman"/>
            </a:endParaRPr>
          </a:p>
          <a:p>
            <a:pPr lvl="0" algn="l">
              <a:lnSpc>
                <a:spcPct val="120000"/>
              </a:lnSpc>
              <a:spcBef>
                <a:spcPts val="0"/>
              </a:spcBef>
              <a:buClr>
                <a:srgbClr val="FF0000"/>
              </a:buClr>
              <a:buSzPts val="1100"/>
              <a:buFont typeface="Wingdings" pitchFamily="2" charset="2"/>
              <a:buChar char="Ø"/>
            </a:pPr>
            <a:r>
              <a:rPr lang="tr-TR" sz="2700" b="1" dirty="0" smtClean="0">
                <a:solidFill>
                  <a:srgbClr val="FF0000"/>
                </a:solidFill>
                <a:latin typeface="Arial Narrow"/>
                <a:ea typeface="Calibri"/>
                <a:cs typeface="Times New Roman"/>
              </a:rPr>
              <a:t>       </a:t>
            </a:r>
            <a:r>
              <a:rPr lang="tr-TR" sz="2700" b="1" dirty="0" err="1" smtClean="0">
                <a:solidFill>
                  <a:srgbClr val="FF0000"/>
                </a:solidFill>
                <a:latin typeface="Arial Narrow"/>
                <a:ea typeface="Calibri"/>
                <a:cs typeface="Times New Roman"/>
              </a:rPr>
              <a:t>Gaybı</a:t>
            </a:r>
            <a:r>
              <a:rPr lang="tr-TR" sz="2700" b="1" dirty="0" smtClean="0">
                <a:solidFill>
                  <a:srgbClr val="FF0000"/>
                </a:solidFill>
                <a:latin typeface="Arial Narrow"/>
                <a:ea typeface="Calibri"/>
                <a:cs typeface="Times New Roman"/>
              </a:rPr>
              <a:t> Allah’tan başka kimse (Melek, Peygamber bile Allah bildirmezse) bilmez:</a:t>
            </a:r>
            <a:endParaRPr lang="tr-TR" sz="2700" b="1" dirty="0" smtClean="0">
              <a:solidFill>
                <a:schemeClr val="tx1"/>
              </a:solidFill>
              <a:latin typeface="HASENAT" pitchFamily="2" charset="-78"/>
              <a:ea typeface="Calibri"/>
              <a:cs typeface="HASENAT" pitchFamily="2" charset="-78"/>
            </a:endParaRPr>
          </a:p>
          <a:p>
            <a:pPr lvl="0" algn="r">
              <a:lnSpc>
                <a:spcPct val="120000"/>
              </a:lnSpc>
              <a:spcBef>
                <a:spcPts val="0"/>
              </a:spcBef>
              <a:buClr>
                <a:srgbClr val="FF0000"/>
              </a:buClr>
              <a:buSzPts val="1100"/>
            </a:pPr>
            <a:r>
              <a:rPr lang="ar-AE" sz="4900" b="1" dirty="0" smtClean="0">
                <a:solidFill>
                  <a:schemeClr val="tx1"/>
                </a:solidFill>
                <a:latin typeface="HASENAT" pitchFamily="2" charset="-78"/>
                <a:cs typeface="HASENAT" pitchFamily="2" charset="-78"/>
              </a:rPr>
              <a:t>قُل لَّا أَمْلِكُ لِنَفْسِي نَفْعًا وَلَا ضَرًّا إِلَّا مَا شَاءَ اللَّهُ ۚ وَلَوْ كُنتُ أَعْلَمُ الْغَيْبَ لَاسْتَكْثَرْتُ مِنَ الْخَيْرِ وَمَا مَسَّنِيَ السُّوءُ ۚ إِنْ أَنَا إِلَّا نَذِيرٌ وَبَشِيرٌ لِّقَوْمٍ يُؤْمِنُونَ</a:t>
            </a:r>
            <a:endParaRPr lang="tr-TR" sz="4900" b="1" dirty="0" smtClean="0">
              <a:solidFill>
                <a:schemeClr val="tx1"/>
              </a:solidFill>
              <a:latin typeface="HASENAT" pitchFamily="2" charset="-78"/>
              <a:ea typeface="Calibri"/>
              <a:cs typeface="HASENAT" pitchFamily="2" charset="-78"/>
            </a:endParaRPr>
          </a:p>
          <a:p>
            <a:pPr lvl="0" algn="l">
              <a:lnSpc>
                <a:spcPct val="120000"/>
              </a:lnSpc>
              <a:spcBef>
                <a:spcPts val="0"/>
              </a:spcBef>
              <a:buClr>
                <a:srgbClr val="FF0000"/>
              </a:buClr>
              <a:buSzPts val="1100"/>
            </a:pPr>
            <a:r>
              <a:rPr lang="tr-TR" sz="2700" b="1" dirty="0" smtClean="0">
                <a:solidFill>
                  <a:schemeClr val="tx1"/>
                </a:solidFill>
                <a:latin typeface="Arial Narrow"/>
                <a:ea typeface="Calibri"/>
                <a:cs typeface="Times New Roman"/>
              </a:rPr>
              <a:t>– “De ki: Ben, Allah’ın dilediğinden başka kendime fayda veya zarar verecek güce sahip değilim. Eğer ben ğaybı bilseydim, elbette daha çok hayır yapmak isterdim ve bana hiçbir fenalık dokunmazdı. Ben, sadece inanan bir kavim için uyarıcı ve müjdeleyiciyim. (</a:t>
            </a:r>
            <a:r>
              <a:rPr lang="tr-TR" sz="2700" b="1" dirty="0" err="1" smtClean="0">
                <a:solidFill>
                  <a:schemeClr val="tx1"/>
                </a:solidFill>
                <a:latin typeface="Arial Narrow"/>
                <a:ea typeface="Calibri"/>
                <a:cs typeface="Times New Roman"/>
              </a:rPr>
              <a:t>A’raf</a:t>
            </a:r>
            <a:r>
              <a:rPr lang="tr-TR" sz="2700" b="1" dirty="0" smtClean="0">
                <a:solidFill>
                  <a:schemeClr val="tx1"/>
                </a:solidFill>
                <a:latin typeface="Arial Narrow"/>
                <a:ea typeface="Calibri"/>
                <a:cs typeface="Times New Roman"/>
              </a:rPr>
              <a:t> </a:t>
            </a:r>
            <a:r>
              <a:rPr lang="tr-TR" sz="2700" b="1" dirty="0" err="1" smtClean="0">
                <a:solidFill>
                  <a:schemeClr val="tx1"/>
                </a:solidFill>
                <a:latin typeface="Arial Narrow"/>
                <a:ea typeface="Calibri"/>
                <a:cs typeface="Times New Roman"/>
              </a:rPr>
              <a:t>Sûresi</a:t>
            </a:r>
            <a:r>
              <a:rPr lang="tr-TR" sz="2700" b="1" dirty="0" smtClean="0">
                <a:solidFill>
                  <a:schemeClr val="tx1"/>
                </a:solidFill>
                <a:latin typeface="Arial Narrow"/>
                <a:ea typeface="Calibri"/>
                <a:cs typeface="Times New Roman"/>
              </a:rPr>
              <a:t>:188)</a:t>
            </a:r>
            <a:endParaRPr lang="tr-TR" sz="27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47500" lnSpcReduction="20000"/>
          </a:bodyPr>
          <a:lstStyle/>
          <a:p>
            <a:pPr algn="l">
              <a:buFont typeface="Wingdings" pitchFamily="2" charset="2"/>
              <a:buChar char="Ø"/>
            </a:pPr>
            <a:r>
              <a:rPr lang="tr-TR" sz="3400" b="1" dirty="0" smtClean="0">
                <a:solidFill>
                  <a:srgbClr val="FF0000"/>
                </a:solidFill>
                <a:latin typeface="Arial Narrow" pitchFamily="34" charset="0"/>
              </a:rPr>
              <a:t>      Müşriklerden yüz çevrilecektir:</a:t>
            </a:r>
          </a:p>
          <a:p>
            <a:pPr algn="r"/>
            <a:r>
              <a:rPr lang="tr-TR" sz="5100" b="1" dirty="0" smtClean="0">
                <a:solidFill>
                  <a:schemeClr val="tx1"/>
                </a:solidFill>
                <a:latin typeface="AGA Arabesque" pitchFamily="2" charset="2"/>
                <a:cs typeface="HASENAT" pitchFamily="2" charset="-78"/>
              </a:rPr>
              <a:t>*</a:t>
            </a:r>
            <a:r>
              <a:rPr lang="tr-TR" sz="5900" dirty="0" smtClean="0">
                <a:solidFill>
                  <a:schemeClr val="tx1"/>
                </a:solidFill>
                <a:latin typeface="HASENAT" pitchFamily="2" charset="-78"/>
                <a:cs typeface="HASENAT" pitchFamily="2" charset="-78"/>
              </a:rPr>
              <a:t> </a:t>
            </a:r>
            <a:r>
              <a:rPr lang="ar-AE" sz="5900" dirty="0" smtClean="0">
                <a:solidFill>
                  <a:schemeClr val="tx1"/>
                </a:solidFill>
                <a:latin typeface="HASENAT" pitchFamily="2" charset="-78"/>
                <a:cs typeface="HASENAT" pitchFamily="2" charset="-78"/>
              </a:rPr>
              <a:t>اِتَّبِعْ مَا أُوحِيَ إِلَيْكَ مِن رَّبِّكَ ۖ لَا إِلَٰهَ إِلَّا هُوَ ۖ وَأَعْرِضْ عَنِ الْمُشْرِكِينَ</a:t>
            </a:r>
          </a:p>
          <a:p>
            <a:pPr algn="l"/>
            <a:r>
              <a:rPr lang="ar-AE" sz="3400" b="1" dirty="0" smtClean="0">
                <a:solidFill>
                  <a:schemeClr val="tx1"/>
                </a:solidFill>
                <a:latin typeface="Arial Narrow" pitchFamily="34" charset="0"/>
              </a:rPr>
              <a:t>– “</a:t>
            </a:r>
            <a:r>
              <a:rPr lang="tr-TR" sz="3400" b="1" dirty="0" smtClean="0">
                <a:solidFill>
                  <a:schemeClr val="tx1"/>
                </a:solidFill>
                <a:latin typeface="Arial Narrow" pitchFamily="34" charset="0"/>
              </a:rPr>
              <a:t>Rabbinden vahyolunan </a:t>
            </a:r>
            <a:r>
              <a:rPr lang="tr-TR" sz="3400" b="1" dirty="0" err="1" smtClean="0">
                <a:solidFill>
                  <a:schemeClr val="tx1"/>
                </a:solidFill>
                <a:latin typeface="Arial Narrow" pitchFamily="34" charset="0"/>
              </a:rPr>
              <a:t>Kur’an’a</a:t>
            </a:r>
            <a:r>
              <a:rPr lang="tr-TR" sz="3400" b="1" dirty="0" smtClean="0">
                <a:solidFill>
                  <a:schemeClr val="tx1"/>
                </a:solidFill>
                <a:latin typeface="Arial Narrow" pitchFamily="34" charset="0"/>
              </a:rPr>
              <a:t> uy. Ondan başka tanrı yoktur. Müşriklerden yüz çevir.” (</a:t>
            </a:r>
            <a:r>
              <a:rPr lang="tr-TR" sz="3400" b="1" dirty="0" err="1" smtClean="0">
                <a:solidFill>
                  <a:schemeClr val="tx1"/>
                </a:solidFill>
                <a:latin typeface="Arial Narrow" pitchFamily="34" charset="0"/>
              </a:rPr>
              <a:t>En’am</a:t>
            </a:r>
            <a:r>
              <a:rPr lang="tr-TR" sz="3400" b="1" dirty="0" smtClean="0">
                <a:solidFill>
                  <a:schemeClr val="tx1"/>
                </a:solidFill>
                <a:latin typeface="Arial Narrow" pitchFamily="34" charset="0"/>
              </a:rPr>
              <a:t> </a:t>
            </a:r>
            <a:r>
              <a:rPr lang="tr-TR" sz="3400" b="1" dirty="0" err="1" smtClean="0">
                <a:solidFill>
                  <a:schemeClr val="tx1"/>
                </a:solidFill>
                <a:latin typeface="Arial Narrow" pitchFamily="34" charset="0"/>
              </a:rPr>
              <a:t>Sûresi</a:t>
            </a:r>
            <a:r>
              <a:rPr lang="tr-TR" sz="3400" b="1" dirty="0" smtClean="0">
                <a:solidFill>
                  <a:schemeClr val="tx1"/>
                </a:solidFill>
                <a:latin typeface="Arial Narrow" pitchFamily="34" charset="0"/>
              </a:rPr>
              <a:t>:106)</a:t>
            </a:r>
          </a:p>
          <a:p>
            <a:pPr algn="l">
              <a:buFont typeface="Wingdings" pitchFamily="2" charset="2"/>
              <a:buChar char="Ø"/>
            </a:pPr>
            <a:r>
              <a:rPr lang="tr-TR" sz="3400" b="1" dirty="0" smtClean="0">
                <a:solidFill>
                  <a:srgbClr val="FF0000"/>
                </a:solidFill>
                <a:latin typeface="Arial Narrow" pitchFamily="34" charset="0"/>
              </a:rPr>
              <a:t>      Allah (CC) örtünmeyi ve başörtüsünü emrediyor:</a:t>
            </a:r>
            <a:endParaRPr lang="tr-TR" sz="3400" b="1" dirty="0" smtClean="0">
              <a:solidFill>
                <a:srgbClr val="FF0000"/>
              </a:solidFill>
              <a:latin typeface="HASENAT" pitchFamily="2" charset="-78"/>
              <a:cs typeface="HASENAT" pitchFamily="2" charset="-78"/>
            </a:endParaRPr>
          </a:p>
          <a:p>
            <a:pPr algn="r"/>
            <a:r>
              <a:rPr lang="ar-AE" sz="5900" b="1" dirty="0" smtClean="0">
                <a:solidFill>
                  <a:schemeClr val="tx1"/>
                </a:solidFill>
                <a:latin typeface="HASENAT" pitchFamily="2" charset="-78"/>
                <a:cs typeface="HASENAT" pitchFamily="2" charset="-78"/>
              </a:rPr>
              <a:t>يَا بَنِي آدَمَ قَدْ أَنزَلْنَا عَلَيْكُمْ لِبَاسًا يُوَارِي سَوْآتِكُمْ وَرِيشًا ۖ وَلِبَاسُ التَّقْوَىٰ ذَٰلِكَ خَيْرٌ ۚ ذَٰلِكَ مِنْ </a:t>
            </a:r>
            <a:endParaRPr lang="tr-TR" sz="5900" b="1" dirty="0" smtClean="0">
              <a:solidFill>
                <a:schemeClr val="tx1"/>
              </a:solidFill>
              <a:latin typeface="HASENAT" pitchFamily="2" charset="-78"/>
              <a:cs typeface="HASENAT" pitchFamily="2" charset="-78"/>
            </a:endParaRPr>
          </a:p>
          <a:p>
            <a:pPr algn="r"/>
            <a:r>
              <a:rPr lang="ar-AE" sz="5900" b="1" dirty="0" smtClean="0">
                <a:solidFill>
                  <a:schemeClr val="tx1"/>
                </a:solidFill>
                <a:latin typeface="HASENAT" pitchFamily="2" charset="-78"/>
                <a:cs typeface="HASENAT" pitchFamily="2" charset="-78"/>
              </a:rPr>
              <a:t>يَا بَنِي آدَمَ لَا يَفْتِنَنَّكُمُ الشَّيْطَانُ كَمَا أَخْرَجَ أَبَوَيْكُم مِّنَ الْجَنَّةِ </a:t>
            </a:r>
            <a:r>
              <a:rPr lang="tr-TR" sz="5100" b="1" dirty="0" smtClean="0">
                <a:solidFill>
                  <a:schemeClr val="tx1"/>
                </a:solidFill>
                <a:latin typeface="AGA Arabesque" pitchFamily="2" charset="2"/>
                <a:cs typeface="HASENAT" pitchFamily="2" charset="-78"/>
              </a:rPr>
              <a:t>*</a:t>
            </a:r>
            <a:r>
              <a:rPr lang="ar-AE" sz="5900" b="1" dirty="0" smtClean="0">
                <a:solidFill>
                  <a:schemeClr val="tx1"/>
                </a:solidFill>
                <a:latin typeface="HASENAT" pitchFamily="2" charset="-78"/>
                <a:cs typeface="HASENAT" pitchFamily="2" charset="-78"/>
              </a:rPr>
              <a:t>آيَاتِ اللَّهِ لَعَلَّهُمْ يَذَّكَّرُونَ </a:t>
            </a:r>
          </a:p>
          <a:p>
            <a:pPr algn="r"/>
            <a:r>
              <a:rPr lang="ar-AE" sz="5900" b="1" dirty="0" smtClean="0">
                <a:solidFill>
                  <a:schemeClr val="tx1"/>
                </a:solidFill>
                <a:latin typeface="HASENAT" pitchFamily="2" charset="-78"/>
                <a:cs typeface="HASENAT" pitchFamily="2" charset="-78"/>
              </a:rPr>
              <a:t>يَنزِعُ عَنْهُمَا لِبَاسَهُمَا لِيُرِيَهُمَا سَوْآتِهِمَا ۗ إِنَّهُ يَرَاكُمْ هُوَ وَقَبِيلُهُ مِنْ حَيْثُ لَا تَرَوْنَهُمْ ۗ إِنَّا جَعَلْنَا </a:t>
            </a:r>
            <a:r>
              <a:rPr lang="tr-TR" sz="5100" b="1" dirty="0" smtClean="0">
                <a:solidFill>
                  <a:schemeClr val="tx1"/>
                </a:solidFill>
                <a:latin typeface="AGA Arabesque" pitchFamily="2" charset="2"/>
                <a:cs typeface="HASENAT" pitchFamily="2" charset="-78"/>
              </a:rPr>
              <a:t>*</a:t>
            </a:r>
            <a:r>
              <a:rPr lang="ar-AE" sz="5900" b="1" dirty="0" smtClean="0">
                <a:solidFill>
                  <a:schemeClr val="tx1"/>
                </a:solidFill>
                <a:latin typeface="HASENAT" pitchFamily="2" charset="-78"/>
                <a:cs typeface="HASENAT" pitchFamily="2" charset="-78"/>
              </a:rPr>
              <a:t>الشَّيَاطِينَ أَوْلِيَاءَ لِلَّذِينَ لَا يُؤْمِنُونَ</a:t>
            </a:r>
            <a:endParaRPr lang="tr-TR" sz="4000" b="1" dirty="0" smtClean="0">
              <a:solidFill>
                <a:schemeClr val="tx1"/>
              </a:solidFill>
              <a:latin typeface="HASENAT" pitchFamily="2" charset="-78"/>
              <a:cs typeface="HASENAT" pitchFamily="2" charset="-78"/>
            </a:endParaRPr>
          </a:p>
          <a:p>
            <a:pPr algn="l"/>
            <a:r>
              <a:rPr lang="ar-AE" sz="3400" b="1" dirty="0" smtClean="0">
                <a:solidFill>
                  <a:schemeClr val="tx1"/>
                </a:solidFill>
                <a:latin typeface="Arial Narrow" pitchFamily="34" charset="0"/>
              </a:rPr>
              <a:t>– “</a:t>
            </a:r>
            <a:r>
              <a:rPr lang="tr-TR" sz="3400" b="1" dirty="0" smtClean="0">
                <a:solidFill>
                  <a:schemeClr val="tx1"/>
                </a:solidFill>
                <a:latin typeface="Arial Narrow" pitchFamily="34" charset="0"/>
              </a:rPr>
              <a:t>Ey Adem oğulları! Size ayıp yerlerinizi örtecek giysi, süslenecek elbise yarattık. Takva elbisesi, işte o daha hayırlıdır.” (</a:t>
            </a:r>
            <a:r>
              <a:rPr lang="tr-TR" sz="3400" b="1" dirty="0" err="1" smtClean="0">
                <a:solidFill>
                  <a:schemeClr val="tx1"/>
                </a:solidFill>
                <a:latin typeface="Arial Narrow" pitchFamily="34" charset="0"/>
              </a:rPr>
              <a:t>A’raf</a:t>
            </a:r>
            <a:r>
              <a:rPr lang="tr-TR" sz="3400" b="1" dirty="0" smtClean="0">
                <a:solidFill>
                  <a:schemeClr val="tx1"/>
                </a:solidFill>
                <a:latin typeface="Arial Narrow" pitchFamily="34" charset="0"/>
              </a:rPr>
              <a:t> </a:t>
            </a:r>
            <a:r>
              <a:rPr lang="tr-TR" sz="3400" b="1" dirty="0" err="1" smtClean="0">
                <a:solidFill>
                  <a:schemeClr val="tx1"/>
                </a:solidFill>
                <a:latin typeface="Arial Narrow" pitchFamily="34" charset="0"/>
              </a:rPr>
              <a:t>Sûresi</a:t>
            </a:r>
            <a:r>
              <a:rPr lang="tr-TR" sz="3400" b="1" dirty="0" smtClean="0">
                <a:solidFill>
                  <a:schemeClr val="tx1"/>
                </a:solidFill>
                <a:latin typeface="Arial Narrow" pitchFamily="34" charset="0"/>
              </a:rPr>
              <a:t>:26)</a:t>
            </a:r>
          </a:p>
          <a:p>
            <a:pPr algn="l"/>
            <a:r>
              <a:rPr lang="tr-TR" sz="3400" b="1" dirty="0" smtClean="0">
                <a:solidFill>
                  <a:schemeClr val="tx1"/>
                </a:solidFill>
                <a:latin typeface="Arial Narrow" pitchFamily="34" charset="0"/>
              </a:rPr>
              <a:t>– “Ey Adem oğulları! Şeytan ana ve babanızı ayıp yerlerini kendilerine göstermek için elbiselerini soyarak cennetten çıkardığı gibi sizi de aldatmasın. Çünkü onlar sizin göremeyeceğiniz yerden sizi görürler. Şüphesiz ki biz şeytanları inanmayanların dostları kıldık.” (</a:t>
            </a:r>
            <a:r>
              <a:rPr lang="tr-TR" sz="3400" b="1" dirty="0" err="1" smtClean="0">
                <a:solidFill>
                  <a:schemeClr val="tx1"/>
                </a:solidFill>
                <a:latin typeface="Arial Narrow" pitchFamily="34" charset="0"/>
              </a:rPr>
              <a:t>A’raf</a:t>
            </a:r>
            <a:r>
              <a:rPr lang="tr-TR" sz="3400" b="1" dirty="0" smtClean="0">
                <a:solidFill>
                  <a:schemeClr val="tx1"/>
                </a:solidFill>
                <a:latin typeface="Arial Narrow" pitchFamily="34" charset="0"/>
              </a:rPr>
              <a:t> </a:t>
            </a:r>
            <a:r>
              <a:rPr lang="tr-TR" sz="3400" b="1" dirty="0" err="1" smtClean="0">
                <a:solidFill>
                  <a:schemeClr val="tx1"/>
                </a:solidFill>
                <a:latin typeface="Arial Narrow" pitchFamily="34" charset="0"/>
              </a:rPr>
              <a:t>Sûresi</a:t>
            </a:r>
            <a:r>
              <a:rPr lang="tr-TR" sz="3400" b="1" dirty="0" smtClean="0">
                <a:solidFill>
                  <a:schemeClr val="tx1"/>
                </a:solidFill>
                <a:latin typeface="Arial Narrow" pitchFamily="34" charset="0"/>
              </a:rPr>
              <a:t>:27)</a:t>
            </a:r>
            <a:endParaRPr lang="tr-TR" sz="13900" b="1" dirty="0" smtClean="0">
              <a:solidFill>
                <a:schemeClr val="tx1"/>
              </a:solidFill>
              <a:latin typeface="HASENAT" pitchFamily="2" charset="-78"/>
              <a:cs typeface="HASENAT" pitchFamily="2" charset="-78"/>
            </a:endParaRPr>
          </a:p>
          <a:p>
            <a:pPr algn="r"/>
            <a:r>
              <a:rPr lang="ar-AE" sz="5900" b="1" dirty="0" smtClean="0">
                <a:solidFill>
                  <a:schemeClr val="tx1"/>
                </a:solidFill>
                <a:latin typeface="HASENAT" pitchFamily="2" charset="-78"/>
                <a:cs typeface="HASENAT" pitchFamily="2" charset="-78"/>
              </a:rPr>
              <a:t>وَقُل لِّلْمُؤْمِنَاتِ يَغْضُضْنَ مِنْ أَبْصَارِهِنَّ وَيَحْفَظْنَ فُرُوجَهُنَّ وَلَا يُبْدِينَ زِينَتَهُنَّ إِلَّا مَا ظَهَرَ مِنْهَا ۖ وَلْيَضْرِبْنَ بِخُمُرِهِنَّ عَلَىٰ جُيُوبِهِنَّ ۖ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 وَلَا يَضْرِبْنَ بِأَرْجُلِهِنَّ لِيُعْلَمَ مَا يُخْفِينَ مِن زِينَتِهِنَّ ۚ وَتُوبُوا إِلَى اللَّهِ جَمِيعًا أَيُّهَ الْمُؤْمِنُونَ لَعَلَّكُمْ </a:t>
            </a:r>
            <a:r>
              <a:rPr lang="tr-TR" sz="5100" b="1" dirty="0" smtClean="0">
                <a:solidFill>
                  <a:schemeClr val="tx1"/>
                </a:solidFill>
                <a:latin typeface="AGA Arabesque" pitchFamily="2" charset="2"/>
                <a:cs typeface="HASENAT" pitchFamily="2" charset="-78"/>
              </a:rPr>
              <a:t>*</a:t>
            </a:r>
            <a:r>
              <a:rPr lang="ar-AE" sz="5900" b="1" dirty="0" smtClean="0">
                <a:solidFill>
                  <a:schemeClr val="tx1"/>
                </a:solidFill>
                <a:latin typeface="HASENAT" pitchFamily="2" charset="-78"/>
                <a:cs typeface="HASENAT" pitchFamily="2" charset="-78"/>
              </a:rPr>
              <a:t>تُفْلِحُونَ </a:t>
            </a:r>
            <a:endParaRPr lang="tr-TR" sz="5900" b="1" dirty="0" smtClean="0">
              <a:solidFill>
                <a:schemeClr val="tx1"/>
              </a:solidFill>
              <a:latin typeface="HASENAT" pitchFamily="2" charset="-78"/>
              <a:cs typeface="HASENAT"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r">
              <a:spcBef>
                <a:spcPts val="0"/>
              </a:spcBef>
            </a:pPr>
            <a:r>
              <a:rPr lang="ar-AE" sz="2800" b="1" dirty="0" smtClean="0">
                <a:solidFill>
                  <a:schemeClr val="tx1"/>
                </a:solidFill>
                <a:latin typeface="HASENAT" pitchFamily="2" charset="-78"/>
                <a:cs typeface="HASENAT" pitchFamily="2" charset="-78"/>
              </a:rPr>
              <a:t>يَٓا اَيُّهَا النَّاسُ اِنْ كُنْتُمْ ف۪ي رَيْبٍ مِنَ الْبَعْثِ فَاِنَّا خَلَقْنَاكُمْ مِنْ تُرَابٍ ثُمَّ مِنْ نُطْفَةٍ ثُمَّ مِنْ عَلَقَةٍ ثُمَّ مِنْ مُضْغَةٍ مُخَلَّقَةٍ وَغَيْرِ مُخَلَّقَةٍ لِنُبَيِّنَ لَكُمْۜ وَنُقِرُّ فِي الْاَرْحَامِ مَا نَشَٓاءُ اِلٰٓى اَجَلٍ مُسَمًّى ثُمَّ نُخْرِجُكُمْ طِفْلاً ثُمَّ لِتَبْلُغُٓوا اَشُدَّكُمْۚ وَمِنْكُمْ مَنْ يُتَوَفّٰى وَمِنْكُمْ مَنْ يُرَدُّ اِلٰٓى اَرْذَلِ الْعُمُرِ لِكَيْلَا يَعْلَمَ مِنْ بَعْدِ عِلْمٍ شَيْـٔاًۜ وَتَرَى الْاَرْضَ هَامِدَةً فَاِذَٓا اَنْزَلْنَا عَلَيْهَا الْمَٓاءَ اهْتَزَّتْ وَرَبَتْ وَاَنْبَتَتْ مِنْ كُلِّ </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الْحَجِّ ٥﴾</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زَوْجٍ بَه۪يجٍ</a:t>
            </a:r>
            <a:endParaRPr lang="tr-TR" sz="28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Ey insanlar ! Eğer öldükten sonra dirilmekten şüphede iseniz, (bilin ki) ne olduğunuzu size açıklamak için şüphesiz biz sizi topraktan, sonra </a:t>
            </a:r>
            <a:r>
              <a:rPr lang="tr-TR" sz="1800" b="1" dirty="0" err="1" smtClean="0">
                <a:solidFill>
                  <a:schemeClr val="tx1"/>
                </a:solidFill>
                <a:latin typeface="Arial Narrow" pitchFamily="34" charset="0"/>
              </a:rPr>
              <a:t>nutfeden</a:t>
            </a:r>
            <a:r>
              <a:rPr lang="tr-TR" sz="1800" b="1" dirty="0" smtClean="0">
                <a:solidFill>
                  <a:schemeClr val="tx1"/>
                </a:solidFill>
                <a:latin typeface="Arial Narrow" pitchFamily="34" charset="0"/>
              </a:rPr>
              <a:t> (spermadan) sonra bir </a:t>
            </a:r>
            <a:r>
              <a:rPr lang="tr-TR" sz="1800" b="1" dirty="0" err="1" smtClean="0">
                <a:solidFill>
                  <a:schemeClr val="tx1"/>
                </a:solidFill>
                <a:latin typeface="Arial Narrow" pitchFamily="34" charset="0"/>
              </a:rPr>
              <a:t>alekadan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embriodan</a:t>
            </a:r>
            <a:r>
              <a:rPr lang="tr-TR" sz="1800" b="1" dirty="0" smtClean="0">
                <a:solidFill>
                  <a:schemeClr val="tx1"/>
                </a:solidFill>
                <a:latin typeface="Arial Narrow" pitchFamily="34" charset="0"/>
              </a:rPr>
              <a:t>) sonra yapısı belli belirsiz bir et parçasından yaratmışızdır. Dilediğimizi belli bir süreye kadar rahimlerde tutarız. Sonra sizi bir çocuk olarak çıkartırız, sonra sizi, olgunluk çağına erişmeniz için bırakırız. Bununla beraber kiminiz öldürülür, kiminiz de önceki bilgisinden sonra, hiçbir şey bilmemek üzere, ömrünün en fena zamanına ulaştırılır. Bir de yeryüzünü görürsün ki kupkurudur; fakat biz onun üzerine su indirdiğimiz zaman, harekete geçer, kabarır ve her güzel çiftten bitkiler bitirir. (Hac suresi 5. ayet)</a:t>
            </a:r>
          </a:p>
          <a:p>
            <a:pPr algn="l"/>
            <a:endParaRPr lang="tr-TR" sz="1800" b="1" dirty="0">
              <a:solidFill>
                <a:schemeClr val="tx1"/>
              </a:solidFill>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499992" y="5013176"/>
            <a:ext cx="2001751" cy="128074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5013176"/>
            <a:ext cx="2025946" cy="122413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483768" y="5010538"/>
            <a:ext cx="1944216" cy="122947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588224" y="5013176"/>
            <a:ext cx="2376264"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l"/>
            <a:r>
              <a:rPr lang="tr-TR" sz="1600" b="1" dirty="0" err="1" smtClean="0">
                <a:solidFill>
                  <a:schemeClr val="tx1"/>
                </a:solidFill>
                <a:latin typeface="Arial Narrow" pitchFamily="34" charset="0"/>
              </a:rPr>
              <a:t>Mü’min</a:t>
            </a:r>
            <a:r>
              <a:rPr lang="tr-TR" sz="1600" b="1" dirty="0" smtClean="0">
                <a:solidFill>
                  <a:schemeClr val="tx1"/>
                </a:solidFill>
                <a:latin typeface="Arial Narrow" pitchFamily="34" charset="0"/>
              </a:rPr>
              <a:t> kadınlara da söyle, gözlerini haramdan sakınsınlar, ırzlarını korusunlar. (Yüz ve el gibi) görünen kısımlar müstesna, </a:t>
            </a:r>
            <a:r>
              <a:rPr lang="tr-TR" sz="1600" b="1" dirty="0" err="1" smtClean="0">
                <a:solidFill>
                  <a:schemeClr val="tx1"/>
                </a:solidFill>
                <a:latin typeface="Arial Narrow" pitchFamily="34" charset="0"/>
              </a:rPr>
              <a:t>zînet</a:t>
            </a:r>
            <a:r>
              <a:rPr lang="tr-TR" sz="1600" b="1" dirty="0" smtClean="0">
                <a:solidFill>
                  <a:schemeClr val="tx1"/>
                </a:solidFill>
                <a:latin typeface="Arial Narrow" pitchFamily="34" charset="0"/>
              </a:rPr>
              <a:t> (yer)</a:t>
            </a:r>
            <a:r>
              <a:rPr lang="tr-TR" sz="1600" b="1" dirty="0" err="1" smtClean="0">
                <a:solidFill>
                  <a:schemeClr val="tx1"/>
                </a:solidFill>
                <a:latin typeface="Arial Narrow" pitchFamily="34" charset="0"/>
              </a:rPr>
              <a:t>lerini</a:t>
            </a:r>
            <a:r>
              <a:rPr lang="tr-TR" sz="1600" b="1" dirty="0" smtClean="0">
                <a:solidFill>
                  <a:schemeClr val="tx1"/>
                </a:solidFill>
                <a:latin typeface="Arial Narrow" pitchFamily="34" charset="0"/>
              </a:rPr>
              <a:t> göstermesinler. Başörtülerini ta yakalarının üzerine kadar salsınlar. </a:t>
            </a:r>
            <a:r>
              <a:rPr lang="tr-TR" sz="1600" b="1" dirty="0" err="1" smtClean="0">
                <a:solidFill>
                  <a:schemeClr val="tx1"/>
                </a:solidFill>
                <a:latin typeface="Arial Narrow" pitchFamily="34" charset="0"/>
              </a:rPr>
              <a:t>Zinetlerini</a:t>
            </a:r>
            <a:r>
              <a:rPr lang="tr-TR" sz="1600" b="1" dirty="0" smtClean="0">
                <a:solidFill>
                  <a:schemeClr val="tx1"/>
                </a:solidFill>
                <a:latin typeface="Arial Narrow" pitchFamily="34" charset="0"/>
              </a:rPr>
              <a:t>, kocalarından, yahut babalarından, yahut kocalarının babalarından, yahut oğullarından, yahut üvey oğullarından, yahut erkek kardeşlerinden, yahut erkek kardeşlerinin oğullarından, yahut kız kardeşlerinin oğullarından, yahut </a:t>
            </a:r>
            <a:r>
              <a:rPr lang="tr-TR" sz="1600" b="1" dirty="0" err="1" smtClean="0">
                <a:solidFill>
                  <a:schemeClr val="tx1"/>
                </a:solidFill>
                <a:latin typeface="Arial Narrow" pitchFamily="34" charset="0"/>
              </a:rPr>
              <a:t>müslüman</a:t>
            </a:r>
            <a:r>
              <a:rPr lang="tr-TR" sz="1600" b="1" dirty="0" smtClean="0">
                <a:solidFill>
                  <a:schemeClr val="tx1"/>
                </a:solidFill>
                <a:latin typeface="Arial Narrow" pitchFamily="34" charset="0"/>
              </a:rPr>
              <a:t> kadınlardan, yahut sahip oldukları kölelerden, yahut erkekliği kalmamış hizmetçilerden, yahut da henüz kadınların mahrem yerlerine vakıf olmayan erkek çocuklardan başkalarına göstermesinler. Gizledikleri </a:t>
            </a:r>
            <a:r>
              <a:rPr lang="tr-TR" sz="1600" b="1" dirty="0" err="1" smtClean="0">
                <a:solidFill>
                  <a:schemeClr val="tx1"/>
                </a:solidFill>
                <a:latin typeface="Arial Narrow" pitchFamily="34" charset="0"/>
              </a:rPr>
              <a:t>zinetler</a:t>
            </a:r>
            <a:r>
              <a:rPr lang="tr-TR" sz="1600" b="1" dirty="0" smtClean="0">
                <a:solidFill>
                  <a:schemeClr val="tx1"/>
                </a:solidFill>
                <a:latin typeface="Arial Narrow" pitchFamily="34" charset="0"/>
              </a:rPr>
              <a:t> bilinsin diye ayaklarını yere vurmasınlar. Ey </a:t>
            </a:r>
            <a:r>
              <a:rPr lang="tr-TR" sz="1600" b="1" dirty="0" err="1" smtClean="0">
                <a:solidFill>
                  <a:schemeClr val="tx1"/>
                </a:solidFill>
                <a:latin typeface="Arial Narrow" pitchFamily="34" charset="0"/>
              </a:rPr>
              <a:t>mü’minler</a:t>
            </a:r>
            <a:r>
              <a:rPr lang="tr-TR" sz="1600" b="1" dirty="0" smtClean="0">
                <a:solidFill>
                  <a:schemeClr val="tx1"/>
                </a:solidFill>
                <a:latin typeface="Arial Narrow" pitchFamily="34" charset="0"/>
              </a:rPr>
              <a:t>, hep birlikte tövbe ediniz ki kurtuluşa eresiniz! (Nur Suresi:31)</a:t>
            </a:r>
          </a:p>
          <a:p>
            <a:pPr algn="l">
              <a:buFont typeface="Wingdings" pitchFamily="2" charset="2"/>
              <a:buChar char="Ø"/>
            </a:pP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kendisine dua etmemizi emrediyor:</a:t>
            </a:r>
          </a:p>
          <a:p>
            <a:pPr algn="r"/>
            <a:r>
              <a:rPr lang="tr-TR" sz="26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إِنَّهُ لَا يُحِبُّ الْمُعْتَدِينَ</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اُدْعُوا رَبَّكُمْ تَضَرُّعًا وَخُفْيَةً </a:t>
            </a:r>
            <a:r>
              <a:rPr lang="ar-SA" sz="2200" baseline="30000" dirty="0" smtClean="0"/>
              <a:t>ج</a:t>
            </a:r>
            <a:endParaRPr lang="ar-AE" sz="28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Rabbinize yalvara yakara ve gizlice dua edin. Bilseniz ki o haddi aşanları sevmez.”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:55)</a:t>
            </a:r>
          </a:p>
          <a:p>
            <a:pPr algn="l">
              <a:buFont typeface="Wingdings" pitchFamily="2" charset="2"/>
              <a:buChar char="Ø"/>
            </a:pPr>
            <a:r>
              <a:rPr lang="tr-TR" sz="1800" b="1" dirty="0" smtClean="0">
                <a:solidFill>
                  <a:srgbClr val="FF0000"/>
                </a:solidFill>
                <a:latin typeface="Arial Narrow" pitchFamily="34" charset="0"/>
              </a:rPr>
              <a:t>         Namaz dosdoğru kılınacaktır:</a:t>
            </a:r>
          </a:p>
          <a:p>
            <a:pPr algn="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وَالَّذِينَ يُمَسِّكُونَ بِالْكِتَابِ وَأَقَامُوا الصَّلَاةَ إِنَّا لَا نُضِيعُ أَجْرَ الْمُصْلِحِينَ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Kitaba sımsıkı sarılıp, namazı dosdoğru kılanlar var ya, işte biz böyle iyiliğe çalışanların ecrini zayi etmeyiz.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:170)</a:t>
            </a:r>
          </a:p>
          <a:p>
            <a:pPr algn="l">
              <a:buFont typeface="Wingdings" pitchFamily="2" charset="2"/>
              <a:buChar char="Ø"/>
            </a:pP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Esmaul</a:t>
            </a:r>
            <a:r>
              <a:rPr lang="tr-TR" sz="1800" b="1" dirty="0" smtClean="0">
                <a:solidFill>
                  <a:srgbClr val="FF0000"/>
                </a:solidFill>
                <a:latin typeface="Arial Narrow" pitchFamily="34" charset="0"/>
              </a:rPr>
              <a:t>-Hüsna ile dua etmemiz emrediliyor:</a:t>
            </a:r>
            <a:endParaRPr lang="tr-TR" sz="2900" b="1" dirty="0" smtClean="0">
              <a:solidFill>
                <a:srgbClr val="FF0000"/>
              </a:solidFill>
              <a:latin typeface="Arial Narrow" pitchFamily="34" charset="0"/>
            </a:endParaRPr>
          </a:p>
          <a:p>
            <a:pPr algn="r"/>
            <a:r>
              <a:rPr lang="tr-TR" sz="2600" b="1" dirty="0" smtClean="0">
                <a:solidFill>
                  <a:schemeClr val="tx1"/>
                </a:solidFill>
                <a:latin typeface="AGA Arabesque" pitchFamily="2" charset="2"/>
                <a:cs typeface="HASENAT" pitchFamily="2" charset="-78"/>
              </a:rPr>
              <a:t>*</a:t>
            </a:r>
            <a:r>
              <a:rPr lang="ar-AE" sz="2900" b="1" dirty="0" smtClean="0">
                <a:solidFill>
                  <a:schemeClr val="tx1"/>
                </a:solidFill>
                <a:latin typeface="HASENAT" pitchFamily="2" charset="-78"/>
                <a:cs typeface="HASENAT" pitchFamily="2" charset="-78"/>
              </a:rPr>
              <a:t>وَلِلَّهِ الْأَسْمَاءُ الْحُسْنَىٰ فَادْعُوهُ بِهَا ۖ وَذَرُوا الَّذِينَ يُلْحِدُونَ فِي أَسْمَائِهِ ۚ سَيُجْزَوْنَ مَا كَانُوا يَعْمَلُونَ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En güzel isimler Allah’ındır. O halde O’na o güzel isimlerle dua edin. O’nun isimleri hakkında eğri yola gidenleri bırakın. Onlar yapmakta olduklarının cezasına çarptırılacaklardır.”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:180) </a:t>
            </a:r>
          </a:p>
          <a:p>
            <a:pPr algn="l">
              <a:buFont typeface="Wingdings" pitchFamily="2" charset="2"/>
              <a:buChar char="Ø"/>
            </a:pPr>
            <a:r>
              <a:rPr lang="tr-TR" sz="1800" b="1" dirty="0" smtClean="0">
                <a:solidFill>
                  <a:srgbClr val="FF0000"/>
                </a:solidFill>
                <a:latin typeface="Arial Narrow" pitchFamily="34" charset="0"/>
              </a:rPr>
              <a:t>          Cahillerden yüz çevrilecektir:</a:t>
            </a:r>
          </a:p>
          <a:p>
            <a:pPr algn="r"/>
            <a:r>
              <a:rPr lang="tr-TR" sz="22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خُذِ الْعَفْوَ وَأْمُرْ بِالْعُرْفِ وَأَعْرِضْ عَنِ الْجَاهِلِينَ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Sen af yolunu tut, iyiliği emret ve cahillerden yüz çevir.”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:199)</a:t>
            </a: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buFont typeface="Wingdings" pitchFamily="2" charset="2"/>
              <a:buChar char="Ø"/>
            </a:pPr>
            <a:r>
              <a:rPr lang="tr-TR" sz="1800" b="1" dirty="0" smtClean="0">
                <a:solidFill>
                  <a:srgbClr val="FF0000"/>
                </a:solidFill>
                <a:latin typeface="Arial Narrow" pitchFamily="34" charset="0"/>
              </a:rPr>
              <a:t>      Vesveseden Allah’a sığınılacaktır:</a:t>
            </a:r>
          </a:p>
          <a:p>
            <a:pPr algn="r"/>
            <a:r>
              <a:rPr lang="ar-AE" sz="3000" b="1" dirty="0" smtClean="0">
                <a:solidFill>
                  <a:schemeClr val="tx1"/>
                </a:solidFill>
                <a:latin typeface="HASENAT" pitchFamily="2" charset="-78"/>
                <a:cs typeface="HASENAT" pitchFamily="2" charset="-78"/>
              </a:rPr>
              <a:t>إِنَّ الَّذِينَ اتَّقَوْا إِذَا مَسَّهُمْ </a:t>
            </a: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وَإِمَّا يَنزَغَنَّكَ مِنَ الشَّيْطَانِ نَزْغٌ فَاسْتَعِذْ بِاللَّهِ ۚ إِنَّهُ سَمِيعٌ عَلِيمٌ</a:t>
            </a:r>
            <a:endParaRPr lang="tr-TR" sz="2800" b="1" dirty="0" smtClean="0">
              <a:solidFill>
                <a:schemeClr val="tx1"/>
              </a:solidFill>
              <a:latin typeface="HASENAT" pitchFamily="2" charset="-78"/>
              <a:cs typeface="HASENAT" pitchFamily="2" charset="-78"/>
            </a:endParaRPr>
          </a:p>
          <a:p>
            <a:pPr algn="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طَائِفٌ مِّنَ الشَّيْطَانِ تَذَكَّرُوا فَإِذَا هُم مُّبْصِرُونَ</a:t>
            </a:r>
            <a:endParaRPr lang="tr-TR" sz="28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Eğer şeytanın fitlemesi seni dürterse, hemen Allah’a sığın. Çünkü O, işitendir, bilendir.” , “ Şüphe yok ki Allah’a karşı gelmekten sakınanlar, kendilerine şeytandan bir vesvese dokunduğu zaman iyice düşünürler (derhal Allah’ı hatırlarlar da) sonra hemen gözlerini açarlar.”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:200+201)</a:t>
            </a:r>
          </a:p>
          <a:p>
            <a:pPr algn="l">
              <a:buFont typeface="Wingdings" pitchFamily="2" charset="2"/>
              <a:buChar char="Ø"/>
            </a:pPr>
            <a:r>
              <a:rPr lang="tr-TR" sz="1800" b="1" dirty="0" smtClean="0">
                <a:solidFill>
                  <a:srgbClr val="FF0000"/>
                </a:solidFill>
                <a:latin typeface="Arial Narrow" pitchFamily="34" charset="0"/>
              </a:rPr>
              <a:t>       Kur’an saygı ile dinlenecektir:</a:t>
            </a: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وَإِذَا قُرِئَ الْقُرْآنُ فَاسْتَمِعُوا لَهُ وَأَنصِتُوا لَعَلَّكُمْ تُرْحَمُونَ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Kur’an okunduğu zaman onu dinleyin ve susun ki size merhamet edilsin.”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:204)</a:t>
            </a:r>
          </a:p>
          <a:p>
            <a:pPr algn="l"/>
            <a:r>
              <a:rPr lang="tr-TR" sz="1800" b="1" dirty="0" smtClean="0">
                <a:solidFill>
                  <a:schemeClr val="tx1"/>
                </a:solidFill>
                <a:latin typeface="Arial Narrow" pitchFamily="34" charset="0"/>
              </a:rPr>
              <a:t>Allah (CC) yüksek olmayan bir sesle anılacaktır:</a:t>
            </a:r>
          </a:p>
          <a:p>
            <a:pPr algn="r"/>
            <a:r>
              <a:rPr lang="ar-AE" sz="3000" b="1" dirty="0" smtClean="0">
                <a:solidFill>
                  <a:schemeClr val="tx1"/>
                </a:solidFill>
                <a:latin typeface="HASENAT" pitchFamily="2" charset="-78"/>
                <a:cs typeface="HASENAT" pitchFamily="2" charset="-78"/>
              </a:rPr>
              <a:t>وَاذْكُر رَّبَّكَ فِي نَفْسِكَ تَضَرُّعًا وَخِيفَةً وَدُونَ الْجَهْرِ مِنَ الْقَوْلِ بِالْغُدُوِّ وَالْآصَالِ</a:t>
            </a:r>
            <a:endParaRPr lang="tr-TR" sz="3000" b="1" dirty="0" smtClean="0">
              <a:solidFill>
                <a:schemeClr val="tx1"/>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وَلَا تَكُن مِّنَ الْغَافِلِينَ</a:t>
            </a:r>
            <a:r>
              <a:rPr lang="tr-TR" sz="3000" b="1" dirty="0" smtClean="0">
                <a:solidFill>
                  <a:schemeClr val="tx1"/>
                </a:solidFill>
                <a:latin typeface="AGA Arabesque" pitchFamily="2" charset="2"/>
                <a:cs typeface="HASENAT" pitchFamily="2" charset="-78"/>
              </a:rPr>
              <a:t> </a:t>
            </a:r>
            <a:endParaRPr lang="ar-AE" sz="3000" b="1" dirty="0" smtClean="0">
              <a:solidFill>
                <a:schemeClr val="tx1"/>
              </a:solidFill>
              <a:latin typeface="AGA Arabesque" pitchFamily="2" charset="2"/>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Kendi kendine yalvararak ve ürpererek, yüksek olmayan bir sesle sabah akşam Rabbini an. Gafillerden olma.” (</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:205)</a:t>
            </a:r>
          </a:p>
          <a:p>
            <a:pPr algn="l">
              <a:buFont typeface="Wingdings" pitchFamily="2" charset="2"/>
              <a:buChar char="Ø"/>
            </a:pPr>
            <a:r>
              <a:rPr lang="tr-TR" sz="1800" b="1" dirty="0" smtClean="0">
                <a:solidFill>
                  <a:srgbClr val="FF0000"/>
                </a:solidFill>
                <a:latin typeface="Arial Narrow" pitchFamily="34" charset="0"/>
              </a:rPr>
              <a:t>         Kur’an Müslüman’ı şöyle tarif ediyor:</a:t>
            </a:r>
            <a:endParaRPr lang="tr-TR" sz="30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إِنَّمَا الْمُؤْمِنُونَ الَّذِينَ إِذَا ذُكِرَ اللَّهُ وَجِلَتْ قُلُوبُهُمْ وَإِذَا تُلِيَتْ عَلَيْهِمْ آيَاتُهُ زَادَتْهُمْ إِيمَانًا وَعَلَىٰ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الَّذِينَ يُقِيمُونَ الصَّلَاةَ وَمِمَّا رَزَقْنَاهُمْ يُنفِقُونَ</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رَبِّهِمْ يَتَوَكَّلُونَ </a:t>
            </a:r>
          </a:p>
          <a:p>
            <a:pPr algn="l"/>
            <a:r>
              <a:rPr lang="ar-AE"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Mü’minler</a:t>
            </a:r>
            <a:r>
              <a:rPr lang="tr-TR" sz="1800" b="1" dirty="0" smtClean="0">
                <a:solidFill>
                  <a:schemeClr val="tx1"/>
                </a:solidFill>
                <a:latin typeface="Arial Narrow" pitchFamily="34" charset="0"/>
              </a:rPr>
              <a:t>, ancak Allah anıldığı zaman yürekleri titreyen, kendilerine Allah’ın ayetleri okunduğunda imanlarını arttıran ve yalnız Rablerine dayanıp, güvenen kimselerdir.” (</a:t>
            </a:r>
            <a:r>
              <a:rPr lang="tr-TR" sz="1800" b="1" dirty="0" err="1" smtClean="0">
                <a:solidFill>
                  <a:schemeClr val="tx1"/>
                </a:solidFill>
                <a:latin typeface="Arial Narrow" pitchFamily="34" charset="0"/>
              </a:rPr>
              <a:t>Enfal</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a:t>
            </a:r>
          </a:p>
          <a:p>
            <a:pPr algn="l"/>
            <a:r>
              <a:rPr lang="tr-TR" sz="1800" b="1" dirty="0" smtClean="0">
                <a:solidFill>
                  <a:schemeClr val="tx1"/>
                </a:solidFill>
                <a:latin typeface="Arial Narrow" pitchFamily="34" charset="0"/>
              </a:rPr>
              <a:t>– “Onlar namazlarını dosdoğru kılan ve kendilerine rızık olarak verdiğimizden Allah yolunda harcayan kimselerdir. (</a:t>
            </a:r>
            <a:r>
              <a:rPr lang="tr-TR" sz="1800" b="1" dirty="0" err="1" smtClean="0">
                <a:solidFill>
                  <a:schemeClr val="tx1"/>
                </a:solidFill>
                <a:latin typeface="Arial Narrow" pitchFamily="34" charset="0"/>
              </a:rPr>
              <a:t>Enfal</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:3)</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buFont typeface="Wingdings" pitchFamily="2" charset="2"/>
              <a:buChar char="Ø"/>
            </a:pPr>
            <a:r>
              <a:rPr lang="tr-TR" sz="1800" b="1" dirty="0" smtClean="0">
                <a:solidFill>
                  <a:srgbClr val="FF0000"/>
                </a:solidFill>
                <a:latin typeface="Arial Narrow" pitchFamily="34" charset="0"/>
              </a:rPr>
              <a:t>     Allah ve </a:t>
            </a:r>
            <a:r>
              <a:rPr lang="tr-TR" sz="1800" b="1" dirty="0" err="1" smtClean="0">
                <a:solidFill>
                  <a:srgbClr val="FF0000"/>
                </a:solidFill>
                <a:latin typeface="Arial Narrow" pitchFamily="34" charset="0"/>
              </a:rPr>
              <a:t>Rasûlünün</a:t>
            </a:r>
            <a:r>
              <a:rPr lang="tr-TR" sz="1800" b="1" dirty="0" smtClean="0">
                <a:solidFill>
                  <a:srgbClr val="FF0000"/>
                </a:solidFill>
                <a:latin typeface="Arial Narrow" pitchFamily="34" charset="0"/>
              </a:rPr>
              <a:t> hayat verici davetlerine uyulacaktır:</a:t>
            </a:r>
            <a:endParaRPr lang="tr-TR" sz="28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يَا اَيُّهَا الَّذٖينَ اٰمَنُوا اسْتَجٖيبُوا لِلّٰهِ وَلِلرَّسُولِ اِذَا دَعَاكُمْ لِمَا يُحْيٖيكُمْ وَاعْلَمُوا اَنَّ اللّٰهَ يَحُولُ بَيْنَ </a:t>
            </a:r>
            <a:endParaRPr lang="tr-TR" sz="3000" b="1" dirty="0" smtClean="0">
              <a:solidFill>
                <a:schemeClr val="tx1"/>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الْمَرْءِ وَقَلْبِهِ وَأَنَّهُ إِلَيْهِ تُحْشَرُونَ</a:t>
            </a:r>
            <a:endParaRPr lang="ar-AE" sz="28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Ey inananlar! Hayat verecek şeylere sizi çağırdığı zaman Allah ve </a:t>
            </a:r>
            <a:r>
              <a:rPr lang="tr-TR" sz="1800" b="1" dirty="0" err="1" smtClean="0">
                <a:solidFill>
                  <a:schemeClr val="tx1"/>
                </a:solidFill>
                <a:latin typeface="Arial Narrow" pitchFamily="34" charset="0"/>
              </a:rPr>
              <a:t>Rasûlüne</a:t>
            </a:r>
            <a:r>
              <a:rPr lang="tr-TR" sz="1800" b="1" dirty="0" smtClean="0">
                <a:solidFill>
                  <a:schemeClr val="tx1"/>
                </a:solidFill>
                <a:latin typeface="Arial Narrow" pitchFamily="34" charset="0"/>
              </a:rPr>
              <a:t> uyun…” (</a:t>
            </a:r>
            <a:r>
              <a:rPr lang="tr-TR" sz="1800" b="1" dirty="0" err="1" smtClean="0">
                <a:solidFill>
                  <a:schemeClr val="tx1"/>
                </a:solidFill>
                <a:latin typeface="Arial Narrow" pitchFamily="34" charset="0"/>
              </a:rPr>
              <a:t>Enfal</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:24) </a:t>
            </a:r>
          </a:p>
          <a:p>
            <a:pPr algn="l">
              <a:buFont typeface="Wingdings" pitchFamily="2" charset="2"/>
              <a:buChar char="Ø"/>
            </a:pPr>
            <a:r>
              <a:rPr lang="tr-TR" sz="1800" b="1" dirty="0" smtClean="0">
                <a:solidFill>
                  <a:srgbClr val="FF0000"/>
                </a:solidFill>
                <a:latin typeface="Arial Narrow" pitchFamily="34" charset="0"/>
              </a:rPr>
              <a:t>      Mal ve evlat imtihan sebebidir:</a:t>
            </a: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وَاعْلَمُوا أَنَّمَا أَمْوَالُكُمْ وَأَوْلَادُكُمْ فِتْنَةٌ وَأَنَّ اللَّهَ عِندَهُ أَجْرٌ عَظِيمٌ</a:t>
            </a:r>
            <a:endParaRPr lang="ar-AE" sz="28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Biliniz ki mallarınız ve çocuklarınız birer imtihan sebebidir.” (</a:t>
            </a:r>
            <a:r>
              <a:rPr lang="tr-TR" sz="1800" b="1" dirty="0" err="1" smtClean="0">
                <a:solidFill>
                  <a:schemeClr val="tx1"/>
                </a:solidFill>
                <a:latin typeface="Arial Narrow" pitchFamily="34" charset="0"/>
              </a:rPr>
              <a:t>Enfal</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:28) </a:t>
            </a:r>
          </a:p>
          <a:p>
            <a:pPr algn="l">
              <a:buFont typeface="Wingdings" pitchFamily="2" charset="2"/>
              <a:buChar char="Ø"/>
            </a:pPr>
            <a:r>
              <a:rPr lang="tr-TR" sz="1800" b="1" dirty="0" smtClean="0">
                <a:solidFill>
                  <a:srgbClr val="FF0000"/>
                </a:solidFill>
                <a:latin typeface="Arial Narrow" pitchFamily="34" charset="0"/>
              </a:rPr>
              <a:t>     Zekât şunlara verilecektir:</a:t>
            </a:r>
            <a:endParaRPr lang="tr-TR" sz="30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اِنَّمَا الصَّدَقَاتُ لِلْفُقَرَاءِ وَالْمَسَاكٖينِ وَالْعَامِلٖينَ عَلَيْهَا وَالْمُؤَلَّفَةِ قُلُوبُهُمْ وَفِى الرِّقَابِ وَالْغَارِمٖينَ </a:t>
            </a: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وَفِي سَبِيلِ اللَّهِ وَابْنِ السَّبِيلِ ۖ فَرِيضَةً مِّنَ اللَّهِ ۗ وَاللَّهُ عَلِيمٌ حَكِيمٌ </a:t>
            </a:r>
            <a:r>
              <a:rPr lang="tr-TR" sz="3000" b="1" dirty="0" smtClean="0">
                <a:solidFill>
                  <a:schemeClr val="tx1"/>
                </a:solidFill>
                <a:latin typeface="HASENAT" pitchFamily="2" charset="-78"/>
                <a:cs typeface="HASENAT" pitchFamily="2" charset="-78"/>
              </a:rPr>
              <a:t> </a:t>
            </a:r>
            <a:endParaRPr lang="ar-AE" sz="18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Sadakalar (zekâtlar) Allah’tan bir farz olarak ancak, yoksullara, düşkünlere, zekât toplayan memurlara, gönlü İslam’a ısındırılacak olanlara, kölelere, borçlulara, Allah yolunda olanlara, yolda kalanlara mahsustur…” (</a:t>
            </a:r>
            <a:r>
              <a:rPr lang="tr-TR" sz="1800" b="1" dirty="0" err="1" smtClean="0">
                <a:solidFill>
                  <a:schemeClr val="tx1"/>
                </a:solidFill>
                <a:latin typeface="Arial Narrow" pitchFamily="34" charset="0"/>
              </a:rPr>
              <a:t>Tevbe</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:60)</a:t>
            </a:r>
          </a:p>
          <a:p>
            <a:pPr algn="l">
              <a:buFont typeface="Wingdings" pitchFamily="2" charset="2"/>
              <a:buChar char="Ø"/>
            </a:pPr>
            <a:r>
              <a:rPr lang="tr-TR" sz="1800" b="1" dirty="0" smtClean="0">
                <a:solidFill>
                  <a:srgbClr val="FF0000"/>
                </a:solidFill>
                <a:latin typeface="Arial Narrow" pitchFamily="34" charset="0"/>
              </a:rPr>
              <a:t>      İnananlar birbirlerinin yardımcılarıdır:</a:t>
            </a:r>
            <a:endParaRPr lang="tr-TR" sz="3000" b="1" dirty="0" smtClean="0">
              <a:solidFill>
                <a:srgbClr val="FF0000"/>
              </a:solidFill>
              <a:latin typeface="HASENAT" pitchFamily="2" charset="-78"/>
              <a:cs typeface="HASENAT" pitchFamily="2" charset="-78"/>
            </a:endParaRPr>
          </a:p>
          <a:p>
            <a:pPr algn="l"/>
            <a:r>
              <a:rPr lang="ar-AE" sz="3000" b="1" dirty="0" smtClean="0">
                <a:solidFill>
                  <a:schemeClr val="tx1"/>
                </a:solidFill>
                <a:latin typeface="HASENAT" pitchFamily="2" charset="-78"/>
                <a:cs typeface="HASENAT" pitchFamily="2" charset="-78"/>
              </a:rPr>
              <a:t>وَالْمُؤْمِنُونَ وَالْمُؤْمِنَاتُ بَعْضُهُمْ أَوْلِيَاءُ بَعْضٍ ۚ يَأْمُرُونَ بِالْمَعْرُوفِ وَيَنْهَوْنَ عَنِ الْمُنكَرِ وَيُقِيمُونَ </a:t>
            </a:r>
            <a:endParaRPr lang="tr-TR" sz="3000" b="1" dirty="0" smtClean="0">
              <a:solidFill>
                <a:schemeClr val="tx1"/>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 الصَّلَاةَ وَيُؤْتُونَ الزَّكَاةَ وَيُطِيعُونَ اللَّهَ وَرَسُولَهُ ۚ أُولَٰئِكَ سَيَرْحَمُهُمُ اللَّهُ ۗ إِنَّ اللَّهَ عَزِيزٌ حَكِيمٌ</a:t>
            </a:r>
            <a:endParaRPr lang="tr-TR" sz="30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Mü’min</a:t>
            </a:r>
            <a:r>
              <a:rPr lang="tr-TR" sz="1800" b="1" dirty="0" smtClean="0">
                <a:solidFill>
                  <a:schemeClr val="tx1"/>
                </a:solidFill>
                <a:latin typeface="Arial Narrow" pitchFamily="34" charset="0"/>
              </a:rPr>
              <a:t> erkekler ve </a:t>
            </a:r>
            <a:r>
              <a:rPr lang="tr-TR" sz="1800" b="1" dirty="0" err="1" smtClean="0">
                <a:solidFill>
                  <a:schemeClr val="tx1"/>
                </a:solidFill>
                <a:latin typeface="Arial Narrow" pitchFamily="34" charset="0"/>
              </a:rPr>
              <a:t>mü’min</a:t>
            </a:r>
            <a:r>
              <a:rPr lang="tr-TR" sz="1800" b="1" dirty="0" smtClean="0">
                <a:solidFill>
                  <a:schemeClr val="tx1"/>
                </a:solidFill>
                <a:latin typeface="Arial Narrow" pitchFamily="34" charset="0"/>
              </a:rPr>
              <a:t> kadınlar birbirlerinin yardımcılarıdır. Onlar iyiliği emrederler, kötülükten alıkoyarlar, namazı dosdoğru kılarlar, </a:t>
            </a:r>
            <a:r>
              <a:rPr lang="tr-TR" sz="1800" b="1" dirty="0" err="1" smtClean="0">
                <a:solidFill>
                  <a:schemeClr val="tx1"/>
                </a:solidFill>
                <a:latin typeface="Arial Narrow" pitchFamily="34" charset="0"/>
              </a:rPr>
              <a:t>zakâtı</a:t>
            </a:r>
            <a:r>
              <a:rPr lang="tr-TR" sz="1800" b="1" dirty="0" smtClean="0">
                <a:solidFill>
                  <a:schemeClr val="tx1"/>
                </a:solidFill>
                <a:latin typeface="Arial Narrow" pitchFamily="34" charset="0"/>
              </a:rPr>
              <a:t> verirler, Allah ve </a:t>
            </a:r>
            <a:r>
              <a:rPr lang="tr-TR" sz="1800" b="1" dirty="0" err="1" smtClean="0">
                <a:solidFill>
                  <a:schemeClr val="tx1"/>
                </a:solidFill>
                <a:latin typeface="Arial Narrow" pitchFamily="34" charset="0"/>
              </a:rPr>
              <a:t>Rasulüne</a:t>
            </a:r>
            <a:r>
              <a:rPr lang="tr-TR" sz="1800" b="1" dirty="0" smtClean="0">
                <a:solidFill>
                  <a:schemeClr val="tx1"/>
                </a:solidFill>
                <a:latin typeface="Arial Narrow" pitchFamily="34" charset="0"/>
              </a:rPr>
              <a:t> itaat ederler. İşte onlara Allah rahmet edecektir.” (</a:t>
            </a:r>
            <a:r>
              <a:rPr lang="tr-TR" sz="1800" b="1" dirty="0" err="1" smtClean="0">
                <a:solidFill>
                  <a:schemeClr val="tx1"/>
                </a:solidFill>
                <a:latin typeface="Arial Narrow" pitchFamily="34" charset="0"/>
              </a:rPr>
              <a:t>Tevbe</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:71)</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buFont typeface="Wingdings" pitchFamily="2" charset="2"/>
              <a:buChar char="Ø"/>
            </a:pPr>
            <a:r>
              <a:rPr lang="tr-TR" sz="1800" b="1" dirty="0" smtClean="0">
                <a:solidFill>
                  <a:srgbClr val="FF0000"/>
                </a:solidFill>
                <a:latin typeface="Arial Narrow" pitchFamily="34" charset="0"/>
              </a:rPr>
              <a:t>           Allah tövbeleri kabul edendir: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أَلَمْ يَعْلَمُوا أَنَّ اللَّهَ هُوَ يَقْبَلُ التَّوْبَةَ عَنْ عِبَادِهِ وَيَأْخُذُ الصَّدَقَاتِ وَأَنَّ اللَّهَ هُوَ التَّوَّابُ </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الرَّحِيمُ</a:t>
            </a:r>
            <a:endParaRPr lang="tr-TR" sz="2800" b="1" dirty="0" smtClean="0">
              <a:solidFill>
                <a:schemeClr val="tx1"/>
              </a:solidFill>
              <a:latin typeface="HASENAT" pitchFamily="2" charset="-78"/>
              <a:cs typeface="HASENAT" pitchFamily="2" charset="-78"/>
            </a:endParaRPr>
          </a:p>
          <a:p>
            <a:pPr algn="l">
              <a:spcBef>
                <a:spcPts val="0"/>
              </a:spcBef>
            </a:pPr>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Allah’ın; kullarının tövbesini kabul edeceğini, sadakalarını geri çevirmeyeceğini ve Allah’ın tövbeyi çok kabul eden ve çok esirgeyen olduğunu hâlâ bilmezler mi? (</a:t>
            </a:r>
            <a:r>
              <a:rPr lang="tr-TR" sz="1800" b="1" dirty="0" err="1" smtClean="0">
                <a:solidFill>
                  <a:schemeClr val="tx1"/>
                </a:solidFill>
                <a:latin typeface="Arial Narrow" pitchFamily="34" charset="0"/>
              </a:rPr>
              <a:t>Tevbe</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:104)</a:t>
            </a:r>
          </a:p>
          <a:p>
            <a:pPr algn="l">
              <a:spcBef>
                <a:spcPts val="0"/>
              </a:spcBef>
              <a:buFont typeface="Wingdings" pitchFamily="2" charset="2"/>
              <a:buChar char="Ø"/>
            </a:pPr>
            <a:r>
              <a:rPr lang="tr-TR" sz="1800" b="1" dirty="0" smtClean="0">
                <a:solidFill>
                  <a:srgbClr val="FF0000"/>
                </a:solidFill>
                <a:latin typeface="Arial Narrow" pitchFamily="34" charset="0"/>
              </a:rPr>
              <a:t>           Doğrularla beraber olunacaktır:</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اتَّقُوا اللَّهَ وَكُونُوا مَعَ الصَّادِقِينَ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Ey iman edenler! Allah’tan korkun, doğrularla beraber olun.” (</a:t>
            </a:r>
            <a:r>
              <a:rPr lang="tr-TR" sz="1800" b="1" dirty="0" err="1" smtClean="0">
                <a:solidFill>
                  <a:schemeClr val="tx1"/>
                </a:solidFill>
                <a:latin typeface="Arial Narrow" pitchFamily="34" charset="0"/>
              </a:rPr>
              <a:t>Tevbe</a:t>
            </a:r>
            <a:r>
              <a:rPr lang="tr-TR" sz="1800" b="1" dirty="0" smtClean="0">
                <a:solidFill>
                  <a:schemeClr val="tx1"/>
                </a:solidFill>
                <a:latin typeface="Arial Narrow" pitchFamily="34" charset="0"/>
              </a:rPr>
              <a:t> Suresi: 119)</a:t>
            </a:r>
          </a:p>
          <a:p>
            <a:pPr algn="l">
              <a:buFont typeface="Wingdings" pitchFamily="2" charset="2"/>
              <a:buChar char="Ø"/>
            </a:pPr>
            <a:r>
              <a:rPr lang="tr-TR" sz="1800" b="1" dirty="0" smtClean="0">
                <a:solidFill>
                  <a:srgbClr val="FF0000"/>
                </a:solidFill>
                <a:latin typeface="Arial Narrow" pitchFamily="34" charset="0"/>
              </a:rPr>
              <a:t>            Muhammed (AS) ümmetine çok düşkündür:</a:t>
            </a:r>
          </a:p>
          <a:p>
            <a:pPr algn="l"/>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لَقَدْ جَاءَكُمْ رَسُولٌ مِّنْ أَنفُسِكُمْ عَزِيزٌ عَلَيْهِ مَا عَنِتُّمْ حَرِيصٌ عَلَيْكُم بِالْمُؤْمِنِينَ رَءُوفٌ رَّحِيمٌ </a:t>
            </a:r>
          </a:p>
          <a:p>
            <a:pPr algn="l"/>
            <a:r>
              <a:rPr lang="ar-AE"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And</a:t>
            </a:r>
            <a:r>
              <a:rPr lang="tr-TR" sz="1800" b="1" dirty="0" smtClean="0">
                <a:solidFill>
                  <a:schemeClr val="tx1"/>
                </a:solidFill>
                <a:latin typeface="Arial Narrow" pitchFamily="34" charset="0"/>
              </a:rPr>
              <a:t> olsun size içinizden öyle bir peygamber gelmiştir ki, sizin sıkıntıya uğramanız O’na çok ağır gelir. O; size çok düşkün, </a:t>
            </a:r>
            <a:r>
              <a:rPr lang="tr-TR" sz="1800" b="1" dirty="0" err="1" smtClean="0">
                <a:solidFill>
                  <a:schemeClr val="tx1"/>
                </a:solidFill>
                <a:latin typeface="Arial Narrow" pitchFamily="34" charset="0"/>
              </a:rPr>
              <a:t>mü’minlere</a:t>
            </a:r>
            <a:r>
              <a:rPr lang="tr-TR" sz="1800" b="1" dirty="0" smtClean="0">
                <a:solidFill>
                  <a:schemeClr val="tx1"/>
                </a:solidFill>
                <a:latin typeface="Arial Narrow" pitchFamily="34" charset="0"/>
              </a:rPr>
              <a:t> karşı çok şefkatlidir, merhametlidir.” (</a:t>
            </a:r>
            <a:r>
              <a:rPr lang="tr-TR" sz="1800" b="1" dirty="0" err="1" smtClean="0">
                <a:solidFill>
                  <a:schemeClr val="tx1"/>
                </a:solidFill>
                <a:latin typeface="Arial Narrow" pitchFamily="34" charset="0"/>
              </a:rPr>
              <a:t>Tevbe</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:128)</a:t>
            </a:r>
          </a:p>
          <a:p>
            <a:pPr algn="l">
              <a:buFont typeface="Wingdings" pitchFamily="2" charset="2"/>
              <a:buChar char="Ø"/>
            </a:pPr>
            <a:r>
              <a:rPr lang="tr-TR" sz="1800" b="1" dirty="0" smtClean="0">
                <a:solidFill>
                  <a:srgbClr val="FF0000"/>
                </a:solidFill>
                <a:latin typeface="Arial Narrow" pitchFamily="34" charset="0"/>
              </a:rPr>
              <a:t>             Dünyada kim kime uyduysa </a:t>
            </a:r>
            <a:r>
              <a:rPr lang="tr-TR" sz="1800" b="1" dirty="0" err="1" smtClean="0">
                <a:solidFill>
                  <a:srgbClr val="FF0000"/>
                </a:solidFill>
                <a:latin typeface="Arial Narrow" pitchFamily="34" charset="0"/>
              </a:rPr>
              <a:t>ahirette</a:t>
            </a:r>
            <a:r>
              <a:rPr lang="tr-TR" sz="1800" b="1" dirty="0" smtClean="0">
                <a:solidFill>
                  <a:srgbClr val="FF0000"/>
                </a:solidFill>
                <a:latin typeface="Arial Narrow" pitchFamily="34" charset="0"/>
              </a:rPr>
              <a:t> onunla beraber hesap verecektir.</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يَقْدُمُ قَوْمَهُ يَوْمَ الْقِيَامَةِ فَأَوْرَدَهُمُ النَّارَ ۖ وَبِئْسَ الْوِرْدُ الْمَوْرُودُ</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Firavun, kıyamet gününde kavminin önüne düşecek ve onları çekip ateşe götürecektir. Varacakları yer ne kötü bir yerdir!” (</a:t>
            </a:r>
            <a:r>
              <a:rPr lang="tr-TR" sz="1800" b="1" dirty="0" err="1" smtClean="0">
                <a:solidFill>
                  <a:schemeClr val="tx1"/>
                </a:solidFill>
                <a:latin typeface="Arial Narrow" pitchFamily="34" charset="0"/>
              </a:rPr>
              <a:t>Hud</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:98)</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62500" lnSpcReduction="20000"/>
          </a:bodyPr>
          <a:lstStyle/>
          <a:p>
            <a:pPr algn="l">
              <a:lnSpc>
                <a:spcPct val="110000"/>
              </a:lnSpc>
              <a:spcBef>
                <a:spcPts val="0"/>
              </a:spcBef>
              <a:buFont typeface="Wingdings" pitchFamily="2" charset="2"/>
              <a:buChar char="Ø"/>
            </a:pPr>
            <a:r>
              <a:rPr lang="tr-TR" sz="2600" b="1" dirty="0" smtClean="0">
                <a:solidFill>
                  <a:srgbClr val="FF0000"/>
                </a:solidFill>
                <a:latin typeface="Arial Narrow" pitchFamily="34" charset="0"/>
              </a:rPr>
              <a:t>      Kur’an, dosdoğru ol der:</a:t>
            </a:r>
          </a:p>
          <a:p>
            <a:pPr algn="r">
              <a:lnSpc>
                <a:spcPct val="110000"/>
              </a:lnSpc>
              <a:spcBef>
                <a:spcPts val="0"/>
              </a:spcBef>
            </a:pPr>
            <a:r>
              <a:rPr lang="tr-TR" sz="3800" b="1" dirty="0" smtClean="0">
                <a:solidFill>
                  <a:schemeClr val="tx1"/>
                </a:solidFill>
                <a:latin typeface="AGA Arabesque" pitchFamily="2" charset="2"/>
              </a:rPr>
              <a:t>*</a:t>
            </a:r>
            <a:r>
              <a:rPr lang="tr-TR" sz="4500" b="1" dirty="0" smtClean="0">
                <a:solidFill>
                  <a:srgbClr val="FF0000"/>
                </a:solidFill>
                <a:latin typeface="Arial Narrow" pitchFamily="34" charset="0"/>
              </a:rPr>
              <a:t> </a:t>
            </a:r>
            <a:r>
              <a:rPr lang="ar-AE" sz="4500" b="1" dirty="0" smtClean="0">
                <a:solidFill>
                  <a:schemeClr val="tx1"/>
                </a:solidFill>
                <a:latin typeface="HASENAT" pitchFamily="2" charset="-78"/>
                <a:cs typeface="HASENAT" pitchFamily="2" charset="-78"/>
              </a:rPr>
              <a:t>فَاسْتَقِمْ كَمَا أُمِرْتَ وَمَن تَابَ مَعَكَ وَلَا تَطْغَوْا ۚ إِنَّهُ بِمَا تَعْمَلُونَ بَصِيرٌ</a:t>
            </a:r>
          </a:p>
          <a:p>
            <a:pPr algn="l">
              <a:lnSpc>
                <a:spcPct val="110000"/>
              </a:lnSpc>
              <a:spcBef>
                <a:spcPts val="0"/>
              </a:spcBef>
            </a:pPr>
            <a:r>
              <a:rPr lang="tr-TR" sz="2600" b="1" dirty="0" smtClean="0">
                <a:solidFill>
                  <a:schemeClr val="tx1"/>
                </a:solidFill>
                <a:latin typeface="Arial Narrow" pitchFamily="34" charset="0"/>
              </a:rPr>
              <a:t>– “Öyle ise </a:t>
            </a:r>
            <a:r>
              <a:rPr lang="tr-TR" sz="2600" b="1" dirty="0" err="1" smtClean="0">
                <a:solidFill>
                  <a:schemeClr val="tx1"/>
                </a:solidFill>
                <a:latin typeface="Arial Narrow" pitchFamily="34" charset="0"/>
              </a:rPr>
              <a:t>emrolunduğun</a:t>
            </a:r>
            <a:r>
              <a:rPr lang="tr-TR" sz="2600" b="1" dirty="0" smtClean="0">
                <a:solidFill>
                  <a:schemeClr val="tx1"/>
                </a:solidFill>
                <a:latin typeface="Arial Narrow" pitchFamily="34" charset="0"/>
              </a:rPr>
              <a:t> gibi dosdoğru ol. Beraberindeki tövbe edenler de dosdoğru olsunlar. Hak ve adalet ölçülerini aşmayın. Şüphesiz O, yaptıklarınızı hakkıyla görür.” (</a:t>
            </a:r>
            <a:r>
              <a:rPr lang="tr-TR" sz="2600" b="1" dirty="0" err="1" smtClean="0">
                <a:solidFill>
                  <a:schemeClr val="tx1"/>
                </a:solidFill>
                <a:latin typeface="Arial Narrow" pitchFamily="34" charset="0"/>
              </a:rPr>
              <a:t>Hud</a:t>
            </a:r>
            <a:r>
              <a:rPr lang="tr-TR" sz="2600" b="1" dirty="0" smtClean="0">
                <a:solidFill>
                  <a:schemeClr val="tx1"/>
                </a:solidFill>
                <a:latin typeface="Arial Narrow" pitchFamily="34" charset="0"/>
              </a:rPr>
              <a:t> </a:t>
            </a:r>
            <a:r>
              <a:rPr lang="tr-TR" sz="2600" b="1" dirty="0" err="1" smtClean="0">
                <a:solidFill>
                  <a:schemeClr val="tx1"/>
                </a:solidFill>
                <a:latin typeface="Arial Narrow" pitchFamily="34" charset="0"/>
              </a:rPr>
              <a:t>Sûresi</a:t>
            </a:r>
            <a:r>
              <a:rPr lang="tr-TR" sz="2600" b="1" dirty="0" smtClean="0">
                <a:solidFill>
                  <a:schemeClr val="tx1"/>
                </a:solidFill>
                <a:latin typeface="Arial Narrow" pitchFamily="34" charset="0"/>
              </a:rPr>
              <a:t>:112)</a:t>
            </a:r>
          </a:p>
          <a:p>
            <a:pPr algn="l">
              <a:lnSpc>
                <a:spcPct val="110000"/>
              </a:lnSpc>
              <a:spcBef>
                <a:spcPts val="0"/>
              </a:spcBef>
              <a:buFont typeface="Wingdings" pitchFamily="2" charset="2"/>
              <a:buChar char="Ø"/>
            </a:pPr>
            <a:r>
              <a:rPr lang="tr-TR" sz="2600" b="1" dirty="0" smtClean="0">
                <a:solidFill>
                  <a:srgbClr val="FF0000"/>
                </a:solidFill>
                <a:latin typeface="Arial Narrow" pitchFamily="34" charset="0"/>
              </a:rPr>
              <a:t>     Beş vakit namaz emredilmiştir:</a:t>
            </a:r>
            <a:endParaRPr lang="tr-TR" sz="5100" b="1" dirty="0" smtClean="0">
              <a:solidFill>
                <a:srgbClr val="FF0000"/>
              </a:solidFill>
              <a:latin typeface="Arial Narrow" pitchFamily="34" charset="0"/>
            </a:endParaRPr>
          </a:p>
          <a:p>
            <a:pPr algn="r">
              <a:lnSpc>
                <a:spcPct val="110000"/>
              </a:lnSpc>
              <a:spcBef>
                <a:spcPts val="0"/>
              </a:spcBef>
            </a:pPr>
            <a:r>
              <a:rPr lang="ar-AE" sz="4500" b="1" dirty="0" smtClean="0">
                <a:solidFill>
                  <a:schemeClr val="tx1"/>
                </a:solidFill>
                <a:latin typeface="HASENAT" pitchFamily="2" charset="-78"/>
                <a:cs typeface="HASENAT" pitchFamily="2" charset="-78"/>
              </a:rPr>
              <a:t>وَأَقِمِ الصَّلَاةَ طَرَفَيِ النَّهَارِ وَزُلَفًا مِّنَ اللَّيْلِ ۚ إِنَّ الْحَسَنَاتِ يُذْهِبْنَ السَّيِّئَاتِ ۚ ذَٰلِكَ ذِكْرَىٰ </a:t>
            </a:r>
            <a:endParaRPr lang="tr-TR" sz="4500" b="1" dirty="0" smtClean="0">
              <a:solidFill>
                <a:schemeClr val="tx1"/>
              </a:solidFill>
              <a:latin typeface="HASENAT" pitchFamily="2" charset="-78"/>
              <a:cs typeface="HASENAT" pitchFamily="2" charset="-78"/>
            </a:endParaRPr>
          </a:p>
          <a:p>
            <a:pPr algn="r">
              <a:lnSpc>
                <a:spcPct val="110000"/>
              </a:lnSpc>
              <a:spcBef>
                <a:spcPts val="0"/>
              </a:spcBef>
            </a:pPr>
            <a:r>
              <a:rPr lang="tr-TR" sz="3800" b="1" dirty="0" smtClean="0">
                <a:solidFill>
                  <a:schemeClr val="tx1"/>
                </a:solidFill>
                <a:latin typeface="AGA Arabesque" pitchFamily="2" charset="2"/>
                <a:ea typeface="Calibri"/>
                <a:cs typeface="HASENAT" pitchFamily="2" charset="-78"/>
              </a:rPr>
              <a:t>*</a:t>
            </a:r>
            <a:r>
              <a:rPr lang="ar-AE" sz="4500" b="1" dirty="0" smtClean="0">
                <a:solidFill>
                  <a:schemeClr val="tx1"/>
                </a:solidFill>
                <a:latin typeface="HASENAT" pitchFamily="2" charset="-78"/>
                <a:cs typeface="HASENAT" pitchFamily="2" charset="-78"/>
              </a:rPr>
              <a:t>لِلذَّاكِرِينَ</a:t>
            </a:r>
            <a:r>
              <a:rPr lang="ar-AE" sz="4000" b="1" dirty="0" smtClean="0">
                <a:solidFill>
                  <a:schemeClr val="tx1"/>
                </a:solidFill>
                <a:latin typeface="HASENAT" pitchFamily="2" charset="-78"/>
                <a:cs typeface="HASENAT" pitchFamily="2" charset="-78"/>
              </a:rPr>
              <a:t> </a:t>
            </a:r>
            <a:endParaRPr lang="tr-TR" sz="4000" dirty="0" smtClean="0">
              <a:solidFill>
                <a:schemeClr val="tx1"/>
              </a:solidFill>
              <a:latin typeface="HASENAT" pitchFamily="2" charset="-78"/>
              <a:ea typeface="Calibri"/>
              <a:cs typeface="HASENAT" pitchFamily="2" charset="-78"/>
            </a:endParaRPr>
          </a:p>
          <a:p>
            <a:pPr algn="l">
              <a:lnSpc>
                <a:spcPct val="110000"/>
              </a:lnSpc>
              <a:spcBef>
                <a:spcPts val="0"/>
              </a:spcBef>
            </a:pPr>
            <a:r>
              <a:rPr lang="tr-TR" sz="2600" b="1" dirty="0" smtClean="0">
                <a:solidFill>
                  <a:schemeClr val="tx1"/>
                </a:solidFill>
                <a:latin typeface="Arial Narrow" pitchFamily="34" charset="0"/>
                <a:ea typeface="Calibri"/>
                <a:cs typeface="HASENAT" pitchFamily="2" charset="-78"/>
              </a:rPr>
              <a:t>– “Gündüzün iki ucunda, gecenin de ilk saatlerinde namaz kıl. Çünkü iyilikler kötülükleri (günahları) giderir.” (</a:t>
            </a:r>
            <a:r>
              <a:rPr lang="tr-TR" sz="2600" b="1" dirty="0" err="1" smtClean="0">
                <a:solidFill>
                  <a:schemeClr val="tx1"/>
                </a:solidFill>
                <a:latin typeface="Arial Narrow" pitchFamily="34" charset="0"/>
                <a:ea typeface="Calibri"/>
                <a:cs typeface="HASENAT" pitchFamily="2" charset="-78"/>
              </a:rPr>
              <a:t>Hud</a:t>
            </a:r>
            <a:r>
              <a:rPr lang="tr-TR" sz="2600" b="1" dirty="0" smtClean="0">
                <a:solidFill>
                  <a:schemeClr val="tx1"/>
                </a:solidFill>
                <a:latin typeface="Arial Narrow" pitchFamily="34" charset="0"/>
                <a:ea typeface="Calibri"/>
                <a:cs typeface="HASENAT" pitchFamily="2" charset="-78"/>
              </a:rPr>
              <a:t> </a:t>
            </a:r>
            <a:r>
              <a:rPr lang="tr-TR" sz="2600" b="1" dirty="0" err="1" smtClean="0">
                <a:solidFill>
                  <a:schemeClr val="tx1"/>
                </a:solidFill>
                <a:latin typeface="Arial Narrow" pitchFamily="34" charset="0"/>
                <a:ea typeface="Calibri"/>
                <a:cs typeface="HASENAT" pitchFamily="2" charset="-78"/>
              </a:rPr>
              <a:t>Sûresi</a:t>
            </a:r>
            <a:r>
              <a:rPr lang="tr-TR" sz="2600" b="1" dirty="0" smtClean="0">
                <a:solidFill>
                  <a:schemeClr val="tx1"/>
                </a:solidFill>
                <a:latin typeface="Arial Narrow" pitchFamily="34" charset="0"/>
                <a:ea typeface="Calibri"/>
                <a:cs typeface="HASENAT" pitchFamily="2" charset="-78"/>
              </a:rPr>
              <a:t>:114) </a:t>
            </a:r>
            <a:endParaRPr lang="tr-TR" sz="2600" dirty="0" smtClean="0">
              <a:solidFill>
                <a:schemeClr val="tx1"/>
              </a:solidFill>
              <a:latin typeface="Arial Narrow" pitchFamily="34" charset="0"/>
              <a:ea typeface="Calibri"/>
              <a:cs typeface="HASENAT" pitchFamily="2" charset="-78"/>
            </a:endParaRPr>
          </a:p>
          <a:p>
            <a:pPr lvl="0" algn="l">
              <a:lnSpc>
                <a:spcPct val="110000"/>
              </a:lnSpc>
              <a:spcBef>
                <a:spcPts val="0"/>
              </a:spcBef>
              <a:buClr>
                <a:srgbClr val="FF0000"/>
              </a:buClr>
              <a:buSzPts val="1100"/>
              <a:buFont typeface="Wingdings"/>
              <a:buChar char=""/>
            </a:pPr>
            <a:r>
              <a:rPr lang="tr-TR" sz="2600" b="1" dirty="0" smtClean="0">
                <a:solidFill>
                  <a:srgbClr val="FF0000"/>
                </a:solidFill>
                <a:latin typeface="Arial Narrow"/>
                <a:ea typeface="Calibri"/>
                <a:cs typeface="Times New Roman"/>
              </a:rPr>
              <a:t>     Her şeyin bilgisinin Allah’a ait olduğu bildirilmiştir:</a:t>
            </a:r>
            <a:endParaRPr lang="tr-TR" sz="2600" dirty="0" smtClean="0">
              <a:ea typeface="Calibri"/>
              <a:cs typeface="Times New Roman"/>
            </a:endParaRPr>
          </a:p>
          <a:p>
            <a:pPr algn="r">
              <a:lnSpc>
                <a:spcPct val="110000"/>
              </a:lnSpc>
              <a:spcBef>
                <a:spcPts val="0"/>
              </a:spcBef>
            </a:pPr>
            <a:r>
              <a:rPr lang="ar-AE" sz="4500" b="1" dirty="0" smtClean="0">
                <a:solidFill>
                  <a:schemeClr val="tx1"/>
                </a:solidFill>
                <a:latin typeface="AGA Arabesque"/>
                <a:ea typeface="Calibri"/>
                <a:cs typeface="HASENAT"/>
              </a:rPr>
              <a:t>وَلِلَّهِ غَيْبُ السَّمَاوَاتِ وَالْأَرْضِ وَإِلَيْهِ يُرْجَعُ الْأَمْرُ كُلُّهُ فَاعْبُدْهُ وَتَوَكَّلْ عَلَيْهِ ۚ وَمَا رَبُّكَ بِغَافِلٍ </a:t>
            </a:r>
            <a:r>
              <a:rPr lang="tr-TR" sz="3800" b="1" dirty="0" smtClean="0">
                <a:solidFill>
                  <a:schemeClr val="tx1"/>
                </a:solidFill>
                <a:latin typeface="AGA Arabesque"/>
                <a:ea typeface="Calibri"/>
                <a:cs typeface="HASENAT"/>
              </a:rPr>
              <a:t>*</a:t>
            </a:r>
            <a:r>
              <a:rPr lang="ar-SA" sz="4500" b="1" dirty="0" smtClean="0">
                <a:solidFill>
                  <a:srgbClr val="000000"/>
                </a:solidFill>
                <a:ea typeface="Calibri"/>
                <a:cs typeface="HASENAT"/>
              </a:rPr>
              <a:t>عَمَّا تَعْمَلُونَ</a:t>
            </a:r>
            <a:endParaRPr lang="tr-TR" sz="4500" b="1" dirty="0" smtClean="0">
              <a:solidFill>
                <a:schemeClr val="tx1"/>
              </a:solidFill>
              <a:latin typeface="AGA Arabesque"/>
              <a:ea typeface="Calibri"/>
              <a:cs typeface="HASENAT"/>
            </a:endParaRPr>
          </a:p>
          <a:p>
            <a:pPr algn="l">
              <a:lnSpc>
                <a:spcPct val="110000"/>
              </a:lnSpc>
              <a:spcBef>
                <a:spcPts val="0"/>
              </a:spcBef>
            </a:pPr>
            <a:r>
              <a:rPr lang="tr-TR" sz="4500" b="1" dirty="0" smtClean="0">
                <a:solidFill>
                  <a:schemeClr val="tx1"/>
                </a:solidFill>
                <a:latin typeface="Arial Narrow"/>
                <a:ea typeface="Calibri"/>
                <a:cs typeface="Times New Roman"/>
              </a:rPr>
              <a:t>– </a:t>
            </a:r>
            <a:r>
              <a:rPr lang="tr-TR" sz="2600" b="1" dirty="0" smtClean="0">
                <a:solidFill>
                  <a:schemeClr val="tx1"/>
                </a:solidFill>
                <a:latin typeface="Arial Narrow"/>
                <a:ea typeface="Calibri"/>
                <a:cs typeface="Times New Roman"/>
              </a:rPr>
              <a:t>“Göklerin ve yerin </a:t>
            </a:r>
            <a:r>
              <a:rPr lang="tr-TR" sz="2600" b="1" dirty="0" err="1" smtClean="0">
                <a:solidFill>
                  <a:schemeClr val="tx1"/>
                </a:solidFill>
                <a:latin typeface="Arial Narrow"/>
                <a:ea typeface="Calibri"/>
                <a:cs typeface="Times New Roman"/>
              </a:rPr>
              <a:t>gaybı</a:t>
            </a:r>
            <a:r>
              <a:rPr lang="tr-TR" sz="2600" b="1" dirty="0" smtClean="0">
                <a:solidFill>
                  <a:schemeClr val="tx1"/>
                </a:solidFill>
                <a:latin typeface="Arial Narrow"/>
                <a:ea typeface="Calibri"/>
                <a:cs typeface="Times New Roman"/>
              </a:rPr>
              <a:t> (sırrı) yalnız Allah’a aittir. Her şey O’na döndürülür. Öyle ise O’na kulluk et ve O’na dayan! Rabbin yaptıklarınızdan gafil değildir.” (</a:t>
            </a:r>
            <a:r>
              <a:rPr lang="tr-TR" sz="2600" b="1" dirty="0" err="1" smtClean="0">
                <a:solidFill>
                  <a:schemeClr val="tx1"/>
                </a:solidFill>
                <a:latin typeface="Arial Narrow"/>
                <a:ea typeface="Calibri"/>
                <a:cs typeface="Times New Roman"/>
              </a:rPr>
              <a:t>Hud</a:t>
            </a:r>
            <a:r>
              <a:rPr lang="tr-TR" sz="2600" b="1" dirty="0" smtClean="0">
                <a:solidFill>
                  <a:schemeClr val="tx1"/>
                </a:solidFill>
                <a:latin typeface="Arial Narrow"/>
                <a:ea typeface="Calibri"/>
                <a:cs typeface="Times New Roman"/>
              </a:rPr>
              <a:t> </a:t>
            </a:r>
            <a:r>
              <a:rPr lang="tr-TR" sz="2600" b="1" dirty="0" err="1" smtClean="0">
                <a:solidFill>
                  <a:schemeClr val="tx1"/>
                </a:solidFill>
                <a:latin typeface="Arial Narrow"/>
                <a:ea typeface="Calibri"/>
                <a:cs typeface="Times New Roman"/>
              </a:rPr>
              <a:t>Sûresi</a:t>
            </a:r>
            <a:r>
              <a:rPr lang="tr-TR" sz="2600" b="1" dirty="0" smtClean="0">
                <a:solidFill>
                  <a:schemeClr val="tx1"/>
                </a:solidFill>
                <a:latin typeface="Arial Narrow"/>
                <a:ea typeface="Calibri"/>
                <a:cs typeface="Times New Roman"/>
              </a:rPr>
              <a:t>:123)</a:t>
            </a:r>
            <a:endParaRPr lang="tr-TR" sz="2600" dirty="0" smtClean="0">
              <a:solidFill>
                <a:schemeClr val="tx1"/>
              </a:solidFill>
              <a:ea typeface="Calibri"/>
              <a:cs typeface="Times New Roman"/>
            </a:endParaRPr>
          </a:p>
          <a:p>
            <a:pPr lvl="0" algn="l">
              <a:lnSpc>
                <a:spcPct val="110000"/>
              </a:lnSpc>
              <a:spcBef>
                <a:spcPts val="0"/>
              </a:spcBef>
              <a:buClr>
                <a:srgbClr val="FF0000"/>
              </a:buClr>
              <a:buSzPts val="1100"/>
              <a:buFont typeface="Wingdings"/>
              <a:buChar char=""/>
            </a:pPr>
            <a:r>
              <a:rPr lang="tr-TR" sz="2600" b="1" dirty="0" smtClean="0">
                <a:solidFill>
                  <a:srgbClr val="FF0000"/>
                </a:solidFill>
                <a:latin typeface="Arial Narrow"/>
                <a:ea typeface="Calibri"/>
                <a:cs typeface="Times New Roman"/>
              </a:rPr>
              <a:t>      Kötülükten sakınan için mükâfat vardır:</a:t>
            </a:r>
            <a:endParaRPr lang="tr-TR" sz="2600" dirty="0" smtClean="0">
              <a:ea typeface="Calibri"/>
              <a:cs typeface="Times New Roman"/>
            </a:endParaRPr>
          </a:p>
          <a:p>
            <a:pPr algn="r">
              <a:lnSpc>
                <a:spcPct val="110000"/>
              </a:lnSpc>
              <a:spcBef>
                <a:spcPts val="0"/>
              </a:spcBef>
            </a:pPr>
            <a:r>
              <a:rPr lang="tr-TR" sz="3800" b="1" dirty="0" smtClean="0">
                <a:solidFill>
                  <a:schemeClr val="tx1"/>
                </a:solidFill>
                <a:latin typeface="AGA Arabesque"/>
                <a:ea typeface="Calibri"/>
                <a:cs typeface="HASENAT"/>
              </a:rPr>
              <a:t>*</a:t>
            </a:r>
            <a:r>
              <a:rPr lang="ar-SA" sz="4500" b="1" dirty="0" smtClean="0">
                <a:solidFill>
                  <a:srgbClr val="000000"/>
                </a:solidFill>
                <a:ea typeface="Calibri"/>
                <a:cs typeface="HASENAT"/>
              </a:rPr>
              <a:t> وَلَأَجْرُ الْآخِرَةِ خَيْرٌ لِّلَّذِينَ آمَنُوا وَكَانُوا يَتَّقُونَ</a:t>
            </a:r>
            <a:endParaRPr lang="tr-TR" sz="4500" dirty="0" smtClean="0">
              <a:ea typeface="Calibri"/>
              <a:cs typeface="Times New Roman"/>
            </a:endParaRPr>
          </a:p>
          <a:p>
            <a:pPr algn="l">
              <a:lnSpc>
                <a:spcPct val="110000"/>
              </a:lnSpc>
              <a:spcBef>
                <a:spcPts val="0"/>
              </a:spcBef>
            </a:pPr>
            <a:r>
              <a:rPr lang="tr-TR" sz="2600" b="1" dirty="0" smtClean="0">
                <a:solidFill>
                  <a:schemeClr val="tx1"/>
                </a:solidFill>
                <a:latin typeface="Arial Narrow"/>
                <a:ea typeface="Calibri"/>
                <a:cs typeface="Times New Roman"/>
              </a:rPr>
              <a:t>– “İman edip de kötülüklerden sakınanlar için ahiret mükafatı vardır.” (Yusuf </a:t>
            </a:r>
            <a:r>
              <a:rPr lang="tr-TR" sz="2600" b="1" dirty="0" err="1" smtClean="0">
                <a:solidFill>
                  <a:schemeClr val="tx1"/>
                </a:solidFill>
                <a:latin typeface="Arial Narrow"/>
                <a:ea typeface="Calibri"/>
                <a:cs typeface="Times New Roman"/>
              </a:rPr>
              <a:t>Sûresi</a:t>
            </a:r>
            <a:r>
              <a:rPr lang="tr-TR" sz="2600" b="1" dirty="0" smtClean="0">
                <a:solidFill>
                  <a:schemeClr val="tx1"/>
                </a:solidFill>
                <a:latin typeface="Arial Narrow"/>
                <a:ea typeface="Calibri"/>
                <a:cs typeface="Times New Roman"/>
              </a:rPr>
              <a:t>:57)</a:t>
            </a:r>
            <a:endParaRPr lang="tr-TR" sz="2600" dirty="0" smtClean="0">
              <a:solidFill>
                <a:schemeClr val="tx1"/>
              </a:solidFill>
              <a:ea typeface="Calibri"/>
              <a:cs typeface="Times New Roman"/>
            </a:endParaRPr>
          </a:p>
          <a:p>
            <a:pPr algn="l">
              <a:buFont typeface="Wingdings" pitchFamily="2" charset="2"/>
              <a:buChar char="Ø"/>
            </a:pPr>
            <a:r>
              <a:rPr lang="tr-TR" sz="2600" b="1" dirty="0" smtClean="0">
                <a:solidFill>
                  <a:srgbClr val="FF0000"/>
                </a:solidFill>
                <a:latin typeface="Arial Narrow" pitchFamily="34" charset="0"/>
                <a:cs typeface="HASENAT" pitchFamily="2" charset="-78"/>
              </a:rPr>
              <a:t>     Kur’an akıl sahiplerinden şöyle bahseder:</a:t>
            </a:r>
            <a:endParaRPr lang="tr-TR" sz="3800" b="1" dirty="0" smtClean="0">
              <a:solidFill>
                <a:srgbClr val="FF0000"/>
              </a:solidFill>
              <a:latin typeface="Arial Narrow" pitchFamily="34" charset="0"/>
              <a:cs typeface="HASENAT" pitchFamily="2" charset="-78"/>
            </a:endParaRPr>
          </a:p>
          <a:p>
            <a:pPr algn="r"/>
            <a:r>
              <a:rPr lang="ar-AE" sz="4500" b="1" dirty="0" smtClean="0">
                <a:solidFill>
                  <a:schemeClr val="tx1"/>
                </a:solidFill>
                <a:latin typeface="HASENAT" pitchFamily="2" charset="-78"/>
                <a:cs typeface="HASENAT" pitchFamily="2" charset="-78"/>
              </a:rPr>
              <a:t>وَالَّذٖينَ صَبَرُوا ابْتِغَاءَ وَجْهِ رَبِّهِمْ وَاَقَامُوا الصَّلٰوةَ وَاَنْفَقُوا مِمَّا رَزَقْنَاهُمْ سِرًّا وَعَلَانِيَةً </a:t>
            </a:r>
          </a:p>
          <a:p>
            <a:pPr algn="r"/>
            <a:r>
              <a:rPr lang="tr-TR" sz="3800" b="1" dirty="0" smtClean="0">
                <a:solidFill>
                  <a:schemeClr val="tx1"/>
                </a:solidFill>
                <a:latin typeface="AGA Arabesque" pitchFamily="2" charset="2"/>
                <a:cs typeface="HASENAT" pitchFamily="2" charset="-78"/>
              </a:rPr>
              <a:t>*</a:t>
            </a:r>
            <a:r>
              <a:rPr lang="tr-TR" sz="4500" b="1" dirty="0" smtClean="0">
                <a:solidFill>
                  <a:schemeClr val="tx1"/>
                </a:solidFill>
                <a:latin typeface="HASENAT" pitchFamily="2" charset="-78"/>
                <a:cs typeface="HASENAT" pitchFamily="2" charset="-78"/>
              </a:rPr>
              <a:t> </a:t>
            </a:r>
            <a:r>
              <a:rPr lang="ar-AE" sz="4500" b="1" dirty="0" smtClean="0">
                <a:solidFill>
                  <a:schemeClr val="tx1"/>
                </a:solidFill>
                <a:latin typeface="HASENAT" pitchFamily="2" charset="-78"/>
                <a:cs typeface="HASENAT" pitchFamily="2" charset="-78"/>
              </a:rPr>
              <a:t>وَيَدْرَؤُنَ بِالْحَسَنَةِ السَّيِّئَةَ اُولٰئِكَ لَهُمْ عُقْبَى الدَّارِ</a:t>
            </a:r>
          </a:p>
          <a:p>
            <a:pPr algn="l"/>
            <a:r>
              <a:rPr lang="ar-AE" sz="2600" b="1" dirty="0" smtClean="0">
                <a:solidFill>
                  <a:schemeClr val="tx1"/>
                </a:solidFill>
                <a:latin typeface="Arial Narrow" pitchFamily="34" charset="0"/>
                <a:cs typeface="HASENAT" pitchFamily="2" charset="-78"/>
              </a:rPr>
              <a:t>– “</a:t>
            </a:r>
            <a:r>
              <a:rPr lang="tr-TR" sz="2600" b="1" dirty="0" smtClean="0">
                <a:solidFill>
                  <a:schemeClr val="tx1"/>
                </a:solidFill>
                <a:latin typeface="Arial Narrow" pitchFamily="34" charset="0"/>
                <a:cs typeface="HASENAT" pitchFamily="2" charset="-78"/>
              </a:rPr>
              <a:t>Onlar, Rablerinin rızasını isteyerek sabreden, namazı dosdoğru kılan, kendilerine verdiğimiz rızıktan gizli ve açık olarak Allah için harcayan ve kötülüğü iyilikle savan kimselerdir.” (</a:t>
            </a:r>
            <a:r>
              <a:rPr lang="tr-TR" sz="2600" b="1" dirty="0" err="1" smtClean="0">
                <a:solidFill>
                  <a:schemeClr val="tx1"/>
                </a:solidFill>
                <a:latin typeface="Arial Narrow" pitchFamily="34" charset="0"/>
                <a:cs typeface="HASENAT" pitchFamily="2" charset="-78"/>
              </a:rPr>
              <a:t>Rad</a:t>
            </a:r>
            <a:r>
              <a:rPr lang="tr-TR" sz="2600" b="1" dirty="0" smtClean="0">
                <a:solidFill>
                  <a:schemeClr val="tx1"/>
                </a:solidFill>
                <a:latin typeface="Arial Narrow" pitchFamily="34" charset="0"/>
                <a:cs typeface="HASENAT" pitchFamily="2" charset="-78"/>
              </a:rPr>
              <a:t> </a:t>
            </a:r>
            <a:r>
              <a:rPr lang="tr-TR" sz="2600" b="1" dirty="0" err="1" smtClean="0">
                <a:solidFill>
                  <a:schemeClr val="tx1"/>
                </a:solidFill>
                <a:latin typeface="Arial Narrow" pitchFamily="34" charset="0"/>
                <a:cs typeface="HASENAT" pitchFamily="2" charset="-78"/>
              </a:rPr>
              <a:t>Sûresi</a:t>
            </a:r>
            <a:r>
              <a:rPr lang="tr-TR" sz="2600" b="1" dirty="0" smtClean="0">
                <a:solidFill>
                  <a:schemeClr val="tx1"/>
                </a:solidFill>
                <a:latin typeface="Arial Narrow" pitchFamily="34" charset="0"/>
                <a:cs typeface="HASENAT" pitchFamily="2" charset="-78"/>
              </a:rPr>
              <a:t>:22)</a:t>
            </a:r>
          </a:p>
          <a:p>
            <a:pPr algn="l"/>
            <a:endParaRPr lang="tr-TR" sz="4800" b="1" dirty="0" smtClean="0">
              <a:solidFill>
                <a:schemeClr val="tx1"/>
              </a:solidFill>
              <a:latin typeface="HASENAT" pitchFamily="2" charset="-78"/>
              <a:cs typeface="HASENAT" pitchFamily="2" charset="-78"/>
            </a:endParaRPr>
          </a:p>
          <a:p>
            <a:pPr algn="l"/>
            <a:endParaRPr lang="tr-TR" sz="4800" b="1" dirty="0">
              <a:solidFill>
                <a:schemeClr val="tx1"/>
              </a:solidFill>
              <a:latin typeface="HASENAT" pitchFamily="2" charset="-78"/>
              <a:cs typeface="HASENAT"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l">
              <a:buFont typeface="Wingdings" pitchFamily="2" charset="2"/>
              <a:buChar char="Ø"/>
            </a:pPr>
            <a:r>
              <a:rPr lang="tr-TR" sz="1700" b="1" dirty="0" smtClean="0">
                <a:solidFill>
                  <a:srgbClr val="FF0000"/>
                </a:solidFill>
                <a:latin typeface="Arial Narrow" pitchFamily="34" charset="0"/>
              </a:rPr>
              <a:t>İman, ameli </a:t>
            </a:r>
            <a:r>
              <a:rPr lang="tr-TR" sz="1700" b="1" dirty="0" err="1" smtClean="0">
                <a:solidFill>
                  <a:srgbClr val="FF0000"/>
                </a:solidFill>
                <a:latin typeface="Arial Narrow" pitchFamily="34" charset="0"/>
              </a:rPr>
              <a:t>gerektrir</a:t>
            </a:r>
            <a:r>
              <a:rPr lang="tr-TR" sz="1700" b="1" dirty="0" smtClean="0">
                <a:solidFill>
                  <a:srgbClr val="FF0000"/>
                </a:solidFill>
                <a:latin typeface="Arial Narrow" pitchFamily="34" charset="0"/>
              </a:rPr>
              <a:t>:</a:t>
            </a:r>
            <a:endParaRPr lang="tr-TR" sz="26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قُلْ لِعِبَادِىَ الَّذٖينَ اٰمَنُوا يُقٖيمُوا الصَّلٰوةَ وَيُنْفِقُوا مِمَّا رَزَقْنَاهُمْ سِرًّا وَعَلَانِيَةً مِنْ قَبْلِ اَنْ </a:t>
            </a:r>
          </a:p>
          <a:p>
            <a:pPr algn="r"/>
            <a:r>
              <a:rPr lang="tr-TR" sz="24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يَاْتِىَ يَوْمٌ لَا بَيْعٌ فٖيهِ وَلَا خِلَالٌ</a:t>
            </a:r>
            <a:endParaRPr lang="ar-AE" sz="28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İman edenlere söyle; namazlarını dosdoğru kılsınlar, alışverişin, </a:t>
            </a:r>
            <a:r>
              <a:rPr lang="tr-TR" sz="1700" b="1" dirty="0" err="1" smtClean="0">
                <a:solidFill>
                  <a:schemeClr val="tx1"/>
                </a:solidFill>
                <a:latin typeface="Arial Narrow" pitchFamily="34" charset="0"/>
              </a:rPr>
              <a:t>doştluğun</a:t>
            </a:r>
            <a:r>
              <a:rPr lang="tr-TR" sz="1700" b="1" dirty="0" smtClean="0">
                <a:solidFill>
                  <a:schemeClr val="tx1"/>
                </a:solidFill>
                <a:latin typeface="Arial Narrow" pitchFamily="34" charset="0"/>
              </a:rPr>
              <a:t> olmadığı günden önce kendilerine verdiğimiz rızıktan Allah için gizli – açık harcasınlar.” (İbrahim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:31) </a:t>
            </a:r>
          </a:p>
          <a:p>
            <a:pPr algn="l">
              <a:buFont typeface="Wingdings" pitchFamily="2" charset="2"/>
              <a:buChar char="Ø"/>
            </a:pP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şöyle dua etmemizi istiyor:</a:t>
            </a:r>
          </a:p>
          <a:p>
            <a:pPr algn="r"/>
            <a:r>
              <a:rPr lang="tr-TR" sz="28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رَبِّ اجْعَلْنٖى مُقٖيمَ الصَّلٰوةِ وَمِنْ ذُرِّيَّتٖى رَبَّنَا وَتَقَبَّلْ دُعَاءِ</a:t>
            </a:r>
            <a:endParaRPr lang="ar-AE" sz="28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Ey Rabbim! Beni ve soyumdan gelecekleri  namazı devamlı kılanlardan eyle; Ey Rabbim! Duamı kabul et!” (İbrahim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:40)</a:t>
            </a:r>
          </a:p>
          <a:p>
            <a:pPr algn="r"/>
            <a:r>
              <a:rPr lang="tr-TR" sz="28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رَبَّنَا اغْفِرْ لِي وَلِوَالِدَيَّ وَلِلْمُؤْمِنِينَ يَوْمَ يَقُومُ الْحِسَابُ </a:t>
            </a:r>
            <a:endParaRPr lang="ar-AE" sz="28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Ey Rabbim! Hesap günü beni, ana – babamı ve </a:t>
            </a:r>
            <a:r>
              <a:rPr lang="tr-TR" sz="1700" b="1" dirty="0" err="1" smtClean="0">
                <a:solidFill>
                  <a:schemeClr val="tx1"/>
                </a:solidFill>
                <a:latin typeface="Arial Narrow" pitchFamily="34" charset="0"/>
              </a:rPr>
              <a:t>mü’minleri</a:t>
            </a:r>
            <a:r>
              <a:rPr lang="tr-TR" sz="1700" b="1" dirty="0" smtClean="0">
                <a:solidFill>
                  <a:schemeClr val="tx1"/>
                </a:solidFill>
                <a:latin typeface="Arial Narrow" pitchFamily="34" charset="0"/>
              </a:rPr>
              <a:t> bağışla!” (İbrahim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:41)</a:t>
            </a:r>
          </a:p>
          <a:p>
            <a:pPr algn="l"/>
            <a:r>
              <a:rPr lang="tr-TR" sz="1700" b="1" dirty="0" smtClean="0">
                <a:solidFill>
                  <a:schemeClr val="tx1"/>
                </a:solidFill>
                <a:latin typeface="Arial Narrow" pitchFamily="34" charset="0"/>
              </a:rPr>
              <a:t>Ölüm haktır, engellenemez:</a:t>
            </a:r>
          </a:p>
          <a:p>
            <a:pPr algn="r"/>
            <a:r>
              <a:rPr lang="tr-TR" sz="28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مَا تَسْبِقُ مِنْ اُمَّةٍ اَجَلَهَا وَمَا يَسْتَاْخِرُونَ</a:t>
            </a:r>
            <a:endParaRPr lang="ar-AE" sz="28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 “</a:t>
            </a:r>
            <a:r>
              <a:rPr lang="tr-TR" sz="1700" b="1" dirty="0" smtClean="0">
                <a:solidFill>
                  <a:schemeClr val="tx1"/>
                </a:solidFill>
                <a:latin typeface="Arial Narrow" pitchFamily="34" charset="0"/>
              </a:rPr>
              <a:t>Hiçbir millet ecelinin önüne geçemez ve onu geciktiremez.” (</a:t>
            </a:r>
            <a:r>
              <a:rPr lang="tr-TR" sz="1700" b="1" dirty="0" err="1" smtClean="0">
                <a:solidFill>
                  <a:schemeClr val="tx1"/>
                </a:solidFill>
                <a:latin typeface="Arial Narrow" pitchFamily="34" charset="0"/>
              </a:rPr>
              <a:t>Hıcr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:5)</a:t>
            </a:r>
          </a:p>
          <a:p>
            <a:pPr algn="l">
              <a:buFont typeface="Wingdings" pitchFamily="2" charset="2"/>
              <a:buChar char="Ø"/>
            </a:pP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ölünceye kadar ibadet etmemizi istiyor:</a:t>
            </a:r>
          </a:p>
          <a:p>
            <a:pPr algn="r"/>
            <a:r>
              <a:rPr lang="tr-TR" sz="28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فَسَبِّحْ بِحَمْدِ رَبِّكَ وَكُنْ مِنَ السَّاجِدٖينَ </a:t>
            </a: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Sen Rabbini hamd ile </a:t>
            </a:r>
            <a:r>
              <a:rPr lang="tr-TR" sz="1700" b="1" dirty="0" err="1" smtClean="0">
                <a:solidFill>
                  <a:schemeClr val="tx1"/>
                </a:solidFill>
                <a:latin typeface="Arial Narrow" pitchFamily="34" charset="0"/>
              </a:rPr>
              <a:t>tesbih</a:t>
            </a:r>
            <a:r>
              <a:rPr lang="tr-TR" sz="1700" b="1" dirty="0" smtClean="0">
                <a:solidFill>
                  <a:schemeClr val="tx1"/>
                </a:solidFill>
                <a:latin typeface="Arial Narrow" pitchFamily="34" charset="0"/>
              </a:rPr>
              <a:t> et ve secde edenlerden ol!” (</a:t>
            </a:r>
            <a:r>
              <a:rPr lang="tr-TR" sz="1700" b="1" dirty="0" err="1" smtClean="0">
                <a:solidFill>
                  <a:schemeClr val="tx1"/>
                </a:solidFill>
                <a:latin typeface="Arial Narrow" pitchFamily="34" charset="0"/>
              </a:rPr>
              <a:t>Hıcr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:98)</a:t>
            </a:r>
            <a:endParaRPr lang="tr-TR" sz="2600" b="1" dirty="0" smtClean="0">
              <a:solidFill>
                <a:schemeClr val="tx1"/>
              </a:solidFill>
              <a:latin typeface="Arial Narrow" pitchFamily="34" charset="0"/>
            </a:endParaRPr>
          </a:p>
          <a:p>
            <a:pPr algn="r"/>
            <a:r>
              <a:rPr lang="tr-TR" sz="3000" b="1" dirty="0" smtClean="0">
                <a:solidFill>
                  <a:schemeClr val="tx1"/>
                </a:solidFill>
                <a:latin typeface="AGA Arabesque" pitchFamily="2" charset="2"/>
                <a:cs typeface="HASENAT" pitchFamily="2" charset="-78"/>
              </a:rPr>
              <a:t>*</a:t>
            </a:r>
            <a:r>
              <a:rPr lang="tr-TR" sz="3000" b="1" dirty="0" smtClean="0">
                <a:solidFill>
                  <a:schemeClr val="tx1"/>
                </a:solidFill>
                <a:latin typeface="Arial Narrow" pitchFamily="34" charset="0"/>
              </a:rPr>
              <a:t> </a:t>
            </a:r>
            <a:r>
              <a:rPr lang="ar-AE" sz="3000" b="1" dirty="0" smtClean="0">
                <a:solidFill>
                  <a:schemeClr val="tx1"/>
                </a:solidFill>
                <a:latin typeface="HASENAT" pitchFamily="2" charset="-78"/>
                <a:cs typeface="HASENAT" pitchFamily="2" charset="-78"/>
              </a:rPr>
              <a:t>وَاعْبُدْ رَبَّكَ حَتّٰى يَاْتِيَكَ الْيَقٖينُ</a:t>
            </a:r>
            <a:endParaRPr lang="ar-AE" sz="1800" b="1" dirty="0" smtClean="0">
              <a:solidFill>
                <a:schemeClr val="tx1"/>
              </a:solidFill>
              <a:latin typeface="HASENAT" pitchFamily="2" charset="-78"/>
              <a:cs typeface="HASENAT" pitchFamily="2" charset="-78"/>
            </a:endParaRPr>
          </a:p>
          <a:p>
            <a:pPr algn="l"/>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Sana ölüm gelinceye kadar Rabbine ibadet et!” (</a:t>
            </a:r>
            <a:r>
              <a:rPr lang="tr-TR" sz="1700" b="1" dirty="0" err="1" smtClean="0">
                <a:solidFill>
                  <a:schemeClr val="tx1"/>
                </a:solidFill>
                <a:latin typeface="Arial Narrow" pitchFamily="34" charset="0"/>
              </a:rPr>
              <a:t>Hıcr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:99) </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Cenab</a:t>
            </a:r>
            <a:r>
              <a:rPr lang="tr-TR" sz="1600" b="1" dirty="0" smtClean="0">
                <a:solidFill>
                  <a:srgbClr val="FF0000"/>
                </a:solidFill>
                <a:latin typeface="Arial Narrow" pitchFamily="34" charset="0"/>
              </a:rPr>
              <a:t>-ı Allah şükretmemizi istiyor:</a:t>
            </a:r>
          </a:p>
          <a:p>
            <a:pPr algn="r"/>
            <a:r>
              <a:rPr lang="ar-AE" sz="2800" b="1" dirty="0" smtClean="0">
                <a:solidFill>
                  <a:schemeClr val="tx1"/>
                </a:solidFill>
                <a:latin typeface="HASENAT" pitchFamily="2" charset="-78"/>
                <a:cs typeface="HASENAT" pitchFamily="2" charset="-78"/>
              </a:rPr>
              <a:t>وَاللّٰهُ اَخْرَجَكُمْ مِنْ بُطُونِ اُمَّهَاتِكُمْ لَا تَعْلَمُونَ شَيْپًا وَجَعَلَ لَكُمُ السَّمْعَ وَالْاَبْصَارَ وَالْاَفْپِدَةَ </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لَعَلَّكُمْ تَشْكُرُونَ </a:t>
            </a:r>
            <a:endParaRPr lang="ar-AE" sz="2800" b="1" dirty="0" smtClean="0">
              <a:solidFill>
                <a:schemeClr val="tx1"/>
              </a:solidFill>
              <a:latin typeface="AGA Arabesque" pitchFamily="2" charset="2"/>
              <a:cs typeface="HASENAT" pitchFamily="2" charset="-78"/>
            </a:endParaRP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Sen hiçbir şey bilmezken Allah, sizi analarınızın karnından çıkardı; şükredersiniz diye size kulaklar, gözler ve kalpler verdi.” (</a:t>
            </a:r>
            <a:r>
              <a:rPr lang="tr-TR" sz="1600" b="1" dirty="0" err="1" smtClean="0">
                <a:solidFill>
                  <a:schemeClr val="tx1"/>
                </a:solidFill>
                <a:latin typeface="Arial Narrow" pitchFamily="34" charset="0"/>
              </a:rPr>
              <a:t>Nahl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:78)</a:t>
            </a:r>
          </a:p>
          <a:p>
            <a:pPr algn="l">
              <a:buFont typeface="Wingdings" pitchFamily="2" charset="2"/>
              <a:buChar char="Ø"/>
            </a:pPr>
            <a:r>
              <a:rPr lang="tr-TR" sz="1600" b="1" dirty="0" smtClean="0">
                <a:solidFill>
                  <a:srgbClr val="FF0000"/>
                </a:solidFill>
                <a:latin typeface="Arial Narrow" pitchFamily="34" charset="0"/>
              </a:rPr>
              <a:t>     Yeminler bozulmayacaktır:</a:t>
            </a:r>
          </a:p>
          <a:p>
            <a:pPr algn="r"/>
            <a:r>
              <a:rPr lang="ar-AE" sz="2800" b="1" dirty="0" smtClean="0">
                <a:solidFill>
                  <a:schemeClr val="tx1"/>
                </a:solidFill>
                <a:latin typeface="HASENAT" pitchFamily="2" charset="-78"/>
                <a:cs typeface="HASENAT" pitchFamily="2" charset="-78"/>
              </a:rPr>
              <a:t>وَأَوْفُوا بِعَهْدِ اللَّهِ إِذَا عَاهَدتُّمْ وَلَا تَنقُضُوا الْأَيْمَانَ بَعْدَ تَوْكِيدِهَا وَقَدْ جَعَلْتُمُ اللَّهَ عَلَيْكُمْ كَفِيلًا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اِنَّ اللّٰهَ يَعْلَمُ مَا تَفْعَلُونَ </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Anlaşma yaptığınız zaman Allah’ın ahdini yerine getirin ve Allah’ı şahit tutarak, yaptığınız yeminleri bozmayın. Şüphesiz ki Allah, yapacaklarınızı çok iyi bilir.” (</a:t>
            </a:r>
            <a:r>
              <a:rPr lang="tr-TR" sz="1600" b="1" dirty="0" err="1" smtClean="0">
                <a:solidFill>
                  <a:schemeClr val="tx1"/>
                </a:solidFill>
                <a:latin typeface="Arial Narrow" pitchFamily="34" charset="0"/>
              </a:rPr>
              <a:t>Nahl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:91)</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وَلَا تَكُونُوا كَالَّتٖى نَقَضَتْ غَزْلَهَا مِنْ بَعْدِ قُوَّةٍ اَنْكَاثًا تَتَّخِذُونَ اَيْمَانَكُمْ دَخَلًا بَيْنَكُمْ اَنْ تَكُونَ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أُمَّةٌ هِيَ أَرْبَىٰ مِنْ أُمَّةٍ ۚ إِنَّمَا يَبْلُوكُمُ اللَّهُ بِهِ ۚ وَلَيُبَيِّنَنَّ لَكُمْ يَوْمَ الْقِيَامَةِ مَا كُنتُمْ فِيهِتَخْتَلِفُونَ</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Bir topluluk diğer topluluktan güçlü olduğu için yeminlerinizi, aranızda bir fesat aracı edinerek, ipliğini sağlamca büktükten sonra, çözüp bozuveren kadın gibi olmayın…” (</a:t>
            </a:r>
            <a:r>
              <a:rPr lang="tr-TR" sz="1600" b="1" dirty="0" err="1" smtClean="0">
                <a:solidFill>
                  <a:schemeClr val="tx1"/>
                </a:solidFill>
                <a:latin typeface="Arial Narrow" pitchFamily="34" charset="0"/>
              </a:rPr>
              <a:t>Nahl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:92)</a:t>
            </a:r>
          </a:p>
          <a:p>
            <a:pPr algn="l">
              <a:buFont typeface="Wingdings" pitchFamily="2" charset="2"/>
              <a:buChar char="Ø"/>
            </a:pPr>
            <a:r>
              <a:rPr lang="tr-TR" sz="1600" b="1" dirty="0" smtClean="0">
                <a:solidFill>
                  <a:srgbClr val="FF0000"/>
                </a:solidFill>
                <a:latin typeface="Arial Narrow" pitchFamily="34" charset="0"/>
              </a:rPr>
              <a:t>     Müslüman’a şeytanın hâkimiyeti yoktur:</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Arial Narrow" pitchFamily="34" charset="0"/>
              </a:rPr>
              <a:t> </a:t>
            </a:r>
            <a:r>
              <a:rPr lang="ar-AE" sz="2800" b="1" dirty="0" smtClean="0">
                <a:solidFill>
                  <a:schemeClr val="tx1"/>
                </a:solidFill>
                <a:latin typeface="HASENAT" pitchFamily="2" charset="-78"/>
                <a:cs typeface="HASENAT" pitchFamily="2" charset="-78"/>
              </a:rPr>
              <a:t>اِنَّ عِبَادٖى لَيْسَ لَكَ عَلَيْهِمْ سُلْطَانٌ اِلَّا مَنِ اتَّبَعَكَ مِنَ الْغَاوٖينَ</a:t>
            </a:r>
            <a:endParaRPr lang="ar-AE" sz="2800" b="1" dirty="0" smtClean="0">
              <a:solidFill>
                <a:schemeClr val="tx1"/>
              </a:solidFill>
              <a:latin typeface="Arial Narrow" pitchFamily="34" charset="0"/>
            </a:endParaRP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Azgın olanlardan sana uyan müstesna, kullarımın üzerinde asla senin hiç bir hükmün yoktur.” (</a:t>
            </a:r>
            <a:r>
              <a:rPr lang="tr-TR" sz="1600" b="1" dirty="0" err="1" smtClean="0">
                <a:solidFill>
                  <a:schemeClr val="tx1"/>
                </a:solidFill>
                <a:latin typeface="Arial Narrow" pitchFamily="34" charset="0"/>
              </a:rPr>
              <a:t>Hicr</a:t>
            </a:r>
            <a:r>
              <a:rPr lang="tr-TR" sz="1600" b="1" dirty="0" smtClean="0">
                <a:solidFill>
                  <a:schemeClr val="tx1"/>
                </a:solidFill>
                <a:latin typeface="Arial Narrow" pitchFamily="34" charset="0"/>
              </a:rPr>
              <a:t> Suresi:42)</a:t>
            </a:r>
          </a:p>
          <a:p>
            <a:pPr algn="l"/>
            <a:endParaRPr lang="tr-TR" sz="16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r">
              <a:lnSpc>
                <a:spcPct val="110000"/>
              </a:lnSpc>
              <a:spcBef>
                <a:spcPts val="0"/>
              </a:spcBef>
            </a:pPr>
            <a:r>
              <a:rPr lang="ar-AE"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اِنَّهُ لَيْسَ لَهُ سُلْطَانٌ عَلَى الَّذٖينَ اٰمَنُوا وَعَلٰى رَبِّهِمْ يَتَوَكَّلُونَ </a:t>
            </a:r>
          </a:p>
          <a:p>
            <a:pPr algn="l">
              <a:lnSpc>
                <a:spcPct val="110000"/>
              </a:lnSpc>
              <a:spcBef>
                <a:spcPts val="0"/>
              </a:spcBef>
            </a:pPr>
            <a:r>
              <a:rPr lang="ar-AE" sz="1600" b="1" dirty="0" smtClean="0">
                <a:solidFill>
                  <a:schemeClr val="tx1"/>
                </a:solidFill>
                <a:latin typeface="Arial Narrow" pitchFamily="34" charset="0"/>
              </a:rPr>
              <a:t> – “</a:t>
            </a:r>
            <a:r>
              <a:rPr lang="tr-TR" sz="1600" b="1" dirty="0" smtClean="0">
                <a:solidFill>
                  <a:schemeClr val="tx1"/>
                </a:solidFill>
                <a:latin typeface="Arial Narrow" pitchFamily="34" charset="0"/>
              </a:rPr>
              <a:t>Gerçek şu ki: İman edip de yalnızca Rablerine tevekkül edenler üzerinde şeytanın bir hakimiyeti yoktur.” (</a:t>
            </a:r>
            <a:r>
              <a:rPr lang="tr-TR" sz="1600" b="1" dirty="0" err="1" smtClean="0">
                <a:solidFill>
                  <a:schemeClr val="tx1"/>
                </a:solidFill>
                <a:latin typeface="Arial Narrow" pitchFamily="34" charset="0"/>
              </a:rPr>
              <a:t>Nahl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:99)</a:t>
            </a: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tr-TR" sz="24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اِنَّمَا سُلْطَانُهُ عَلَى الَّذٖينَ يَتَوَلَّوْنَهُ وَالَّذٖينَ هُمْ بِهٖ مُشْرِكُونَ</a:t>
            </a:r>
          </a:p>
          <a:p>
            <a:pPr algn="l">
              <a:lnSpc>
                <a:spcPct val="110000"/>
              </a:lnSpc>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O’nun hakimiyeti, ancak O’nu dost edinenlere ve O’nu Allah’a ortak koşanlaradır.” (Ayet:100)</a:t>
            </a:r>
          </a:p>
          <a:p>
            <a:pPr algn="l">
              <a:lnSpc>
                <a:spcPct val="110000"/>
              </a:lnSpc>
              <a:spcBef>
                <a:spcPts val="0"/>
              </a:spcBef>
            </a:pPr>
            <a:r>
              <a:rPr lang="tr-TR" sz="1600" b="1" dirty="0" smtClean="0">
                <a:solidFill>
                  <a:schemeClr val="tx1"/>
                </a:solidFill>
                <a:latin typeface="Arial Narrow" pitchFamily="34" charset="0"/>
              </a:rPr>
              <a:t>Helal gıdaya dikkat edilecektir:</a:t>
            </a: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فَكُلُوا مِمَّا رَزَقَكُمُ اللّٰهُ حَلَالًا طَيِّبًا وَاشْكُرُوا نِعْمَتَ اللّٰهِ اِنْ كُنْتُمْ اِيَّاهُ تَعْبُدُونَ</a:t>
            </a:r>
          </a:p>
          <a:p>
            <a:pPr algn="l">
              <a:lnSpc>
                <a:spcPct val="110000"/>
              </a:lnSpc>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Allah’ın size verdiği rızıktan helal ve temiz olarak </a:t>
            </a:r>
            <a:r>
              <a:rPr lang="tr-TR" sz="1600" b="1" dirty="0" err="1" smtClean="0">
                <a:solidFill>
                  <a:schemeClr val="tx1"/>
                </a:solidFill>
                <a:latin typeface="Arial Narrow" pitchFamily="34" charset="0"/>
              </a:rPr>
              <a:t>yeyin</a:t>
            </a:r>
            <a:r>
              <a:rPr lang="tr-TR" sz="1600" b="1" dirty="0" smtClean="0">
                <a:solidFill>
                  <a:schemeClr val="tx1"/>
                </a:solidFill>
                <a:latin typeface="Arial Narrow" pitchFamily="34" charset="0"/>
              </a:rPr>
              <a:t>. Eğer yalnız Allah’a ibadet ediyorsanız, O’nun nimetine şükredin.” (</a:t>
            </a:r>
            <a:r>
              <a:rPr lang="tr-TR" sz="1600" b="1" dirty="0" err="1" smtClean="0">
                <a:solidFill>
                  <a:schemeClr val="tx1"/>
                </a:solidFill>
                <a:latin typeface="Arial Narrow" pitchFamily="34" charset="0"/>
              </a:rPr>
              <a:t>Nahl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:114) </a:t>
            </a:r>
          </a:p>
          <a:p>
            <a:pPr marL="342900" lvl="0" indent="-342900" algn="l">
              <a:lnSpc>
                <a:spcPct val="110000"/>
              </a:lnSpc>
              <a:spcBef>
                <a:spcPts val="0"/>
              </a:spcBef>
              <a:spcAft>
                <a:spcPts val="1000"/>
              </a:spcAft>
              <a:buClr>
                <a:srgbClr val="FF0000"/>
              </a:buClr>
              <a:buSzPts val="1100"/>
              <a:buFont typeface="Wingdings"/>
              <a:buChar char=""/>
            </a:pPr>
            <a:r>
              <a:rPr lang="tr-TR" sz="1600" b="1" dirty="0" smtClean="0">
                <a:solidFill>
                  <a:srgbClr val="FF0000"/>
                </a:solidFill>
                <a:latin typeface="Arial Narrow"/>
                <a:ea typeface="Calibri"/>
                <a:cs typeface="Times New Roman"/>
              </a:rPr>
              <a:t>İhlaslı kimse üzerinde şeytanın ağırlığı olmaz:</a:t>
            </a:r>
            <a:endParaRPr lang="tr-TR" sz="1600" dirty="0" smtClean="0">
              <a:ea typeface="Calibri"/>
              <a:cs typeface="Times New Roman"/>
            </a:endParaRPr>
          </a:p>
          <a:p>
            <a:pPr marL="228600" algn="r">
              <a:lnSpc>
                <a:spcPct val="110000"/>
              </a:lnSpc>
              <a:spcBef>
                <a:spcPts val="0"/>
              </a:spcBef>
              <a:spcAft>
                <a:spcPts val="0"/>
              </a:spcAft>
            </a:pPr>
            <a:r>
              <a:rPr lang="tr-TR" sz="2400" b="1" dirty="0" smtClean="0">
                <a:solidFill>
                  <a:schemeClr val="tx1"/>
                </a:solidFill>
                <a:latin typeface="AGA Arabesque" pitchFamily="2" charset="2"/>
                <a:cs typeface="HASENAT" pitchFamily="2" charset="-78"/>
              </a:rPr>
              <a:t>*</a:t>
            </a:r>
            <a:r>
              <a:rPr lang="tr-TR" sz="2800" dirty="0" smtClean="0">
                <a:latin typeface="HASENAT" pitchFamily="2" charset="-78"/>
                <a:ea typeface="Calibri"/>
                <a:cs typeface="HASENAT" pitchFamily="2" charset="-78"/>
              </a:rPr>
              <a:t> </a:t>
            </a:r>
            <a:r>
              <a:rPr lang="ar-SA" sz="2800" dirty="0" smtClean="0">
                <a:solidFill>
                  <a:schemeClr val="tx1"/>
                </a:solidFill>
                <a:latin typeface="HASENAT" pitchFamily="2" charset="-78"/>
                <a:ea typeface="Calibri"/>
                <a:cs typeface="HASENAT" pitchFamily="2" charset="-78"/>
              </a:rPr>
              <a:t>اِنَّ عِبَادٖى لَيْسَ لَكَ عَلَيْهِمْ سُلْطَانٌ وَكَفٰى بِرَبِّكَ وَكٖيلًا</a:t>
            </a:r>
            <a:endParaRPr lang="tr-TR" sz="1600" dirty="0" smtClean="0">
              <a:solidFill>
                <a:schemeClr val="tx1"/>
              </a:solidFill>
              <a:latin typeface="HASENAT" pitchFamily="2" charset="-78"/>
              <a:ea typeface="Calibri"/>
              <a:cs typeface="HASENAT" pitchFamily="2" charset="-78"/>
            </a:endParaRPr>
          </a:p>
          <a:p>
            <a:pPr algn="l">
              <a:lnSpc>
                <a:spcPct val="110000"/>
              </a:lnSpc>
              <a:spcBef>
                <a:spcPts val="0"/>
              </a:spcBef>
              <a:spcAft>
                <a:spcPts val="1000"/>
              </a:spcAft>
            </a:pP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Cenab</a:t>
            </a:r>
            <a:r>
              <a:rPr lang="tr-TR" sz="1600" b="1" dirty="0" smtClean="0">
                <a:solidFill>
                  <a:schemeClr val="tx1"/>
                </a:solidFill>
                <a:latin typeface="Arial Narrow"/>
                <a:ea typeface="Calibri"/>
                <a:cs typeface="Times New Roman"/>
              </a:rPr>
              <a:t>-ı Allah şeytana: “Benim ihlaslı kullarım üzerinde senin hiçbir ağırlığın olmayacaktır. Onları koruyucu olarak Rabbin yeter.” (</a:t>
            </a:r>
            <a:r>
              <a:rPr lang="tr-TR" sz="1600" b="1" dirty="0" err="1" smtClean="0">
                <a:solidFill>
                  <a:schemeClr val="tx1"/>
                </a:solidFill>
                <a:latin typeface="Arial Narrow"/>
                <a:ea typeface="Calibri"/>
                <a:cs typeface="Times New Roman"/>
              </a:rPr>
              <a:t>İsra</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:65)</a:t>
            </a:r>
            <a:endParaRPr lang="tr-TR" sz="1600" b="1" dirty="0" smtClean="0">
              <a:solidFill>
                <a:schemeClr val="tx1"/>
              </a:solidFill>
              <a:latin typeface="Arial Narrow" pitchFamily="34" charset="0"/>
            </a:endParaRPr>
          </a:p>
          <a:p>
            <a:pPr algn="l">
              <a:lnSpc>
                <a:spcPct val="110000"/>
              </a:lnSpc>
              <a:spcBef>
                <a:spcPts val="0"/>
              </a:spcBef>
              <a:buFont typeface="Wingdings" pitchFamily="2" charset="2"/>
              <a:buChar char="Ø"/>
            </a:pPr>
            <a:r>
              <a:rPr lang="tr-TR" sz="1600" b="1" dirty="0" smtClean="0">
                <a:solidFill>
                  <a:srgbClr val="FF0000"/>
                </a:solidFill>
                <a:latin typeface="Arial Narrow" pitchFamily="34" charset="0"/>
              </a:rPr>
              <a:t>    Kur’an; Allah’a kulluğu, ana – babaya iyiliği emreder:</a:t>
            </a:r>
            <a:endParaRPr lang="tr-TR" sz="2800" b="1" dirty="0" smtClean="0">
              <a:solidFill>
                <a:srgbClr val="FF0000"/>
              </a:solidFill>
              <a:latin typeface="HASENAT" pitchFamily="2" charset="-78"/>
              <a:cs typeface="HASENAT" pitchFamily="2" charset="-78"/>
            </a:endParaRPr>
          </a:p>
          <a:p>
            <a:pPr algn="r">
              <a:lnSpc>
                <a:spcPct val="110000"/>
              </a:lnSpc>
              <a:spcBef>
                <a:spcPts val="0"/>
              </a:spcBef>
            </a:pPr>
            <a:r>
              <a:rPr lang="ar-AE" sz="2800" b="1" dirty="0" smtClean="0">
                <a:solidFill>
                  <a:schemeClr val="tx1"/>
                </a:solidFill>
                <a:latin typeface="HASENAT" pitchFamily="2" charset="-78"/>
                <a:cs typeface="HASENAT" pitchFamily="2" charset="-78"/>
              </a:rPr>
              <a:t>و وَقَضَىٰ رَبُّكَ أَلَّا تَعْبُدُوا إِلَّا إِيَّاهُ وَبِالْوَالِدَيْنِ إِحْسَانًا ۚ إِمَّا يَبْلُغَنَّ عِندَكَ الْكِبَرَ أَحَدُهُمَا أَوْ كِلَاهُمَا </a:t>
            </a:r>
            <a:endParaRPr lang="tr-TR" sz="2800" b="1" dirty="0" smtClean="0">
              <a:solidFill>
                <a:schemeClr val="tx1"/>
              </a:solidFill>
              <a:latin typeface="HASENAT" pitchFamily="2" charset="-78"/>
              <a:cs typeface="HASENAT" pitchFamily="2" charset="-78"/>
            </a:endParaRP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فَلَا تَقُلْ لَهُمَا اُفٍّ وَلَا تَنْهَرْهُمَا وَقُلْ لَهُمَا قَوْلًا كَرٖيمًا</a:t>
            </a:r>
          </a:p>
          <a:p>
            <a:pPr algn="l">
              <a:lnSpc>
                <a:spcPct val="110000"/>
              </a:lnSpc>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Rabbin, sadece kendisine kulluk etmenizi; ana – babalarınıza da iyi davranmanızı kesin bir şekilde emretti. Onlardan biri veya her ikisi senin yanında yaşlanırsa, kendilerine “of” bile deme; onları azarlama; ikisine de güzel söz söyle.”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40000" lnSpcReduction="20000"/>
          </a:bodyPr>
          <a:lstStyle/>
          <a:p>
            <a:pPr algn="l">
              <a:lnSpc>
                <a:spcPct val="120000"/>
              </a:lnSpc>
              <a:buFont typeface="Wingdings" pitchFamily="2" charset="2"/>
              <a:buChar char="Ø"/>
            </a:pPr>
            <a:r>
              <a:rPr lang="tr-TR" sz="4000" b="1" dirty="0" smtClean="0">
                <a:solidFill>
                  <a:srgbClr val="FF0000"/>
                </a:solidFill>
                <a:latin typeface="Arial Narrow" pitchFamily="34" charset="0"/>
              </a:rPr>
              <a:t>    Alış verişte dürüst davranılacaktır:</a:t>
            </a:r>
            <a:endParaRPr lang="tr-TR" sz="7000" b="1" dirty="0" smtClean="0">
              <a:solidFill>
                <a:srgbClr val="FF0000"/>
              </a:solidFill>
              <a:latin typeface="Arial Narrow" pitchFamily="34" charset="0"/>
            </a:endParaRPr>
          </a:p>
          <a:p>
            <a:pPr algn="r">
              <a:lnSpc>
                <a:spcPct val="120000"/>
              </a:lnSpc>
            </a:pPr>
            <a:r>
              <a:rPr lang="tr-TR" sz="6000" b="1" dirty="0" smtClean="0">
                <a:solidFill>
                  <a:schemeClr val="tx1"/>
                </a:solidFill>
                <a:latin typeface="AGA Arabesque" pitchFamily="2" charset="2"/>
                <a:cs typeface="HASENAT" pitchFamily="2" charset="-78"/>
              </a:rPr>
              <a:t>*</a:t>
            </a:r>
            <a:r>
              <a:rPr lang="tr-TR" sz="6800" b="1" dirty="0" smtClean="0">
                <a:solidFill>
                  <a:schemeClr val="tx1"/>
                </a:solidFill>
                <a:latin typeface="HASENAT" pitchFamily="2" charset="-78"/>
                <a:cs typeface="HASENAT" pitchFamily="2" charset="-78"/>
              </a:rPr>
              <a:t> </a:t>
            </a:r>
            <a:r>
              <a:rPr lang="ar-AE" sz="7000" b="1" dirty="0" smtClean="0">
                <a:solidFill>
                  <a:schemeClr val="tx1"/>
                </a:solidFill>
                <a:latin typeface="HASENAT" pitchFamily="2" charset="-78"/>
                <a:cs typeface="HASENAT" pitchFamily="2" charset="-78"/>
              </a:rPr>
              <a:t>وَاَوْفُوا الْكَيْلَ اِذَا كِلْتُمْ وَزِنُوا بِالْقِسْطَاسِ الْمُسْتَقٖيمِ ذٰلِكَ خَيْرٌ وَاَحْسَنُ تَاْوٖيلًا</a:t>
            </a:r>
            <a:endParaRPr lang="ar-AE" sz="6800" b="1" dirty="0" smtClean="0">
              <a:solidFill>
                <a:schemeClr val="tx1"/>
              </a:solidFill>
              <a:latin typeface="HASENAT" pitchFamily="2" charset="-78"/>
              <a:cs typeface="HASENAT" pitchFamily="2" charset="-78"/>
            </a:endParaRPr>
          </a:p>
          <a:p>
            <a:pPr algn="l">
              <a:lnSpc>
                <a:spcPct val="120000"/>
              </a:lnSpc>
            </a:pPr>
            <a:r>
              <a:rPr lang="ar-AE" sz="4000" b="1" dirty="0" smtClean="0">
                <a:solidFill>
                  <a:schemeClr val="tx1"/>
                </a:solidFill>
                <a:latin typeface="Arial Narrow" pitchFamily="34" charset="0"/>
              </a:rPr>
              <a:t>– “</a:t>
            </a:r>
            <a:r>
              <a:rPr lang="tr-TR" sz="4000" b="1" dirty="0" smtClean="0">
                <a:solidFill>
                  <a:schemeClr val="tx1"/>
                </a:solidFill>
                <a:latin typeface="Arial Narrow" pitchFamily="34" charset="0"/>
              </a:rPr>
              <a:t>Ölçtüğün zaman tastamam ölçün ve doğru terazi ile tartın. Bu hem daha iyidir hem de netice bakımından da daha güzeldir.” (</a:t>
            </a:r>
            <a:r>
              <a:rPr lang="tr-TR" sz="4000" b="1" dirty="0" err="1" smtClean="0">
                <a:solidFill>
                  <a:schemeClr val="tx1"/>
                </a:solidFill>
                <a:latin typeface="Arial Narrow" pitchFamily="34" charset="0"/>
              </a:rPr>
              <a:t>İsra</a:t>
            </a:r>
            <a:r>
              <a:rPr lang="tr-TR" sz="4000" b="1" dirty="0" smtClean="0">
                <a:solidFill>
                  <a:schemeClr val="tx1"/>
                </a:solidFill>
                <a:latin typeface="Arial Narrow" pitchFamily="34" charset="0"/>
              </a:rPr>
              <a:t> </a:t>
            </a:r>
            <a:r>
              <a:rPr lang="tr-TR" sz="4000" b="1" dirty="0" err="1" smtClean="0">
                <a:solidFill>
                  <a:schemeClr val="tx1"/>
                </a:solidFill>
                <a:latin typeface="Arial Narrow" pitchFamily="34" charset="0"/>
              </a:rPr>
              <a:t>Sûresi</a:t>
            </a:r>
            <a:r>
              <a:rPr lang="tr-TR" sz="4000" b="1" dirty="0" smtClean="0">
                <a:solidFill>
                  <a:schemeClr val="tx1"/>
                </a:solidFill>
                <a:latin typeface="Arial Narrow" pitchFamily="34" charset="0"/>
              </a:rPr>
              <a:t>:35)</a:t>
            </a:r>
          </a:p>
          <a:p>
            <a:pPr lvl="0" indent="-342900" algn="l">
              <a:lnSpc>
                <a:spcPct val="120000"/>
              </a:lnSpc>
              <a:spcBef>
                <a:spcPts val="0"/>
              </a:spcBef>
              <a:buClr>
                <a:srgbClr val="FF0000"/>
              </a:buClr>
              <a:buSzPts val="1100"/>
              <a:buFont typeface="Wingdings"/>
              <a:buChar char=""/>
            </a:pPr>
            <a:r>
              <a:rPr lang="tr-TR" sz="4000" b="1" dirty="0" smtClean="0">
                <a:solidFill>
                  <a:srgbClr val="FF0000"/>
                </a:solidFill>
                <a:latin typeface="Arial Narrow"/>
                <a:ea typeface="Calibri"/>
                <a:cs typeface="Times New Roman"/>
              </a:rPr>
              <a:t>Herkes peşine takıldığı kimse ile hesap verecektir:</a:t>
            </a:r>
            <a:endParaRPr lang="tr-TR" sz="68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6000" b="1" dirty="0" smtClean="0">
                <a:solidFill>
                  <a:schemeClr val="tx1"/>
                </a:solidFill>
                <a:latin typeface="AGA Arabesque" pitchFamily="2" charset="2"/>
                <a:cs typeface="HASENAT" pitchFamily="2" charset="-78"/>
              </a:rPr>
              <a:t>*</a:t>
            </a:r>
            <a:r>
              <a:rPr lang="ar-SA" sz="7000" b="1" dirty="0" smtClean="0">
                <a:solidFill>
                  <a:schemeClr val="tx1"/>
                </a:solidFill>
                <a:latin typeface="HASENAT" pitchFamily="2" charset="-78"/>
                <a:ea typeface="Calibri"/>
                <a:cs typeface="HASENAT" pitchFamily="2" charset="-78"/>
              </a:rPr>
              <a:t>كُلَّ أُنَاسٍ بِإِمَامِهِمْ ۖ فَمَنْ أُوتِيَ كِتَابَهُ بِيَمِينِهِ فَأُولَٰئِكَ يَقْرَءُونَ كِتَابَهُمْ وَلَا يُظْلَمُونَ فَتِيلًا </a:t>
            </a:r>
            <a:endParaRPr lang="tr-TR" sz="7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a:ea typeface="Calibri"/>
                <a:cs typeface="Times New Roman"/>
              </a:rPr>
              <a:t>– “Her insan topluluğu önderleri ile beraber çağıracağımız o günde kimlerin amel defteri sağından verilirse, onlar en küçük bir haksızlığa uğratılmamış olarak amel defterlerini okuyacaklar.” (</a:t>
            </a:r>
            <a:r>
              <a:rPr lang="tr-TR" sz="4000" b="1" dirty="0" err="1" smtClean="0">
                <a:solidFill>
                  <a:schemeClr val="tx1"/>
                </a:solidFill>
                <a:latin typeface="Arial Narrow"/>
                <a:ea typeface="Calibri"/>
                <a:cs typeface="Times New Roman"/>
              </a:rPr>
              <a:t>İsra</a:t>
            </a:r>
            <a:r>
              <a:rPr lang="tr-TR" sz="4000" b="1" dirty="0" smtClean="0">
                <a:solidFill>
                  <a:schemeClr val="tx1"/>
                </a:solidFill>
                <a:latin typeface="Arial Narrow"/>
                <a:ea typeface="Calibri"/>
                <a:cs typeface="Times New Roman"/>
              </a:rPr>
              <a:t> </a:t>
            </a:r>
            <a:r>
              <a:rPr lang="tr-TR" sz="4000" b="1" dirty="0" err="1" smtClean="0">
                <a:solidFill>
                  <a:schemeClr val="tx1"/>
                </a:solidFill>
                <a:latin typeface="Arial Narrow"/>
                <a:ea typeface="Calibri"/>
                <a:cs typeface="Times New Roman"/>
              </a:rPr>
              <a:t>Sûresi</a:t>
            </a:r>
            <a:r>
              <a:rPr lang="tr-TR" sz="4000" b="1" dirty="0" smtClean="0">
                <a:solidFill>
                  <a:schemeClr val="tx1"/>
                </a:solidFill>
                <a:latin typeface="Arial Narrow"/>
                <a:ea typeface="Calibri"/>
                <a:cs typeface="Times New Roman"/>
              </a:rPr>
              <a:t>:71)</a:t>
            </a:r>
            <a:endParaRPr lang="tr-TR" sz="4000"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4000" b="1" dirty="0" smtClean="0">
                <a:solidFill>
                  <a:srgbClr val="FF0000"/>
                </a:solidFill>
                <a:latin typeface="Arial Narrow"/>
                <a:ea typeface="Calibri"/>
                <a:cs typeface="Times New Roman"/>
              </a:rPr>
              <a:t>Dünyanın cazibesine kapınılmayacaktır:</a:t>
            </a:r>
            <a:endParaRPr lang="tr-TR" sz="8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ar-SA" sz="7000" b="1" dirty="0" smtClean="0">
                <a:solidFill>
                  <a:schemeClr val="tx1"/>
                </a:solidFill>
                <a:latin typeface="HASENAT" pitchFamily="2" charset="-78"/>
                <a:ea typeface="Calibri"/>
                <a:cs typeface="HASENAT" pitchFamily="2" charset="-78"/>
              </a:rPr>
              <a:t>وَاصْبِرْ نَفْسَكَ مَعَ الَّذٖينَ يَدْعُونَ رَبَّهُمْ بِالْغَدٰوةِ وَالْعَشِىِّ يُرٖيدُونَ وَجْهَهُ وَلَا تَعْدُ عَيْنَاكَ عَنْهُمْ </a:t>
            </a:r>
            <a:r>
              <a:rPr lang="tr-TR" sz="6000" b="1" dirty="0" smtClean="0">
                <a:solidFill>
                  <a:schemeClr val="tx1"/>
                </a:solidFill>
                <a:latin typeface="AGA Arabesque" pitchFamily="2" charset="2"/>
                <a:ea typeface="Calibri"/>
                <a:cs typeface="HASENAT" pitchFamily="2" charset="-78"/>
              </a:rPr>
              <a:t>*</a:t>
            </a:r>
            <a:r>
              <a:rPr lang="ar-SA" sz="7000" b="1" dirty="0" smtClean="0">
                <a:solidFill>
                  <a:schemeClr val="tx1"/>
                </a:solidFill>
                <a:latin typeface="HASENAT" pitchFamily="2" charset="-78"/>
                <a:ea typeface="Calibri"/>
                <a:cs typeface="HASENAT" pitchFamily="2" charset="-78"/>
              </a:rPr>
              <a:t>تُرٖيدُ زٖينَةَ ا</a:t>
            </a:r>
            <a:r>
              <a:rPr lang="ar-AE" sz="7000" b="1" dirty="0" smtClean="0">
                <a:solidFill>
                  <a:schemeClr val="tx1"/>
                </a:solidFill>
              </a:rPr>
              <a:t> </a:t>
            </a:r>
            <a:r>
              <a:rPr lang="ar-AE" sz="7000" b="1" dirty="0" smtClean="0">
                <a:solidFill>
                  <a:schemeClr val="tx1"/>
                </a:solidFill>
                <a:latin typeface="HASENAT" pitchFamily="2" charset="-78"/>
                <a:cs typeface="HASENAT" pitchFamily="2" charset="-78"/>
              </a:rPr>
              <a:t>الْحَيَاةِ الدُّنْيَا ۖ وَلَا تُطِعْ مَنْ أَغْفَلْنَا قَلْبَهُ عَن ذِكْرِنَا وَاتَّبَعَ هَوَاهُ وَكَانَ أَمْرُهُ فُرُطًا</a:t>
            </a:r>
            <a:r>
              <a:rPr lang="ar-SA" sz="7000" b="1" dirty="0" smtClean="0">
                <a:solidFill>
                  <a:schemeClr val="tx1"/>
                </a:solidFill>
                <a:latin typeface="HASENAT" pitchFamily="2" charset="-78"/>
                <a:ea typeface="Calibri"/>
                <a:cs typeface="HASENAT" pitchFamily="2" charset="-78"/>
              </a:rPr>
              <a:t> </a:t>
            </a:r>
            <a:endParaRPr lang="tr-TR" sz="7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a:ea typeface="Calibri"/>
                <a:cs typeface="Times New Roman"/>
              </a:rPr>
              <a:t>– “Sabah akşam Rabbine, O’nun rızasını dileyerek dua edenlerle birlikte candan sebat et. Dünya hayatının süsünü isteyerek gözlerini onlardan çevirme. Kalbini bizi anmaktan gafil kıldığımız, kötü arzularına uymuş ve işi gücü aşırılık olan kimseye boyun eğme!” (</a:t>
            </a:r>
            <a:r>
              <a:rPr lang="tr-TR" sz="4000" b="1" dirty="0" err="1" smtClean="0">
                <a:solidFill>
                  <a:schemeClr val="tx1"/>
                </a:solidFill>
                <a:latin typeface="Arial Narrow"/>
                <a:ea typeface="Calibri"/>
                <a:cs typeface="Times New Roman"/>
              </a:rPr>
              <a:t>Kehf</a:t>
            </a:r>
            <a:r>
              <a:rPr lang="tr-TR" sz="4000" b="1" dirty="0" smtClean="0">
                <a:solidFill>
                  <a:schemeClr val="tx1"/>
                </a:solidFill>
                <a:latin typeface="Arial Narrow"/>
                <a:ea typeface="Calibri"/>
                <a:cs typeface="Times New Roman"/>
              </a:rPr>
              <a:t> </a:t>
            </a:r>
            <a:r>
              <a:rPr lang="tr-TR" sz="4000" b="1" dirty="0" err="1" smtClean="0">
                <a:solidFill>
                  <a:schemeClr val="tx1"/>
                </a:solidFill>
                <a:latin typeface="Arial Narrow"/>
                <a:ea typeface="Calibri"/>
                <a:cs typeface="Times New Roman"/>
              </a:rPr>
              <a:t>Sûresi</a:t>
            </a:r>
            <a:r>
              <a:rPr lang="tr-TR" sz="4000" b="1" dirty="0" smtClean="0">
                <a:solidFill>
                  <a:schemeClr val="tx1"/>
                </a:solidFill>
                <a:latin typeface="Arial Narrow"/>
                <a:ea typeface="Calibri"/>
                <a:cs typeface="Times New Roman"/>
              </a:rPr>
              <a:t>:28)</a:t>
            </a:r>
            <a:endParaRPr lang="tr-TR" sz="4000" dirty="0" smtClean="0">
              <a:solidFill>
                <a:schemeClr val="tx1"/>
              </a:solidFill>
              <a:ea typeface="Calibri"/>
              <a:cs typeface="Times New Roman"/>
            </a:endParaRPr>
          </a:p>
          <a:p>
            <a:pPr lvl="0" indent="-342900" algn="l">
              <a:lnSpc>
                <a:spcPct val="120000"/>
              </a:lnSpc>
              <a:spcBef>
                <a:spcPts val="0"/>
              </a:spcBef>
              <a:buClr>
                <a:srgbClr val="FF0000"/>
              </a:buClr>
              <a:buSzPts val="1100"/>
              <a:buFont typeface="Wingdings"/>
              <a:buChar char=""/>
            </a:pPr>
            <a:r>
              <a:rPr lang="tr-TR" sz="4000" b="1" dirty="0" smtClean="0">
                <a:solidFill>
                  <a:srgbClr val="FF0000"/>
                </a:solidFill>
                <a:latin typeface="Arial Narrow"/>
                <a:ea typeface="Calibri"/>
                <a:cs typeface="Times New Roman"/>
              </a:rPr>
              <a:t>Allah’ı anmaktan yüz çevirenin hali:</a:t>
            </a:r>
            <a:endParaRPr lang="tr-TR" sz="8000" b="1" dirty="0" smtClean="0">
              <a:solidFill>
                <a:srgbClr val="FF0000"/>
              </a:solidFill>
              <a:latin typeface="Arial Narrow"/>
              <a:ea typeface="Calibri"/>
              <a:cs typeface="Times New Roman"/>
            </a:endParaRPr>
          </a:p>
          <a:p>
            <a:pPr indent="-342900" algn="r">
              <a:lnSpc>
                <a:spcPct val="120000"/>
              </a:lnSpc>
              <a:spcBef>
                <a:spcPts val="0"/>
              </a:spcBef>
              <a:buClr>
                <a:srgbClr val="FF0000"/>
              </a:buClr>
              <a:buSzPts val="1100"/>
            </a:pPr>
            <a:r>
              <a:rPr lang="ar-AE" sz="7000" b="1" dirty="0" smtClean="0">
                <a:solidFill>
                  <a:schemeClr val="tx1"/>
                </a:solidFill>
                <a:latin typeface="AGA Arabesque" pitchFamily="2" charset="2"/>
                <a:cs typeface="HASENAT" pitchFamily="2" charset="-78"/>
              </a:rPr>
              <a:t>قَالَ رَبِّ لِمَ حَشَرْتَنِي </a:t>
            </a:r>
            <a:r>
              <a:rPr lang="tr-TR" sz="5000" b="1" dirty="0" smtClean="0">
                <a:solidFill>
                  <a:schemeClr val="tx1"/>
                </a:solidFill>
                <a:latin typeface="AGA Arabesque" pitchFamily="2" charset="2"/>
                <a:cs typeface="HASENAT" pitchFamily="2" charset="-78"/>
              </a:rPr>
              <a:t>*</a:t>
            </a:r>
            <a:r>
              <a:rPr lang="ar-AE" sz="7000" b="1" dirty="0" smtClean="0">
                <a:solidFill>
                  <a:schemeClr val="tx1"/>
                </a:solidFill>
                <a:latin typeface="HASENAT" pitchFamily="2" charset="-78"/>
                <a:cs typeface="HASENAT" pitchFamily="2" charset="-78"/>
              </a:rPr>
              <a:t>وَمَنْ أَعْرَضَ عَن ذِكْرِي فَإِنَّ لَهُ مَعِيشَةً ضَنكًا وَنَحْشُرُهُ يَوْمَ الْقِيَامَةِ أَعْمَىٰ</a:t>
            </a:r>
            <a:endParaRPr lang="tr-TR" sz="7000" b="1" dirty="0" smtClean="0">
              <a:solidFill>
                <a:schemeClr val="tx1"/>
              </a:solidFill>
              <a:latin typeface="HASENAT" pitchFamily="2" charset="-78"/>
              <a:ea typeface="Calibri"/>
              <a:cs typeface="HASENAT" pitchFamily="2" charset="-78"/>
            </a:endParaRPr>
          </a:p>
          <a:p>
            <a:pPr lvl="0" indent="-342900" algn="r">
              <a:lnSpc>
                <a:spcPct val="120000"/>
              </a:lnSpc>
              <a:spcBef>
                <a:spcPts val="0"/>
              </a:spcBef>
              <a:buClr>
                <a:srgbClr val="FF0000"/>
              </a:buClr>
              <a:buSzPts val="1100"/>
            </a:pPr>
            <a:r>
              <a:rPr lang="tr-TR" sz="5000" b="1" dirty="0" smtClean="0">
                <a:solidFill>
                  <a:schemeClr val="tx1"/>
                </a:solidFill>
                <a:latin typeface="AGA Arabesque" pitchFamily="2" charset="2"/>
                <a:cs typeface="HASENAT" pitchFamily="2" charset="-78"/>
              </a:rPr>
              <a:t>*</a:t>
            </a:r>
            <a:r>
              <a:rPr lang="ar-AE" sz="7000" b="1" dirty="0" smtClean="0">
                <a:solidFill>
                  <a:schemeClr val="tx1"/>
                </a:solidFill>
                <a:latin typeface="HASENAT" pitchFamily="2" charset="-78"/>
                <a:cs typeface="HASENAT" pitchFamily="2" charset="-78"/>
              </a:rPr>
              <a:t>أَعْمَىٰ وَقَدْ كُنتُ بَصِيرًا</a:t>
            </a:r>
            <a:endParaRPr lang="tr-TR" sz="7000" b="1" dirty="0" smtClean="0">
              <a:solidFill>
                <a:schemeClr val="tx1"/>
              </a:solidFill>
              <a:latin typeface="HASENAT" pitchFamily="2" charset="-78"/>
              <a:ea typeface="Calibri"/>
              <a:cs typeface="HASENAT" pitchFamily="2" charset="-78"/>
            </a:endParaRPr>
          </a:p>
          <a:p>
            <a:pPr lvl="0" indent="-342900" algn="l">
              <a:lnSpc>
                <a:spcPct val="120000"/>
              </a:lnSpc>
              <a:spcBef>
                <a:spcPts val="0"/>
              </a:spcBef>
              <a:buClr>
                <a:srgbClr val="FF0000"/>
              </a:buClr>
              <a:buSzPts val="1100"/>
            </a:pPr>
            <a:r>
              <a:rPr lang="tr-TR" sz="4000" b="1" dirty="0" smtClean="0">
                <a:solidFill>
                  <a:schemeClr val="tx1"/>
                </a:solidFill>
                <a:latin typeface="Arial Narrow"/>
                <a:ea typeface="Calibri"/>
                <a:cs typeface="Times New Roman"/>
              </a:rPr>
              <a:t>– “Kim beni anmaktan yüz çevirirse şüphesiz onun sıkıntılı bir hayatı olacak ve biz onu kıyamet günü kör olarak hapsedeceğiz. O bize ‘beni niçin kör olarak yarattın ben görürdüm.’ diyecek .” (</a:t>
            </a:r>
            <a:r>
              <a:rPr lang="tr-TR" sz="4000" b="1" dirty="0" err="1" smtClean="0">
                <a:solidFill>
                  <a:schemeClr val="tx1"/>
                </a:solidFill>
                <a:latin typeface="Arial Narrow"/>
                <a:ea typeface="Calibri"/>
                <a:cs typeface="Times New Roman"/>
              </a:rPr>
              <a:t>Tâhâ</a:t>
            </a:r>
            <a:r>
              <a:rPr lang="tr-TR" sz="4000" b="1" dirty="0" smtClean="0">
                <a:solidFill>
                  <a:schemeClr val="tx1"/>
                </a:solidFill>
                <a:latin typeface="Arial Narrow"/>
                <a:ea typeface="Calibri"/>
                <a:cs typeface="Times New Roman"/>
              </a:rPr>
              <a:t> </a:t>
            </a:r>
            <a:r>
              <a:rPr lang="tr-TR" sz="4000" b="1" dirty="0" err="1" smtClean="0">
                <a:solidFill>
                  <a:schemeClr val="tx1"/>
                </a:solidFill>
                <a:latin typeface="Arial Narrow"/>
                <a:ea typeface="Calibri"/>
                <a:cs typeface="Times New Roman"/>
              </a:rPr>
              <a:t>Sûresi</a:t>
            </a:r>
            <a:r>
              <a:rPr lang="tr-TR" sz="4000" b="1" dirty="0" smtClean="0">
                <a:solidFill>
                  <a:schemeClr val="tx1"/>
                </a:solidFill>
                <a:latin typeface="Arial Narrow"/>
                <a:ea typeface="Calibri"/>
                <a:cs typeface="Times New Roman"/>
              </a:rPr>
              <a:t>:124-125</a:t>
            </a:r>
            <a:r>
              <a:rPr lang="tr-TR" sz="4000" b="1" dirty="0" smtClean="0">
                <a:latin typeface="Arial Narrow"/>
                <a:ea typeface="Calibri"/>
                <a:cs typeface="Times New Roman"/>
              </a:rPr>
              <a:t>) </a:t>
            </a:r>
            <a:endParaRPr lang="tr-TR" sz="4000" dirty="0" smtClean="0">
              <a:ea typeface="Calibri"/>
              <a:cs typeface="Times New Roman"/>
            </a:endParaRPr>
          </a:p>
          <a:p>
            <a:pPr algn="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buFont typeface="Wingdings" pitchFamily="2" charset="2"/>
              <a:buChar char="Ø"/>
            </a:pPr>
            <a:r>
              <a:rPr lang="tr-TR" sz="1600" b="1" dirty="0" smtClean="0">
                <a:solidFill>
                  <a:srgbClr val="FF0000"/>
                </a:solidFill>
                <a:latin typeface="Arial Narrow" pitchFamily="34" charset="0"/>
              </a:rPr>
              <a:t>Aile fertlerine namaz kılmaları emredilecektir:</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وَاْمُرْ اَهْلَكَ بِالصَّلٰوةِ وَاصْطَبِرْ عَلَيْهَا لَا نَسْپَلُكَ رِزْقًا نَحْنُ نَرْزُقُكَ وَالْعَاقِبَةُ لِلتَّقْوٰى</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Ailene namazı emret; kendin de ona sabırla devam et.” (</a:t>
            </a:r>
            <a:r>
              <a:rPr lang="tr-TR" sz="1600" b="1" dirty="0" err="1" smtClean="0">
                <a:solidFill>
                  <a:schemeClr val="tx1"/>
                </a:solidFill>
                <a:latin typeface="Arial Narrow" pitchFamily="34" charset="0"/>
              </a:rPr>
              <a:t>Tâhâ</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:132)</a:t>
            </a:r>
          </a:p>
          <a:p>
            <a:pPr algn="l"/>
            <a:r>
              <a:rPr lang="tr-TR" sz="1600" b="1" dirty="0" smtClean="0">
                <a:solidFill>
                  <a:schemeClr val="tx1"/>
                </a:solidFill>
                <a:latin typeface="Arial Narrow" pitchFamily="34" charset="0"/>
              </a:rPr>
              <a:t>Allah (CC) kendisinden korkmamızı emreder:</a:t>
            </a:r>
          </a:p>
          <a:p>
            <a:pPr algn="r"/>
            <a:r>
              <a:rPr lang="tr-TR" sz="2400" b="1" dirty="0" smtClean="0">
                <a:solidFill>
                  <a:schemeClr val="tx1"/>
                </a:solidFill>
                <a:latin typeface="AGA Arabesque" pitchFamily="2" charset="2"/>
              </a:rPr>
              <a:t>*</a:t>
            </a:r>
            <a:r>
              <a:rPr lang="tr-TR" sz="1800" b="1" dirty="0" smtClean="0">
                <a:solidFill>
                  <a:schemeClr val="tx1"/>
                </a:solidFill>
                <a:latin typeface="Arial Narrow" pitchFamily="34" charset="0"/>
              </a:rPr>
              <a:t> </a:t>
            </a:r>
            <a:r>
              <a:rPr lang="ar-AE" sz="2800" b="1" dirty="0" smtClean="0">
                <a:solidFill>
                  <a:schemeClr val="tx1"/>
                </a:solidFill>
                <a:latin typeface="HASENAT" pitchFamily="2" charset="-78"/>
                <a:cs typeface="HASENAT" pitchFamily="2" charset="-78"/>
              </a:rPr>
              <a:t>يَا اَيُّهَا النَّاسُ اتَّقُوا رَبَّكُمْ اِنَّ زَلْزَلَةَ السَّاعَةِ شَیْءٌ عَظٖيمٌ</a:t>
            </a:r>
            <a:endParaRPr lang="ar-AE" sz="1800" b="1" dirty="0" smtClean="0">
              <a:solidFill>
                <a:schemeClr val="tx1"/>
              </a:solidFill>
              <a:latin typeface="HASENAT" pitchFamily="2" charset="-78"/>
              <a:cs typeface="HASENAT" pitchFamily="2" charset="-78"/>
            </a:endParaRP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Rabbinizden korkun! Çünkü kıyamet vaktinin depremi müthiş bir şeydir.” (Hac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a:t>
            </a:r>
          </a:p>
          <a:p>
            <a:pPr algn="l">
              <a:buFont typeface="Wingdings" pitchFamily="2" charset="2"/>
              <a:buChar char="Ø"/>
            </a:pPr>
            <a:r>
              <a:rPr lang="tr-TR" sz="1600" b="1" dirty="0" smtClean="0">
                <a:solidFill>
                  <a:srgbClr val="FF0000"/>
                </a:solidFill>
                <a:latin typeface="Arial Narrow" pitchFamily="34" charset="0"/>
              </a:rPr>
              <a:t>İyi işler işleyenlere bol rızık vardır:</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فَالَّذٖينَ اٰمَنُوا وَعَمِلُوا الصَّالِحَاتِ لَهُمْ مَغْفِرَةٌ وَرِزْقٌ كَرٖيمٌ</a:t>
            </a:r>
          </a:p>
          <a:p>
            <a:pPr algn="l"/>
            <a:r>
              <a:rPr lang="ar-AE" sz="1600" b="1" dirty="0" smtClean="0">
                <a:solidFill>
                  <a:schemeClr val="tx1"/>
                </a:solidFill>
                <a:latin typeface="Arial Narrow" pitchFamily="34" charset="0"/>
              </a:rPr>
              <a:t>-“</a:t>
            </a:r>
            <a:r>
              <a:rPr lang="tr-TR" sz="1600" b="1" dirty="0" smtClean="0">
                <a:solidFill>
                  <a:schemeClr val="tx1"/>
                </a:solidFill>
                <a:latin typeface="Arial Narrow" pitchFamily="34" charset="0"/>
              </a:rPr>
              <a:t>İman edip </a:t>
            </a:r>
            <a:r>
              <a:rPr lang="tr-TR" sz="1600" b="1" dirty="0" err="1" smtClean="0">
                <a:solidFill>
                  <a:schemeClr val="tx1"/>
                </a:solidFill>
                <a:latin typeface="Arial Narrow" pitchFamily="34" charset="0"/>
              </a:rPr>
              <a:t>salih</a:t>
            </a:r>
            <a:r>
              <a:rPr lang="tr-TR" sz="1600" b="1" dirty="0" smtClean="0">
                <a:solidFill>
                  <a:schemeClr val="tx1"/>
                </a:solidFill>
                <a:latin typeface="Arial Narrow" pitchFamily="34" charset="0"/>
              </a:rPr>
              <a:t> ameller işleyen kimseler için mağfiret ve bol rızık vardır.” (Hac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:50)</a:t>
            </a:r>
          </a:p>
          <a:p>
            <a:pPr algn="l"/>
            <a:r>
              <a:rPr lang="tr-TR" sz="1600" b="1" dirty="0" smtClean="0">
                <a:solidFill>
                  <a:schemeClr val="tx1"/>
                </a:solidFill>
                <a:latin typeface="Arial Narrow" pitchFamily="34" charset="0"/>
              </a:rPr>
              <a:t>Kul ibadetle </a:t>
            </a:r>
            <a:r>
              <a:rPr lang="tr-TR" sz="1600" b="1" dirty="0" err="1" smtClean="0">
                <a:solidFill>
                  <a:schemeClr val="tx1"/>
                </a:solidFill>
                <a:latin typeface="Arial Narrow" pitchFamily="34" charset="0"/>
              </a:rPr>
              <a:t>emrolunmuştur</a:t>
            </a:r>
            <a:r>
              <a:rPr lang="tr-TR" sz="1600" b="1" dirty="0" smtClean="0">
                <a:solidFill>
                  <a:schemeClr val="tx1"/>
                </a:solidFill>
                <a:latin typeface="Arial Narrow" pitchFamily="34" charset="0"/>
              </a:rPr>
              <a:t>:</a:t>
            </a:r>
          </a:p>
          <a:p>
            <a:pPr algn="r"/>
            <a:r>
              <a:rPr lang="tr-TR" sz="1800" b="1" dirty="0" smtClean="0">
                <a:solidFill>
                  <a:schemeClr val="tx1"/>
                </a:solidFill>
                <a:latin typeface="AGA Arabesque" pitchFamily="2" charset="2"/>
              </a:rPr>
              <a:t>*</a:t>
            </a:r>
            <a:r>
              <a:rPr lang="tr-TR" sz="1800" b="1" dirty="0" smtClean="0">
                <a:solidFill>
                  <a:schemeClr val="tx1"/>
                </a:solidFill>
                <a:latin typeface="Arial Narrow" pitchFamily="34" charset="0"/>
              </a:rPr>
              <a:t> </a:t>
            </a:r>
            <a:r>
              <a:rPr lang="ar-AE" sz="2800" b="1" dirty="0" smtClean="0">
                <a:solidFill>
                  <a:schemeClr val="tx1"/>
                </a:solidFill>
                <a:latin typeface="HASENAT" pitchFamily="2" charset="-78"/>
                <a:cs typeface="HASENAT" pitchFamily="2" charset="-78"/>
              </a:rPr>
              <a:t>يَا اَيُّهَا الَّذٖينَ اٰمَنُوا ارْكَعُوا وَاسْجُدُوا وَاعْبُدُوا رَبَّكُمْ وَافْعَلُوا الْخَيْرَ لَعَلَّكُمْ تُفْلِحُونَ</a:t>
            </a:r>
            <a:endParaRPr lang="ar-AE" sz="1800" b="1" dirty="0" smtClean="0">
              <a:solidFill>
                <a:schemeClr val="tx1"/>
              </a:solidFill>
              <a:latin typeface="HASENAT" pitchFamily="2" charset="-78"/>
              <a:cs typeface="HASENAT" pitchFamily="2" charset="-78"/>
            </a:endParaRP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Rükû edin; secdeye kapanın; Rabbinize ibadet edin; hayır işleyin ki kurtulasınız.” (Hac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:77)</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p:spPr>
        <p:txBody>
          <a:bodyPr>
            <a:normAutofit/>
          </a:bodyPr>
          <a:lstStyle/>
          <a:p>
            <a:pPr algn="l"/>
            <a:endParaRPr lang="tr-TR" sz="1800" b="1" dirty="0">
              <a:solidFill>
                <a:schemeClr val="tx1"/>
              </a:solidFill>
              <a:latin typeface="Arial Narrow"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79512" y="188640"/>
            <a:ext cx="4248150" cy="25922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661" r="1971" b="2048"/>
          <a:stretch>
            <a:fillRect/>
          </a:stretch>
        </p:blipFill>
        <p:spPr bwMode="auto">
          <a:xfrm>
            <a:off x="4932040" y="188640"/>
            <a:ext cx="3960440" cy="258980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6829"/>
          <a:stretch>
            <a:fillRect/>
          </a:stretch>
        </p:blipFill>
        <p:spPr bwMode="auto">
          <a:xfrm>
            <a:off x="251520" y="3356992"/>
            <a:ext cx="4141837" cy="324036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716016" y="3356992"/>
            <a:ext cx="4248150" cy="3148583"/>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771800" y="2348880"/>
            <a:ext cx="3672409" cy="1879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7500" lnSpcReduction="20000"/>
          </a:bodyPr>
          <a:lstStyle/>
          <a:p>
            <a:pPr marL="342900" lvl="0" indent="-342900" algn="l">
              <a:lnSpc>
                <a:spcPct val="115000"/>
              </a:lnSpc>
              <a:spcAft>
                <a:spcPts val="1000"/>
              </a:spcAft>
              <a:buClr>
                <a:srgbClr val="FF0000"/>
              </a:buClr>
              <a:buSzPts val="1100"/>
              <a:buFont typeface="Wingdings"/>
              <a:buChar char=""/>
            </a:pPr>
            <a:r>
              <a:rPr lang="tr-TR" sz="1800" b="1" dirty="0" err="1" smtClean="0">
                <a:solidFill>
                  <a:srgbClr val="FF0000"/>
                </a:solidFill>
                <a:latin typeface="Arial Narrow"/>
                <a:ea typeface="Calibri"/>
                <a:cs typeface="Times New Roman"/>
              </a:rPr>
              <a:t>Cenab</a:t>
            </a:r>
            <a:r>
              <a:rPr lang="tr-TR" sz="1800" b="1" dirty="0" smtClean="0">
                <a:solidFill>
                  <a:srgbClr val="FF0000"/>
                </a:solidFill>
                <a:latin typeface="Arial Narrow"/>
                <a:ea typeface="Calibri"/>
                <a:cs typeface="Times New Roman"/>
              </a:rPr>
              <a:t>-ı Allah bir Müslüman’ın şöyle olmasını istiyor:</a:t>
            </a:r>
            <a:endParaRPr lang="tr-TR" sz="3600" dirty="0" smtClean="0">
              <a:solidFill>
                <a:schemeClr val="tx1"/>
              </a:solidFill>
              <a:latin typeface="HASENAT" pitchFamily="2" charset="-78"/>
              <a:ea typeface="Calibri"/>
              <a:cs typeface="HASENAT" pitchFamily="2" charset="-78"/>
            </a:endParaRPr>
          </a:p>
          <a:p>
            <a:pPr algn="r">
              <a:lnSpc>
                <a:spcPct val="115000"/>
              </a:lnSpc>
            </a:pPr>
            <a:r>
              <a:rPr lang="tr-TR" sz="26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وَالَّذِينَ هُمْ عَنِ اللَّغْوِ مُعْرِضُونَ </a:t>
            </a:r>
            <a:r>
              <a:rPr lang="tr-TR" sz="24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اَلَّذٖينَ هُمْ فٖى صَلَاتِهِمْ خَاشِعُونَ </a:t>
            </a:r>
            <a:r>
              <a:rPr lang="tr-TR" sz="26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قَدْ اَفْلَحَ الْمُؤْمِنُونَ</a:t>
            </a:r>
            <a:endParaRPr lang="tr-TR" sz="3600" dirty="0" smtClean="0">
              <a:solidFill>
                <a:schemeClr val="tx1"/>
              </a:solidFill>
              <a:latin typeface="HASENAT" pitchFamily="2" charset="-78"/>
              <a:ea typeface="Calibri"/>
              <a:cs typeface="HASENAT" pitchFamily="2" charset="-78"/>
            </a:endParaRPr>
          </a:p>
          <a:p>
            <a:pPr algn="r">
              <a:lnSpc>
                <a:spcPct val="115000"/>
              </a:lnSpc>
            </a:pPr>
            <a:r>
              <a:rPr lang="ar-AE" sz="3600" b="1" dirty="0" smtClean="0">
                <a:solidFill>
                  <a:schemeClr val="tx1"/>
                </a:solidFill>
                <a:latin typeface="AGA Arabesque" pitchFamily="2" charset="2"/>
                <a:ea typeface="Calibri"/>
                <a:cs typeface="HASENAT" pitchFamily="2" charset="-78"/>
              </a:rPr>
              <a:t>إِلَّا عَلَىٰ أَزْوَاجِهِمْ أَوْ مَا مَلَكَتْ </a:t>
            </a:r>
            <a:r>
              <a:rPr lang="tr-TR" sz="2600" b="1" dirty="0" smtClean="0">
                <a:solidFill>
                  <a:schemeClr val="tx1"/>
                </a:solidFill>
                <a:latin typeface="AGA Arabesque" pitchFamily="2" charset="2"/>
                <a:ea typeface="Calibri"/>
                <a:cs typeface="HASENAT" pitchFamily="2" charset="-78"/>
              </a:rPr>
              <a:t>*</a:t>
            </a:r>
            <a:r>
              <a:rPr lang="tr-TR" sz="3600" dirty="0" smtClean="0">
                <a:solidFill>
                  <a:schemeClr val="tx1"/>
                </a:solidFill>
                <a:latin typeface="HASENAT" pitchFamily="2" charset="-78"/>
                <a:ea typeface="Calibri"/>
                <a:cs typeface="HASENAT" pitchFamily="2" charset="-78"/>
              </a:rPr>
              <a:t> </a:t>
            </a:r>
            <a:r>
              <a:rPr lang="ar-SA" sz="3600" dirty="0" smtClean="0">
                <a:solidFill>
                  <a:schemeClr val="tx1"/>
                </a:solidFill>
                <a:latin typeface="HASENAT" pitchFamily="2" charset="-78"/>
                <a:ea typeface="Calibri"/>
                <a:cs typeface="HASENAT" pitchFamily="2" charset="-78"/>
              </a:rPr>
              <a:t>وَالَّذٖينَ هُمْ لِفُرُوجِهِمْ حَافِظُونَ</a:t>
            </a:r>
            <a:r>
              <a:rPr lang="tr-TR" sz="26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وَالَّذٖينَ هُمْ لِلزَّكٰوةِ فَاعِلُونَ</a:t>
            </a:r>
            <a:endParaRPr lang="tr-TR" sz="3600" dirty="0" smtClean="0">
              <a:solidFill>
                <a:schemeClr val="tx1"/>
              </a:solidFill>
              <a:latin typeface="HASENAT" pitchFamily="2" charset="-78"/>
              <a:ea typeface="Calibri"/>
              <a:cs typeface="HASENAT" pitchFamily="2" charset="-78"/>
            </a:endParaRPr>
          </a:p>
          <a:p>
            <a:pPr algn="r">
              <a:lnSpc>
                <a:spcPct val="115000"/>
              </a:lnSpc>
            </a:pPr>
            <a:r>
              <a:rPr lang="ar-SA" sz="3600" dirty="0" smtClean="0">
                <a:solidFill>
                  <a:schemeClr val="tx1"/>
                </a:solidFill>
                <a:latin typeface="HASENAT" pitchFamily="2" charset="-78"/>
                <a:ea typeface="Calibri"/>
                <a:cs typeface="HASENAT" pitchFamily="2" charset="-78"/>
              </a:rPr>
              <a:t>وَالَّذٖينَ هُمْ لِاَمَانَاتِهِمْ</a:t>
            </a:r>
            <a:r>
              <a:rPr lang="ar-SA" sz="2800" dirty="0" smtClean="0">
                <a:solidFill>
                  <a:schemeClr val="tx1"/>
                </a:solidFill>
                <a:latin typeface="HASENAT" pitchFamily="2" charset="-78"/>
                <a:ea typeface="Calibri"/>
                <a:cs typeface="HASENAT" pitchFamily="2" charset="-78"/>
              </a:rPr>
              <a:t> </a:t>
            </a:r>
            <a:r>
              <a:rPr lang="tr-TR" sz="26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فَمَنِ ابْتَغَىٰ وَرَاءَ ذَٰلِكَ فَأُولَٰئِكَ هُمُ الْعَادُونَ</a:t>
            </a:r>
            <a:r>
              <a:rPr lang="tr-TR" sz="2600" b="1" dirty="0" smtClean="0">
                <a:solidFill>
                  <a:schemeClr val="tx1"/>
                </a:solidFill>
                <a:latin typeface="AGA Arabesque" pitchFamily="2" charset="2"/>
                <a:ea typeface="Calibri"/>
                <a:cs typeface="HASENAT" pitchFamily="2" charset="-78"/>
              </a:rPr>
              <a:t>*</a:t>
            </a:r>
            <a:r>
              <a:rPr lang="tr-TR" sz="3600" dirty="0" smtClean="0">
                <a:solidFill>
                  <a:schemeClr val="tx1"/>
                </a:solidFill>
                <a:latin typeface="HASENAT" pitchFamily="2" charset="-78"/>
                <a:ea typeface="Calibri"/>
                <a:cs typeface="HASENAT" pitchFamily="2" charset="-78"/>
              </a:rPr>
              <a:t> </a:t>
            </a:r>
            <a:r>
              <a:rPr lang="ar-SA" sz="3600" dirty="0" smtClean="0">
                <a:solidFill>
                  <a:schemeClr val="tx1"/>
                </a:solidFill>
                <a:latin typeface="HASENAT" pitchFamily="2" charset="-78"/>
                <a:ea typeface="Calibri"/>
                <a:cs typeface="HASENAT" pitchFamily="2" charset="-78"/>
              </a:rPr>
              <a:t>أَيْمَانُهُمْ فَإِنَّهُمْ غَيْرُ مَلُومِينَ</a:t>
            </a:r>
            <a:endParaRPr lang="tr-TR" sz="3600" dirty="0" smtClean="0">
              <a:solidFill>
                <a:schemeClr val="tx1"/>
              </a:solidFill>
              <a:latin typeface="HASENAT" pitchFamily="2" charset="-78"/>
              <a:ea typeface="Calibri"/>
              <a:cs typeface="HASENAT" pitchFamily="2" charset="-78"/>
            </a:endParaRPr>
          </a:p>
          <a:p>
            <a:pPr algn="r">
              <a:lnSpc>
                <a:spcPct val="115000"/>
              </a:lnSpc>
            </a:pPr>
            <a:r>
              <a:rPr lang="tr-TR" sz="2600" b="1" dirty="0" smtClean="0">
                <a:solidFill>
                  <a:schemeClr val="tx1"/>
                </a:solidFill>
                <a:latin typeface="AGA Arabesque" pitchFamily="2" charset="2"/>
                <a:ea typeface="Calibri"/>
                <a:cs typeface="HASENAT" pitchFamily="2" charset="-78"/>
              </a:rPr>
              <a:t>*</a:t>
            </a:r>
            <a:r>
              <a:rPr lang="ar-SA" sz="3600" dirty="0" smtClean="0">
                <a:solidFill>
                  <a:schemeClr val="tx1"/>
                </a:solidFill>
                <a:latin typeface="HASENAT" pitchFamily="2" charset="-78"/>
                <a:ea typeface="Calibri"/>
                <a:cs typeface="HASENAT" pitchFamily="2" charset="-78"/>
              </a:rPr>
              <a:t>وَالَّذِينَ هُمْ عَلَىٰ صَلَوَاتِهِمْ يُحَافِظُونَ </a:t>
            </a:r>
            <a:r>
              <a:rPr lang="tr-TR" sz="2600" b="1" dirty="0" smtClean="0">
                <a:solidFill>
                  <a:schemeClr val="tx1"/>
                </a:solidFill>
                <a:latin typeface="AGA Arabesque" pitchFamily="2" charset="2"/>
                <a:ea typeface="Calibri"/>
                <a:cs typeface="HASENAT" pitchFamily="2" charset="-78"/>
              </a:rPr>
              <a:t>*</a:t>
            </a:r>
            <a:r>
              <a:rPr lang="tr-TR" sz="3600" dirty="0" smtClean="0">
                <a:solidFill>
                  <a:schemeClr val="tx1"/>
                </a:solidFill>
                <a:latin typeface="HASENAT" pitchFamily="2" charset="-78"/>
                <a:ea typeface="Calibri"/>
                <a:cs typeface="HASENAT" pitchFamily="2" charset="-78"/>
              </a:rPr>
              <a:t> </a:t>
            </a:r>
            <a:r>
              <a:rPr lang="ar-SA" sz="3600" dirty="0" smtClean="0">
                <a:solidFill>
                  <a:schemeClr val="tx1"/>
                </a:solidFill>
                <a:latin typeface="HASENAT" pitchFamily="2" charset="-78"/>
                <a:ea typeface="Calibri"/>
                <a:cs typeface="HASENAT" pitchFamily="2" charset="-78"/>
              </a:rPr>
              <a:t>وَعَهْدِهِمْ رَاعُونَ</a:t>
            </a:r>
            <a:endParaRPr lang="tr-TR" sz="3600" dirty="0" smtClean="0">
              <a:solidFill>
                <a:schemeClr val="tx1"/>
              </a:solidFill>
              <a:latin typeface="HASENAT" pitchFamily="2" charset="-78"/>
              <a:ea typeface="Calibri"/>
              <a:cs typeface="HASENAT" pitchFamily="2" charset="-78"/>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Mü’minler</a:t>
            </a:r>
            <a:r>
              <a:rPr lang="tr-TR" sz="2100" b="1" dirty="0" smtClean="0">
                <a:solidFill>
                  <a:schemeClr val="tx1"/>
                </a:solidFill>
                <a:latin typeface="Arial Narrow"/>
                <a:ea typeface="Calibri"/>
                <a:cs typeface="Times New Roman"/>
              </a:rPr>
              <a:t>, gerçekten kurtuluşa ermişlerdir.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Huşu ile namaz kılarlar.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Boş ve yararsız şeylerle uğraşmazlar.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Zekâtlarını verirler.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İffetlerini korurlar.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Emanete ve ahitlerine riayet ederler.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  Namazlarına devam ederler.”</a:t>
            </a:r>
            <a:endParaRPr lang="tr-TR" sz="2100" dirty="0" smtClean="0">
              <a:solidFill>
                <a:schemeClr val="tx1"/>
              </a:solidFill>
              <a:ea typeface="Calibri"/>
              <a:cs typeface="Times New Roman"/>
            </a:endParaRPr>
          </a:p>
          <a:p>
            <a:pPr algn="l">
              <a:lnSpc>
                <a:spcPct val="115000"/>
              </a:lnSpc>
              <a:spcBef>
                <a:spcPts val="0"/>
              </a:spcBef>
              <a:spcAft>
                <a:spcPts val="600"/>
              </a:spcAft>
            </a:pPr>
            <a:r>
              <a:rPr lang="tr-TR" sz="2100" b="1" dirty="0" smtClean="0">
                <a:solidFill>
                  <a:schemeClr val="tx1"/>
                </a:solidFill>
                <a:latin typeface="Arial Narrow"/>
                <a:ea typeface="Calibri"/>
                <a:cs typeface="Times New Roman"/>
              </a:rPr>
              <a:t>(</a:t>
            </a:r>
            <a:r>
              <a:rPr lang="tr-TR" sz="2100" b="1" dirty="0" err="1" smtClean="0">
                <a:solidFill>
                  <a:schemeClr val="tx1"/>
                </a:solidFill>
                <a:latin typeface="Arial Narrow"/>
                <a:ea typeface="Calibri"/>
                <a:cs typeface="Times New Roman"/>
              </a:rPr>
              <a:t>Mü’minum</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 1-9)</a:t>
            </a:r>
            <a:endParaRPr lang="tr-TR" sz="2100" dirty="0" smtClean="0">
              <a:solidFill>
                <a:schemeClr val="tx1"/>
              </a:solidFill>
              <a:ea typeface="Calibri"/>
              <a:cs typeface="Times New Roman"/>
            </a:endParaRPr>
          </a:p>
          <a:p>
            <a:pPr marL="342900" lvl="0" indent="-342900" algn="l">
              <a:lnSpc>
                <a:spcPct val="115000"/>
              </a:lnSpc>
              <a:spcBef>
                <a:spcPts val="0"/>
              </a:spcBef>
              <a:spcAft>
                <a:spcPts val="600"/>
              </a:spcAft>
              <a:buClr>
                <a:srgbClr val="FF0000"/>
              </a:buClr>
              <a:buSzPts val="1100"/>
              <a:buFont typeface="Wingdings"/>
              <a:buChar char=""/>
            </a:pPr>
            <a:r>
              <a:rPr lang="tr-TR" sz="2100" b="1" dirty="0" smtClean="0">
                <a:solidFill>
                  <a:srgbClr val="FF0000"/>
                </a:solidFill>
                <a:latin typeface="Arial Narrow"/>
                <a:ea typeface="Calibri"/>
                <a:cs typeface="Times New Roman"/>
              </a:rPr>
              <a:t>Kötülüğe karşı nasıl bir tavır sergilenecek?</a:t>
            </a:r>
            <a:endParaRPr lang="tr-TR" sz="2100" dirty="0" smtClean="0">
              <a:solidFill>
                <a:srgbClr val="FF0000"/>
              </a:solidFill>
              <a:ea typeface="Calibri"/>
              <a:cs typeface="Times New Roman"/>
            </a:endParaRPr>
          </a:p>
          <a:p>
            <a:pPr algn="r">
              <a:lnSpc>
                <a:spcPct val="115000"/>
              </a:lnSpc>
              <a:spcAft>
                <a:spcPts val="0"/>
              </a:spcAft>
            </a:pPr>
            <a:r>
              <a:rPr lang="tr-TR" sz="3100" b="1" dirty="0" smtClean="0">
                <a:solidFill>
                  <a:schemeClr val="tx1"/>
                </a:solidFill>
                <a:latin typeface="AGA Arabesque"/>
                <a:ea typeface="Calibri"/>
                <a:cs typeface="HASENAT"/>
              </a:rPr>
              <a:t>*</a:t>
            </a:r>
            <a:r>
              <a:rPr lang="ar-SA" sz="3600" dirty="0" smtClean="0">
                <a:solidFill>
                  <a:schemeClr val="tx1"/>
                </a:solidFill>
                <a:ea typeface="Calibri"/>
                <a:cs typeface="HASENAT"/>
              </a:rPr>
              <a:t>اِدْفَعْ بِالَّتٖى هِىَ اَحْسَنُ السَّيِّئَةَ نَحْنُ اَعْلَمُ بِمَا يَصِفُونَ </a:t>
            </a:r>
            <a:endParaRPr lang="tr-TR" sz="1800" dirty="0" smtClean="0">
              <a:solidFill>
                <a:schemeClr val="tx1"/>
              </a:solidFill>
              <a:ea typeface="Calibri"/>
              <a:cs typeface="Times New Roman"/>
            </a:endParaRPr>
          </a:p>
          <a:p>
            <a:pPr algn="l">
              <a:lnSpc>
                <a:spcPct val="115000"/>
              </a:lnSpc>
              <a:spcAft>
                <a:spcPts val="1000"/>
              </a:spcAft>
            </a:pPr>
            <a:r>
              <a:rPr lang="tr-TR" sz="1800" b="1" dirty="0" smtClean="0">
                <a:solidFill>
                  <a:schemeClr val="tx1"/>
                </a:solidFill>
                <a:latin typeface="Arial Narrow"/>
                <a:ea typeface="Calibri"/>
                <a:cs typeface="Times New Roman"/>
              </a:rPr>
              <a:t>– Kötülüğü en güzel bir şekilde sav.” (</a:t>
            </a:r>
            <a:r>
              <a:rPr lang="tr-TR" sz="1800" b="1" dirty="0" err="1" smtClean="0">
                <a:solidFill>
                  <a:schemeClr val="tx1"/>
                </a:solidFill>
                <a:latin typeface="Arial Narrow"/>
                <a:ea typeface="Calibri"/>
                <a:cs typeface="Times New Roman"/>
              </a:rPr>
              <a:t>Mü’minun</a:t>
            </a:r>
            <a:r>
              <a:rPr lang="tr-TR" sz="1800" b="1" dirty="0" smtClean="0">
                <a:solidFill>
                  <a:schemeClr val="tx1"/>
                </a:solidFill>
                <a:latin typeface="Arial Narrow"/>
                <a:ea typeface="Calibri"/>
                <a:cs typeface="Times New Roman"/>
              </a:rPr>
              <a:t> </a:t>
            </a:r>
            <a:r>
              <a:rPr lang="tr-TR" sz="1800" b="1" dirty="0" err="1" smtClean="0">
                <a:solidFill>
                  <a:schemeClr val="tx1"/>
                </a:solidFill>
                <a:latin typeface="Arial Narrow"/>
                <a:ea typeface="Calibri"/>
                <a:cs typeface="Times New Roman"/>
              </a:rPr>
              <a:t>Sûresi</a:t>
            </a:r>
            <a:r>
              <a:rPr lang="tr-TR" sz="1800" b="1" dirty="0" smtClean="0">
                <a:solidFill>
                  <a:schemeClr val="tx1"/>
                </a:solidFill>
                <a:latin typeface="Arial Narrow"/>
                <a:ea typeface="Calibri"/>
                <a:cs typeface="Times New Roman"/>
              </a:rPr>
              <a:t>:96)</a:t>
            </a:r>
            <a:endParaRPr lang="tr-TR" sz="105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marL="342900" indent="-342900" algn="l">
              <a:buFont typeface="Wingdings" pitchFamily="2" charset="2"/>
              <a:buChar char="Ø"/>
            </a:pPr>
            <a:r>
              <a:rPr lang="tr-TR" sz="1700" b="1" dirty="0" smtClean="0">
                <a:solidFill>
                  <a:srgbClr val="FF0000"/>
                </a:solidFill>
                <a:latin typeface="Arial Narrow" pitchFamily="34" charset="0"/>
              </a:rPr>
              <a:t>Bekar olanlar evlendirilecektir:</a:t>
            </a:r>
            <a:endParaRPr lang="tr-TR" sz="26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وَاَنْكِحُوا الْاَيَامٰى مِنْكُمْ وَالصَّالِحٖينَ مِنْ عِبَادِكُمْ وَاِمَائِكُمْ اِنْ يَكُونُوا فُقَرَاءَ يُغْنِهِمُ اللّٰهُ مِنْ</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وَلْيَسْتَعْفِفِ الَّذِينَ لَا يَجِدُونَ نِكَاحًا حَتَّىٰ يُغْنِيَهُمُ اللَّهُ مِن فَضْلِهِ </a:t>
            </a:r>
            <a:r>
              <a:rPr lang="tr-TR" sz="22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فَضْلِهٖ وَاللّٰهُ وَاسِعٌ عَلٖيمٌ </a:t>
            </a:r>
            <a:endParaRPr lang="tr-TR" sz="3000" b="1" dirty="0" smtClean="0">
              <a:solidFill>
                <a:schemeClr val="tx1"/>
              </a:solidFill>
              <a:latin typeface="HASENAT" pitchFamily="2" charset="-78"/>
              <a:cs typeface="HASENAT" pitchFamily="2" charset="-78"/>
            </a:endParaRPr>
          </a:p>
          <a:p>
            <a:pPr algn="r"/>
            <a:r>
              <a:rPr lang="tr-TR" sz="22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 </a:t>
            </a:r>
            <a:r>
              <a:rPr lang="tr-TR" sz="3000" b="1" dirty="0" smtClean="0">
                <a:solidFill>
                  <a:schemeClr val="tx1"/>
                </a:solidFill>
                <a:latin typeface="HASENAT" pitchFamily="2" charset="-78"/>
                <a:cs typeface="HASENAT" pitchFamily="2" charset="-78"/>
              </a:rPr>
              <a:t>…</a:t>
            </a:r>
            <a:r>
              <a:rPr lang="ar-AE" sz="3000" b="1" dirty="0" smtClean="0">
                <a:solidFill>
                  <a:schemeClr val="tx1"/>
                </a:solidFill>
                <a:latin typeface="HASENAT" pitchFamily="2" charset="-78"/>
                <a:cs typeface="HASENAT" pitchFamily="2" charset="-78"/>
              </a:rPr>
              <a:t> </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Sizden bekâr olanları, kölelerinizden ve cariyelerinizden durumu uygun olanları evlendirin. Eğer bunlar yoksul iseler, Allah onları </a:t>
            </a:r>
            <a:r>
              <a:rPr lang="tr-TR" sz="1800" b="1" dirty="0" err="1" smtClean="0">
                <a:solidFill>
                  <a:schemeClr val="tx1"/>
                </a:solidFill>
                <a:latin typeface="Arial Narrow" pitchFamily="34" charset="0"/>
              </a:rPr>
              <a:t>lütfuyla</a:t>
            </a:r>
            <a:r>
              <a:rPr lang="tr-TR" sz="1800" b="1" dirty="0" smtClean="0">
                <a:solidFill>
                  <a:schemeClr val="tx1"/>
                </a:solidFill>
                <a:latin typeface="Arial Narrow" pitchFamily="34" charset="0"/>
              </a:rPr>
              <a:t> zenginleştirir. Allah, </a:t>
            </a:r>
            <a:r>
              <a:rPr lang="tr-TR" sz="1800" b="1" dirty="0" err="1" smtClean="0">
                <a:solidFill>
                  <a:schemeClr val="tx1"/>
                </a:solidFill>
                <a:latin typeface="Arial Narrow" pitchFamily="34" charset="0"/>
              </a:rPr>
              <a:t>lütfu</a:t>
            </a:r>
            <a:r>
              <a:rPr lang="tr-TR" sz="1800" b="1" dirty="0" smtClean="0">
                <a:solidFill>
                  <a:schemeClr val="tx1"/>
                </a:solidFill>
                <a:latin typeface="Arial Narrow" pitchFamily="34" charset="0"/>
              </a:rPr>
              <a:t> geniş olandır, hakkıyla bilendir. Evlenme imkanı bulamayanlar, Allah kendilerine fırsat verinceye kadar iffetlerini korusunlar. (Nur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:32-33) </a:t>
            </a:r>
          </a:p>
          <a:p>
            <a:pPr algn="l">
              <a:buFont typeface="Wingdings" pitchFamily="2" charset="2"/>
              <a:buChar char="Ø"/>
            </a:pPr>
            <a:r>
              <a:rPr lang="tr-TR" sz="1700" b="1" dirty="0" smtClean="0">
                <a:solidFill>
                  <a:srgbClr val="FF0000"/>
                </a:solidFill>
                <a:latin typeface="Arial Narrow" pitchFamily="34" charset="0"/>
              </a:rPr>
              <a:t>      Peygamber (AS)a itaat emrediliyor:</a:t>
            </a:r>
          </a:p>
          <a:p>
            <a:pPr algn="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وَاَقٖيمُوا الصَّلٰوةَ وَاٰتُوا الزَّكٰوةَ وَاَطٖيعُوا الرَّسُولَ لَعَلَّكُمْ تُرْحَمُونَ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Namazı kılın, zekâtı verin; peygambere itaat edin ki merhamet göresiniz.” (Nur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:56)</a:t>
            </a:r>
          </a:p>
          <a:p>
            <a:pPr algn="l"/>
            <a:r>
              <a:rPr lang="tr-TR" sz="1800" b="1" dirty="0" smtClean="0">
                <a:solidFill>
                  <a:schemeClr val="tx1"/>
                </a:solidFill>
                <a:latin typeface="Arial Narrow" pitchFamily="34" charset="0"/>
              </a:rPr>
              <a:t> Peygambere uymayanlar pişman olacaktır:</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يَا وَيْلَتَىٰ لَيْتَنِي</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وَيَوْمَ يَعَضُّ الظَّالِمُ عَلٰى يَدَيْهِ يَقُولُ يَا لَيْتَنِى اتَّخَذْتُ مَعَ الرَّسُولِ سَبٖيلًا </a:t>
            </a:r>
          </a:p>
          <a:p>
            <a:pPr algn="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لَمْ أَتَّخِذْ فُلَانًا خَلِيلًا </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O gün zalim kimse pişmanlıktan ellerini ısırıp şöyle der: “Keşke o peygamberle birlikte bir yol tutsaydım. Yazık bana! Keşke falancayı (batıl yolcusunu) dost edinmeseydim.” (Furkan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:27-28)</a:t>
            </a:r>
          </a:p>
          <a:p>
            <a:pPr algn="l">
              <a:buFont typeface="Wingdings" pitchFamily="2" charset="2"/>
              <a:buChar char="Ø"/>
            </a:pPr>
            <a:r>
              <a:rPr lang="tr-TR" sz="1800" b="1" dirty="0" smtClean="0">
                <a:solidFill>
                  <a:srgbClr val="FF0000"/>
                </a:solidFill>
                <a:latin typeface="Arial Narrow" pitchFamily="34" charset="0"/>
              </a:rPr>
              <a:t>       Ticarette kul hakkı gözetilecektir:</a:t>
            </a:r>
            <a:endParaRPr lang="tr-TR" sz="3300" b="1" dirty="0" smtClean="0">
              <a:solidFill>
                <a:srgbClr val="FF0000"/>
              </a:solidFill>
              <a:latin typeface="HASENAT" pitchFamily="2" charset="-78"/>
              <a:cs typeface="HASENAT" pitchFamily="2" charset="-78"/>
            </a:endParaRPr>
          </a:p>
          <a:p>
            <a:pPr algn="l"/>
            <a:r>
              <a:rPr lang="ar-AE" sz="3000" b="1" dirty="0" smtClean="0">
                <a:solidFill>
                  <a:schemeClr val="tx1"/>
                </a:solidFill>
                <a:latin typeface="HASENAT" pitchFamily="2" charset="-78"/>
                <a:cs typeface="HASENAT" pitchFamily="2" charset="-78"/>
              </a:rPr>
              <a:t>وَلَا تَبْخَسُوا النَّاسَ </a:t>
            </a:r>
            <a:r>
              <a:rPr lang="tr-TR" sz="3000" b="1" dirty="0" smtClean="0">
                <a:solidFill>
                  <a:schemeClr val="tx1"/>
                </a:solidFill>
                <a:latin typeface="HASENAT" pitchFamily="2" charset="-78"/>
                <a:cs typeface="HASENAT" pitchFamily="2" charset="-78"/>
              </a:rPr>
              <a:t>*</a:t>
            </a:r>
            <a:r>
              <a:rPr lang="ar-AE" sz="3000" b="1" dirty="0" smtClean="0">
                <a:solidFill>
                  <a:schemeClr val="tx1"/>
                </a:solidFill>
                <a:latin typeface="HASENAT" pitchFamily="2" charset="-78"/>
                <a:cs typeface="HASENAT" pitchFamily="2" charset="-78"/>
              </a:rPr>
              <a:t> وَزِنُوا بِالْقِسْطَاسِ الْمُسْتَقِيمِ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اَوْفُوا الْكَيْلَ وَلَا تَكُونُوا مِنَ الْمُخْسِرٖينَ </a:t>
            </a: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أَشْيَاءَهُمْ وَلَا تَعْثَوْا فِي الْأَرْضِ مُفْسِدِينَ</a:t>
            </a:r>
            <a:endParaRPr lang="tr-TR" sz="30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Ölçüyü tastamam yapın. Eksik verenlerden olmayın. Doğru terazi ile tartın. İnsanların hakkı olan şeyleri kısmayın. Yeryüzünde bozgunculuk yaparak karışıklık çıkarmayın.” (Şuara Suresi:181-183)</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40000" lnSpcReduction="20000"/>
          </a:bodyPr>
          <a:lstStyle/>
          <a:p>
            <a:pPr lvl="0" algn="l">
              <a:lnSpc>
                <a:spcPct val="120000"/>
              </a:lnSpc>
              <a:spcBef>
                <a:spcPts val="0"/>
              </a:spcBef>
              <a:buClr>
                <a:srgbClr val="FF0000"/>
              </a:buClr>
              <a:buSzPts val="1100"/>
              <a:buFont typeface="Wingdings"/>
              <a:buChar char=""/>
            </a:pPr>
            <a:r>
              <a:rPr lang="tr-TR" sz="4000" b="1" dirty="0" smtClean="0">
                <a:solidFill>
                  <a:srgbClr val="FF0000"/>
                </a:solidFill>
                <a:latin typeface="Arial Narrow"/>
                <a:ea typeface="Calibri"/>
                <a:cs typeface="Times New Roman"/>
              </a:rPr>
              <a:t>   Dünya ve ahiret dengesi kurulacaktır:</a:t>
            </a:r>
            <a:endParaRPr lang="tr-TR" sz="9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ar-SA" sz="7000" b="1" dirty="0" smtClean="0">
                <a:solidFill>
                  <a:schemeClr val="tx1"/>
                </a:solidFill>
                <a:latin typeface="HASENAT" pitchFamily="2" charset="-78"/>
                <a:ea typeface="Calibri"/>
                <a:cs typeface="HASENAT" pitchFamily="2" charset="-78"/>
              </a:rPr>
              <a:t>وَابْتَغِ فٖيمَا اٰتٰیكَ اللّٰهُ الدَّارَ الْاٰخِرَةَ وَلَا تَنْسَ نَصٖيبَكَ مِنَ الدُّنْيَا وَاَحْسِنْ كَمَا اَحْسَنَ اللّٰهُ </a:t>
            </a:r>
            <a:endParaRPr lang="tr-TR" sz="7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6000" b="1" dirty="0" smtClean="0">
                <a:solidFill>
                  <a:schemeClr val="tx1"/>
                </a:solidFill>
                <a:latin typeface="AGA Arabesque" pitchFamily="2" charset="2"/>
                <a:ea typeface="Calibri"/>
                <a:cs typeface="HASENAT" pitchFamily="2" charset="-78"/>
              </a:rPr>
              <a:t>*</a:t>
            </a:r>
            <a:r>
              <a:rPr lang="tr-TR" sz="7000" b="1" dirty="0" smtClean="0">
                <a:solidFill>
                  <a:schemeClr val="tx1"/>
                </a:solidFill>
                <a:latin typeface="HASENAT" pitchFamily="2" charset="-78"/>
                <a:ea typeface="Calibri"/>
                <a:cs typeface="HASENAT" pitchFamily="2" charset="-78"/>
              </a:rPr>
              <a:t> </a:t>
            </a:r>
            <a:r>
              <a:rPr lang="ar-SA" sz="7000" b="1" dirty="0" smtClean="0">
                <a:solidFill>
                  <a:schemeClr val="tx1"/>
                </a:solidFill>
                <a:latin typeface="HASENAT" pitchFamily="2" charset="-78"/>
                <a:ea typeface="Calibri"/>
                <a:cs typeface="HASENAT" pitchFamily="2" charset="-78"/>
              </a:rPr>
              <a:t>اِلَيْكَ وَلَا تَبْغِ الْفَسَادَ فِى الْاَرْضِ اِنَّ اللّٰهَ لَا يُحِبُّ الْمُفْسِدٖينَ</a:t>
            </a:r>
            <a:endParaRPr lang="tr-TR" sz="7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a:ea typeface="Calibri"/>
                <a:cs typeface="Times New Roman"/>
              </a:rPr>
              <a:t>– “Allah’ın sana verdiğinden O’nun yolunca harca ahiret yurdunu iste; ama dünyadan da nasibini unutma. Allah sana ihsan ettiği gibi sen de ihsan et. Yeryüzünde bozgunculuğu arzulama. Allah bozguncuları sevmez.” (</a:t>
            </a:r>
            <a:r>
              <a:rPr lang="tr-TR" sz="4000" b="1" dirty="0" err="1" smtClean="0">
                <a:solidFill>
                  <a:schemeClr val="tx1"/>
                </a:solidFill>
                <a:latin typeface="Arial Narrow"/>
                <a:ea typeface="Calibri"/>
                <a:cs typeface="Times New Roman"/>
              </a:rPr>
              <a:t>Kasas</a:t>
            </a:r>
            <a:r>
              <a:rPr lang="tr-TR" sz="4000" b="1" dirty="0" smtClean="0">
                <a:solidFill>
                  <a:schemeClr val="tx1"/>
                </a:solidFill>
                <a:latin typeface="Arial Narrow"/>
                <a:ea typeface="Calibri"/>
                <a:cs typeface="Times New Roman"/>
              </a:rPr>
              <a:t> </a:t>
            </a:r>
            <a:r>
              <a:rPr lang="tr-TR" sz="4000" b="1" dirty="0" err="1" smtClean="0">
                <a:solidFill>
                  <a:schemeClr val="tx1"/>
                </a:solidFill>
                <a:latin typeface="Arial Narrow"/>
                <a:ea typeface="Calibri"/>
                <a:cs typeface="Times New Roman"/>
              </a:rPr>
              <a:t>Sûresi</a:t>
            </a:r>
            <a:r>
              <a:rPr lang="tr-TR" sz="4000" b="1" dirty="0" smtClean="0">
                <a:solidFill>
                  <a:schemeClr val="tx1"/>
                </a:solidFill>
                <a:latin typeface="Arial Narrow"/>
                <a:ea typeface="Calibri"/>
                <a:cs typeface="Times New Roman"/>
              </a:rPr>
              <a:t>:77)</a:t>
            </a:r>
            <a:endParaRPr lang="tr-TR" sz="4000" b="1"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4000" b="1" dirty="0" smtClean="0">
                <a:solidFill>
                  <a:srgbClr val="FF0000"/>
                </a:solidFill>
                <a:latin typeface="Arial Narrow"/>
                <a:ea typeface="Calibri"/>
                <a:cs typeface="Times New Roman"/>
              </a:rPr>
              <a:t>   İnsanı amelleri kurtarır:</a:t>
            </a:r>
            <a:endParaRPr lang="tr-TR" sz="4000" b="1" dirty="0" smtClean="0">
              <a:ea typeface="Calibri"/>
              <a:cs typeface="Times New Roman"/>
            </a:endParaRPr>
          </a:p>
          <a:p>
            <a:pPr algn="r">
              <a:lnSpc>
                <a:spcPct val="120000"/>
              </a:lnSpc>
              <a:spcBef>
                <a:spcPts val="0"/>
              </a:spcBef>
            </a:pPr>
            <a:r>
              <a:rPr lang="tr-TR" sz="6000" b="1" dirty="0" smtClean="0">
                <a:solidFill>
                  <a:schemeClr val="tx1"/>
                </a:solidFill>
                <a:latin typeface="AGA Arabesque" pitchFamily="2" charset="2"/>
                <a:ea typeface="Calibri"/>
                <a:cs typeface="HASENAT" pitchFamily="2" charset="-78"/>
              </a:rPr>
              <a:t>*</a:t>
            </a:r>
            <a:r>
              <a:rPr lang="tr-TR" sz="7000" b="1" dirty="0" smtClean="0">
                <a:solidFill>
                  <a:schemeClr val="tx1"/>
                </a:solidFill>
                <a:latin typeface="HASENAT" pitchFamily="2" charset="-78"/>
                <a:ea typeface="Calibri"/>
                <a:cs typeface="HASENAT" pitchFamily="2" charset="-78"/>
              </a:rPr>
              <a:t> </a:t>
            </a:r>
            <a:r>
              <a:rPr lang="ar-SA" sz="7000" b="1" dirty="0" smtClean="0">
                <a:solidFill>
                  <a:schemeClr val="tx1"/>
                </a:solidFill>
                <a:latin typeface="HASENAT" pitchFamily="2" charset="-78"/>
                <a:ea typeface="Calibri"/>
                <a:cs typeface="HASENAT" pitchFamily="2" charset="-78"/>
              </a:rPr>
              <a:t>اَحَسِبَ النَّاسُ اَنْ يُتْرَكُوا اَنْ يَقُولُوا اٰمَنَّا وَهُمْ لَا يُفْتَنُونَ</a:t>
            </a:r>
            <a:endParaRPr lang="tr-TR" sz="22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a:ea typeface="Calibri"/>
                <a:cs typeface="Times New Roman"/>
              </a:rPr>
              <a:t>– “İnsanlar imtihandan geçirilmeden, sadece ‘iman ettik’ demeleriyle bırakılıvereceklerini mi sandılar?” (</a:t>
            </a:r>
            <a:r>
              <a:rPr lang="tr-TR" sz="4000" b="1" dirty="0" err="1" smtClean="0">
                <a:solidFill>
                  <a:schemeClr val="tx1"/>
                </a:solidFill>
                <a:latin typeface="Arial Narrow"/>
                <a:ea typeface="Calibri"/>
                <a:cs typeface="Times New Roman"/>
              </a:rPr>
              <a:t>Ankebut</a:t>
            </a:r>
            <a:r>
              <a:rPr lang="tr-TR" sz="4000" b="1" dirty="0" smtClean="0">
                <a:solidFill>
                  <a:schemeClr val="tx1"/>
                </a:solidFill>
                <a:latin typeface="Arial Narrow"/>
                <a:ea typeface="Calibri"/>
                <a:cs typeface="Times New Roman"/>
              </a:rPr>
              <a:t> </a:t>
            </a:r>
            <a:r>
              <a:rPr lang="tr-TR" sz="4000" b="1" dirty="0" err="1" smtClean="0">
                <a:solidFill>
                  <a:schemeClr val="tx1"/>
                </a:solidFill>
                <a:latin typeface="Arial Narrow"/>
                <a:ea typeface="Calibri"/>
                <a:cs typeface="Times New Roman"/>
              </a:rPr>
              <a:t>Sûresi</a:t>
            </a:r>
            <a:r>
              <a:rPr lang="tr-TR" sz="4000" b="1" dirty="0" smtClean="0">
                <a:solidFill>
                  <a:schemeClr val="tx1"/>
                </a:solidFill>
                <a:latin typeface="Arial Narrow"/>
                <a:ea typeface="Calibri"/>
                <a:cs typeface="Times New Roman"/>
              </a:rPr>
              <a:t>:2)</a:t>
            </a:r>
            <a:endParaRPr lang="tr-TR" sz="4000" b="1" dirty="0" smtClean="0">
              <a:solidFill>
                <a:schemeClr val="tx1"/>
              </a:solidFill>
              <a:latin typeface="Arial Narrow" pitchFamily="34" charset="0"/>
              <a:ea typeface="Calibri"/>
              <a:cs typeface="Times New Roman"/>
            </a:endParaRPr>
          </a:p>
          <a:p>
            <a:pPr lvl="0" algn="l">
              <a:lnSpc>
                <a:spcPct val="120000"/>
              </a:lnSpc>
              <a:spcBef>
                <a:spcPts val="0"/>
              </a:spcBef>
              <a:buClr>
                <a:srgbClr val="FF0000"/>
              </a:buClr>
              <a:buSzPts val="1100"/>
              <a:buFont typeface="Wingdings"/>
              <a:buChar char=""/>
            </a:pPr>
            <a:r>
              <a:rPr lang="tr-TR" sz="4000" b="1" dirty="0" smtClean="0">
                <a:solidFill>
                  <a:srgbClr val="FF0000"/>
                </a:solidFill>
                <a:latin typeface="Arial Narrow" pitchFamily="34" charset="0"/>
                <a:ea typeface="Calibri"/>
                <a:cs typeface="Times New Roman"/>
              </a:rPr>
              <a:t>   İman eden geçmişinden sorulmaz:</a:t>
            </a:r>
            <a:endParaRPr lang="tr-TR" sz="4000" b="1" dirty="0" smtClean="0">
              <a:latin typeface="Arial Narrow" pitchFamily="34" charset="0"/>
              <a:ea typeface="Calibri"/>
              <a:cs typeface="Times New Roman"/>
            </a:endParaRPr>
          </a:p>
          <a:p>
            <a:pPr algn="r">
              <a:lnSpc>
                <a:spcPct val="120000"/>
              </a:lnSpc>
              <a:spcBef>
                <a:spcPts val="0"/>
              </a:spcBef>
            </a:pPr>
            <a:r>
              <a:rPr lang="ar-SA" sz="7000" b="1" dirty="0" smtClean="0">
                <a:solidFill>
                  <a:schemeClr val="tx1"/>
                </a:solidFill>
                <a:latin typeface="HASENAT" pitchFamily="2" charset="-78"/>
                <a:ea typeface="Calibri"/>
                <a:cs typeface="HASENAT" pitchFamily="2" charset="-78"/>
              </a:rPr>
              <a:t>وَالَّذٖينَ اٰمَنُوا وَعَمِلُوا الصَّالِحَاتِ لَنُكَفِّرَنَّ عَنْهُمْ سَيِّپَاتِهِمْ وَلَنَجْزِيَنَّهُمْ اَحْسَنَ الَّذٖى كَانُوا </a:t>
            </a:r>
            <a:endParaRPr lang="tr-TR" sz="7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6000" b="1" dirty="0" smtClean="0">
                <a:solidFill>
                  <a:schemeClr val="tx1"/>
                </a:solidFill>
                <a:latin typeface="AGA Arabesque" pitchFamily="2" charset="2"/>
                <a:ea typeface="Calibri"/>
                <a:cs typeface="HASENAT" pitchFamily="2" charset="-78"/>
              </a:rPr>
              <a:t>*</a:t>
            </a:r>
            <a:r>
              <a:rPr lang="tr-TR" sz="7000" b="1" dirty="0" smtClean="0">
                <a:solidFill>
                  <a:schemeClr val="tx1"/>
                </a:solidFill>
                <a:latin typeface="HASENAT" pitchFamily="2" charset="-78"/>
                <a:ea typeface="Calibri"/>
                <a:cs typeface="HASENAT" pitchFamily="2" charset="-78"/>
              </a:rPr>
              <a:t> </a:t>
            </a:r>
            <a:r>
              <a:rPr lang="ar-SA" sz="7000" b="1" dirty="0" smtClean="0">
                <a:solidFill>
                  <a:schemeClr val="tx1"/>
                </a:solidFill>
                <a:latin typeface="HASENAT" pitchFamily="2" charset="-78"/>
                <a:ea typeface="Calibri"/>
                <a:cs typeface="HASENAT" pitchFamily="2" charset="-78"/>
              </a:rPr>
              <a:t>يَعْمَلُونَ</a:t>
            </a:r>
            <a:endParaRPr lang="tr-TR" sz="7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pitchFamily="34" charset="0"/>
                <a:ea typeface="Calibri"/>
                <a:cs typeface="Times New Roman"/>
              </a:rPr>
              <a:t>– “İman edip iyi işler yapanların geçmiş kötülüklerini örteriz. Onlara yaptıklarının daha güzeli ile karşılık veririz.” (</a:t>
            </a:r>
            <a:r>
              <a:rPr lang="tr-TR" sz="4000" b="1" dirty="0" err="1" smtClean="0">
                <a:solidFill>
                  <a:schemeClr val="tx1"/>
                </a:solidFill>
                <a:latin typeface="Arial Narrow" pitchFamily="34" charset="0"/>
                <a:ea typeface="Calibri"/>
                <a:cs typeface="Times New Roman"/>
              </a:rPr>
              <a:t>Ankebut</a:t>
            </a:r>
            <a:r>
              <a:rPr lang="tr-TR" sz="4000" b="1" dirty="0" smtClean="0">
                <a:solidFill>
                  <a:schemeClr val="tx1"/>
                </a:solidFill>
                <a:latin typeface="Arial Narrow" pitchFamily="34" charset="0"/>
                <a:ea typeface="Calibri"/>
                <a:cs typeface="Times New Roman"/>
              </a:rPr>
              <a:t> </a:t>
            </a:r>
            <a:r>
              <a:rPr lang="tr-TR" sz="4000" b="1" dirty="0" err="1" smtClean="0">
                <a:solidFill>
                  <a:schemeClr val="tx1"/>
                </a:solidFill>
                <a:latin typeface="Arial Narrow" pitchFamily="34" charset="0"/>
                <a:ea typeface="Calibri"/>
                <a:cs typeface="Times New Roman"/>
              </a:rPr>
              <a:t>Sûresi</a:t>
            </a:r>
            <a:r>
              <a:rPr lang="tr-TR" sz="4000" b="1" dirty="0" smtClean="0">
                <a:solidFill>
                  <a:schemeClr val="tx1"/>
                </a:solidFill>
                <a:latin typeface="Arial Narrow" pitchFamily="34" charset="0"/>
                <a:ea typeface="Calibri"/>
                <a:cs typeface="Times New Roman"/>
              </a:rPr>
              <a:t>:7)</a:t>
            </a:r>
          </a:p>
          <a:p>
            <a:pPr lvl="0" algn="l">
              <a:lnSpc>
                <a:spcPct val="120000"/>
              </a:lnSpc>
              <a:spcBef>
                <a:spcPts val="0"/>
              </a:spcBef>
              <a:buClr>
                <a:srgbClr val="FF0000"/>
              </a:buClr>
              <a:buSzPts val="1100"/>
              <a:buFont typeface="Wingdings"/>
              <a:buChar char=""/>
            </a:pPr>
            <a:r>
              <a:rPr lang="tr-TR" sz="4000" b="1" dirty="0" smtClean="0">
                <a:solidFill>
                  <a:srgbClr val="FF0000"/>
                </a:solidFill>
                <a:latin typeface="Arial Narrow" pitchFamily="34" charset="0"/>
                <a:ea typeface="Calibri"/>
                <a:cs typeface="Times New Roman"/>
              </a:rPr>
              <a:t>   Ahiret hayatı vardır:</a:t>
            </a:r>
          </a:p>
          <a:p>
            <a:pPr algn="r">
              <a:lnSpc>
                <a:spcPct val="120000"/>
              </a:lnSpc>
              <a:spcBef>
                <a:spcPts val="0"/>
              </a:spcBef>
            </a:pPr>
            <a:r>
              <a:rPr lang="ar-SA" sz="7000" b="1" dirty="0" smtClean="0">
                <a:solidFill>
                  <a:schemeClr val="tx1"/>
                </a:solidFill>
                <a:latin typeface="HASENAT" pitchFamily="2" charset="-78"/>
                <a:ea typeface="Calibri"/>
                <a:cs typeface="HASENAT" pitchFamily="2" charset="-78"/>
              </a:rPr>
              <a:t>قُلْ سٖيرُوا فِى الْاَرْضِ فَانْظُرُوا كَيْفَ بَدَاَ الْخَلْقَ ثُمَّ اللّٰهُ يُنْشِئُ النَّشْاَةَ الْاٰخِرَةَ اِنَّ اللّٰهَ عَلٰى</a:t>
            </a:r>
            <a:endParaRPr lang="tr-TR" sz="70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6000" b="1" dirty="0" smtClean="0">
                <a:solidFill>
                  <a:schemeClr val="tx1"/>
                </a:solidFill>
                <a:latin typeface="AGA Arabesque" pitchFamily="2" charset="2"/>
                <a:ea typeface="Calibri"/>
                <a:cs typeface="HASENAT" pitchFamily="2" charset="-78"/>
              </a:rPr>
              <a:t>*</a:t>
            </a:r>
            <a:r>
              <a:rPr lang="tr-TR" sz="7000" b="1" dirty="0" smtClean="0">
                <a:solidFill>
                  <a:schemeClr val="tx1"/>
                </a:solidFill>
                <a:latin typeface="HASENAT" pitchFamily="2" charset="-78"/>
                <a:ea typeface="Calibri"/>
                <a:cs typeface="HASENAT" pitchFamily="2" charset="-78"/>
              </a:rPr>
              <a:t> </a:t>
            </a:r>
            <a:r>
              <a:rPr lang="ar-SA" sz="7000" b="1" dirty="0" smtClean="0">
                <a:solidFill>
                  <a:schemeClr val="tx1"/>
                </a:solidFill>
                <a:latin typeface="HASENAT" pitchFamily="2" charset="-78"/>
                <a:ea typeface="Calibri"/>
                <a:cs typeface="HASENAT" pitchFamily="2" charset="-78"/>
              </a:rPr>
              <a:t>كُلِّ شَیْءٍ قَدٖيرٌ</a:t>
            </a:r>
            <a:endParaRPr lang="tr-TR" sz="70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4000" b="1" dirty="0" smtClean="0">
                <a:solidFill>
                  <a:schemeClr val="tx1"/>
                </a:solidFill>
                <a:latin typeface="Arial Narrow" pitchFamily="34" charset="0"/>
                <a:ea typeface="Calibri"/>
                <a:cs typeface="Times New Roman"/>
              </a:rPr>
              <a:t>– “De ki: Yeryüzünde gezip dolaşın da Allah ilk başta nasıl yaratmış bir görün. İşte Allah ahiret hayatını da yaratacaktır. Allah her şeye kadirdir.” (</a:t>
            </a:r>
            <a:r>
              <a:rPr lang="tr-TR" sz="4000" b="1" dirty="0" err="1" smtClean="0">
                <a:solidFill>
                  <a:schemeClr val="tx1"/>
                </a:solidFill>
                <a:latin typeface="Arial Narrow" pitchFamily="34" charset="0"/>
                <a:ea typeface="Calibri"/>
                <a:cs typeface="Times New Roman"/>
              </a:rPr>
              <a:t>Ankebut</a:t>
            </a:r>
            <a:r>
              <a:rPr lang="tr-TR" sz="4000" b="1" dirty="0" smtClean="0">
                <a:solidFill>
                  <a:schemeClr val="tx1"/>
                </a:solidFill>
                <a:latin typeface="Arial Narrow" pitchFamily="34" charset="0"/>
                <a:ea typeface="Calibri"/>
                <a:cs typeface="Times New Roman"/>
              </a:rPr>
              <a:t> </a:t>
            </a:r>
            <a:r>
              <a:rPr lang="tr-TR" sz="4000" b="1" dirty="0" err="1" smtClean="0">
                <a:solidFill>
                  <a:schemeClr val="tx1"/>
                </a:solidFill>
                <a:latin typeface="Arial Narrow" pitchFamily="34" charset="0"/>
                <a:ea typeface="Calibri"/>
                <a:cs typeface="Times New Roman"/>
              </a:rPr>
              <a:t>Sûresi</a:t>
            </a:r>
            <a:r>
              <a:rPr lang="tr-TR" sz="4000" b="1" dirty="0" smtClean="0">
                <a:solidFill>
                  <a:schemeClr val="tx1"/>
                </a:solidFill>
                <a:latin typeface="Arial Narrow" pitchFamily="34" charset="0"/>
                <a:ea typeface="Calibri"/>
                <a:cs typeface="Times New Roman"/>
              </a:rPr>
              <a:t>:20) </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lvl="0" algn="l">
              <a:spcBef>
                <a:spcPts val="0"/>
              </a:spcBef>
              <a:buFont typeface="Wingdings" pitchFamily="2" charset="2"/>
              <a:buChar char="Ø"/>
            </a:pPr>
            <a:r>
              <a:rPr lang="tr-TR" sz="1600" b="1" dirty="0" smtClean="0">
                <a:solidFill>
                  <a:srgbClr val="FF0000"/>
                </a:solidFill>
                <a:latin typeface="Arial Narrow" pitchFamily="34" charset="0"/>
              </a:rPr>
              <a:t>     Namaz kötülüklerden alıkoyar:</a:t>
            </a:r>
            <a:endParaRPr lang="tr-TR" sz="2400" b="1" dirty="0" smtClean="0">
              <a:solidFill>
                <a:srgbClr val="FF0000"/>
              </a:solidFill>
              <a:latin typeface="Arial Narrow" pitchFamily="34" charset="0"/>
              <a:cs typeface="HASENAT" pitchFamily="2" charset="-78"/>
            </a:endParaRPr>
          </a:p>
          <a:p>
            <a:pPr algn="r">
              <a:spcBef>
                <a:spcPts val="0"/>
              </a:spcBef>
            </a:pPr>
            <a:r>
              <a:rPr lang="ar-SA" sz="2800" b="1" dirty="0" smtClean="0">
                <a:solidFill>
                  <a:schemeClr val="tx1"/>
                </a:solidFill>
                <a:latin typeface="HASENAT" pitchFamily="2" charset="-78"/>
                <a:cs typeface="HASENAT" pitchFamily="2" charset="-78"/>
              </a:rPr>
              <a:t>اُتْلُ مَا اُوحِىَ اِلَيْكَ مِنَ الْكِتَابِ وَاَقِمِ الصَّلٰوةَ اِنَّ الصَّلٰوةَ تَنْهٰى عَنِ الْفَحْشَاءِ وَالْمُنْكَرِ </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SA" sz="2800" b="1" dirty="0" smtClean="0">
                <a:solidFill>
                  <a:schemeClr val="tx1"/>
                </a:solidFill>
                <a:latin typeface="HASENAT" pitchFamily="2" charset="-78"/>
                <a:cs typeface="HASENAT" pitchFamily="2" charset="-78"/>
              </a:rPr>
              <a:t>وَلَذِكْرُ اللّٰهِ اَكْبَرُ وَاللّٰهُ يَعْلَمُ مَا تَصْنَعُونَ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“Kitabı oku ve namazı kıl. Muhakkak ki namaz hayasızlıktan ve kötülükten alıkoyar. Allah’ı anmak ibadetlerin en büyüğüdür. Allah yaptıklarınızı bilir.” (</a:t>
            </a:r>
            <a:r>
              <a:rPr lang="tr-TR" sz="1600" b="1" dirty="0" err="1" smtClean="0">
                <a:solidFill>
                  <a:schemeClr val="tx1"/>
                </a:solidFill>
                <a:latin typeface="Arial Narrow" pitchFamily="34" charset="0"/>
              </a:rPr>
              <a:t>Ankebut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:45)</a:t>
            </a:r>
          </a:p>
          <a:p>
            <a:pPr lvl="0" algn="l">
              <a:spcBef>
                <a:spcPts val="0"/>
              </a:spcBef>
              <a:buFont typeface="Wingdings" pitchFamily="2" charset="2"/>
              <a:buChar char="Ø"/>
            </a:pPr>
            <a:r>
              <a:rPr lang="tr-TR" sz="1600" b="1" dirty="0" smtClean="0">
                <a:solidFill>
                  <a:srgbClr val="FF0000"/>
                </a:solidFill>
                <a:latin typeface="Arial Narrow" pitchFamily="34" charset="0"/>
              </a:rPr>
              <a:t>     Namaz beş vakit farz kılınmıştır:</a:t>
            </a:r>
            <a:endParaRPr lang="tr-TR" sz="2800" b="1" dirty="0" smtClean="0">
              <a:solidFill>
                <a:srgbClr val="FF0000"/>
              </a:solidFill>
              <a:latin typeface="HASENAT" pitchFamily="2" charset="-78"/>
              <a:cs typeface="HASENAT" pitchFamily="2" charset="-78"/>
            </a:endParaRPr>
          </a:p>
          <a:p>
            <a:pPr algn="r">
              <a:spcBef>
                <a:spcPts val="0"/>
              </a:spcBef>
            </a:pPr>
            <a:r>
              <a:rPr lang="ar-SA" sz="2800" b="1" dirty="0" smtClean="0">
                <a:solidFill>
                  <a:schemeClr val="tx1"/>
                </a:solidFill>
                <a:latin typeface="HASENAT" pitchFamily="2" charset="-78"/>
                <a:cs typeface="HASENAT" pitchFamily="2" charset="-78"/>
              </a:rPr>
              <a:t>وَلَهُ الْحَمْدُ فِي السَّمَاوَاتِ وَالْأَرْضِ وَعَشِيًّا </a:t>
            </a:r>
            <a:r>
              <a:rPr lang="tr-TR" sz="2400" b="1" dirty="0" smtClean="0">
                <a:solidFill>
                  <a:schemeClr val="tx1"/>
                </a:solidFill>
                <a:latin typeface="AGA Arabesque" pitchFamily="2" charset="2"/>
                <a:cs typeface="HASENAT" pitchFamily="2" charset="-78"/>
              </a:rPr>
              <a:t>*</a:t>
            </a:r>
            <a:r>
              <a:rPr lang="ar-SA" sz="2800" b="1" dirty="0" smtClean="0">
                <a:solidFill>
                  <a:schemeClr val="tx1"/>
                </a:solidFill>
                <a:latin typeface="HASENAT" pitchFamily="2" charset="-78"/>
                <a:cs typeface="HASENAT" pitchFamily="2" charset="-78"/>
              </a:rPr>
              <a:t>فَسُبْحَانَ اللّٰهِ حٖينَ تُمْسُونَ وَحٖينَ تُصْبِحُونَ</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SA" sz="2800" b="1" dirty="0" smtClean="0">
                <a:solidFill>
                  <a:schemeClr val="tx1"/>
                </a:solidFill>
                <a:latin typeface="HASENAT" pitchFamily="2" charset="-78"/>
                <a:cs typeface="HASENAT" pitchFamily="2" charset="-78"/>
              </a:rPr>
              <a:t>وَحٖينَ تُظْهِرُونَ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“Siz akşama ulaştığınızda (akşam ve yatsı) sabaha kavuştuğunuzda, gündüzün sonunda ve öğle vaktine eriştiğinizde namaz kılın. Göklerde ve yerde hamd Allah’a mahsustur.” (Rum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 : 17-18) </a:t>
            </a:r>
          </a:p>
          <a:p>
            <a:pPr lvl="0" algn="l">
              <a:spcBef>
                <a:spcPts val="0"/>
              </a:spcBef>
              <a:buFont typeface="Wingdings" pitchFamily="2" charset="2"/>
              <a:buChar char="Ø"/>
            </a:pPr>
            <a:r>
              <a:rPr lang="tr-TR" sz="1600" b="1" dirty="0" smtClean="0">
                <a:solidFill>
                  <a:srgbClr val="FF0000"/>
                </a:solidFill>
                <a:latin typeface="Arial Narrow" pitchFamily="34" charset="0"/>
              </a:rPr>
              <a:t>     Müslüman’ın bazı istenen vasıfları:</a:t>
            </a:r>
            <a:endParaRPr lang="tr-TR" sz="2400" b="1" dirty="0" smtClean="0">
              <a:solidFill>
                <a:srgbClr val="FF0000"/>
              </a:solidFill>
              <a:latin typeface="HASENAT" pitchFamily="2" charset="-78"/>
              <a:cs typeface="HASENAT" pitchFamily="2" charset="-78"/>
            </a:endParaRPr>
          </a:p>
          <a:p>
            <a:pPr algn="r">
              <a:spcBef>
                <a:spcPts val="0"/>
              </a:spcBef>
            </a:pPr>
            <a:r>
              <a:rPr lang="ar-SA" sz="2800" b="1" dirty="0" smtClean="0">
                <a:solidFill>
                  <a:schemeClr val="tx1"/>
                </a:solidFill>
                <a:latin typeface="HASENAT" pitchFamily="2" charset="-78"/>
                <a:cs typeface="HASENAT" pitchFamily="2" charset="-78"/>
              </a:rPr>
              <a:t>يَا بُنَيَّ أَقِمِ الصَّلَاةَ وَأْمُرْ بِالْمَعْرُوفِ وَانْهَ عَنِ الْمُنكَرِ وَاصْبِرْ عَلَىٰ مَا أَصَابَكَ ۖ إِنَّ ذَٰلِكَ مِنْ عَزْمِ وَلَا تُصَعِّرْ خَدَّكَ لِلنَّاسِ وَلَا تَمْشِ فِي الْأَرْضِ مَرَحًا ۖ إِنَّ اللَّهَ لَا يُحِبُّ كُلَّ مُخْتَالٍ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SA" sz="2800" b="1" dirty="0" smtClean="0">
                <a:solidFill>
                  <a:schemeClr val="tx1"/>
                </a:solidFill>
                <a:latin typeface="HASENAT" pitchFamily="2" charset="-78"/>
                <a:cs typeface="HASENAT" pitchFamily="2" charset="-78"/>
              </a:rPr>
              <a:t>الْأُمُورِ</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SA" sz="2800" b="1" dirty="0" smtClean="0">
                <a:solidFill>
                  <a:schemeClr val="tx1"/>
                </a:solidFill>
                <a:latin typeface="HASENAT" pitchFamily="2" charset="-78"/>
                <a:cs typeface="HASENAT" pitchFamily="2" charset="-78"/>
              </a:rPr>
              <a:t>وَاقْصِدْ فِي مَشْيِكَ وَاغْضُضْ مِن صَوْتِكَ ۚ إِنَّ أَنكَرَ الْأَصْوَاتِ لَصَوْتُ الْحَمِيرِ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SA" sz="2800" b="1" dirty="0" smtClean="0">
                <a:solidFill>
                  <a:schemeClr val="tx1"/>
                </a:solidFill>
                <a:latin typeface="HASENAT" pitchFamily="2" charset="-78"/>
                <a:cs typeface="HASENAT" pitchFamily="2" charset="-78"/>
              </a:rPr>
              <a:t>فَخُورٍ</a:t>
            </a:r>
            <a:endParaRPr lang="tr-TR" sz="1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“Namazı kıl, iyiliği emret, kötülükten vazgeçirmeye çalış, başına gelenlere sabret…”</a:t>
            </a:r>
          </a:p>
          <a:p>
            <a:pPr algn="l">
              <a:spcBef>
                <a:spcPts val="0"/>
              </a:spcBef>
            </a:pPr>
            <a:r>
              <a:rPr lang="tr-TR" sz="1600" b="1" dirty="0" smtClean="0">
                <a:solidFill>
                  <a:schemeClr val="tx1"/>
                </a:solidFill>
                <a:latin typeface="Arial Narrow" pitchFamily="34" charset="0"/>
              </a:rPr>
              <a:t>– “Küçümseyerek insanlardan yüz çevirme ve yeryüzünde böbürlenerek yürüme. Allah kendini beğenmiş övünen kimseleri sevmez.”</a:t>
            </a:r>
          </a:p>
          <a:p>
            <a:pPr algn="l">
              <a:spcBef>
                <a:spcPts val="0"/>
              </a:spcBef>
            </a:pPr>
            <a:r>
              <a:rPr lang="tr-TR" sz="1600" b="1" dirty="0" smtClean="0">
                <a:solidFill>
                  <a:schemeClr val="tx1"/>
                </a:solidFill>
                <a:latin typeface="Arial Narrow" pitchFamily="34" charset="0"/>
              </a:rPr>
              <a:t>– “Yeryüzünde tabii ol, sesini alçalt. Unutma ki seslerin en çirkini merkeplerin sesidir.” (Lokman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:17-19)</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496" y="116632"/>
            <a:ext cx="9073008" cy="6624736"/>
          </a:xfrm>
          <a:solidFill>
            <a:schemeClr val="tx2">
              <a:lumMod val="20000"/>
              <a:lumOff val="80000"/>
            </a:schemeClr>
          </a:solidFill>
        </p:spPr>
        <p:txBody>
          <a:bodyPr>
            <a:normAutofit/>
          </a:bodyPr>
          <a:lstStyle/>
          <a:p>
            <a:pPr marL="342900" indent="-342900" algn="l">
              <a:buFont typeface="Wingdings" pitchFamily="2" charset="2"/>
              <a:buChar char="Ø"/>
            </a:pPr>
            <a:r>
              <a:rPr lang="tr-TR" sz="1600" b="1" dirty="0" smtClean="0">
                <a:solidFill>
                  <a:srgbClr val="FF0000"/>
                </a:solidFill>
                <a:latin typeface="Arial Narrow" pitchFamily="34" charset="0"/>
              </a:rPr>
              <a:t>Kafire boyun eğilmeyecektir:</a:t>
            </a:r>
            <a:endParaRPr lang="tr-TR" sz="24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وَاتَّبِعْ مَا </a:t>
            </a:r>
            <a:r>
              <a:rPr lang="tr-TR" sz="20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اَيُّهَا النَّبِىُّ اتَّقِ اللّٰهَ وَلَا تُطِعِ الْكَافِرٖينَ وَالْمُنَافِقٖينَ اِنَّ اللّٰهَ كَانَ عَلٖيمًا حَكٖيمًا</a:t>
            </a:r>
          </a:p>
          <a:p>
            <a:pPr algn="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وَتَوَكَّلْ عَلَى اللَّهِ ۚ وَكَفَىٰ بِاللَّهِ وَكِيلًا</a:t>
            </a: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خَبٖيرًا</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يُوحٰى اِلَيْكَ مِنْ رَبِّكَ اِنَّ اللّٰهَ كَانَ بِمَا تَعْمَلُونَ</a:t>
            </a:r>
          </a:p>
          <a:p>
            <a:pPr algn="l"/>
            <a:r>
              <a:rPr lang="ar-AE" sz="1600" b="1" dirty="0" smtClean="0">
                <a:solidFill>
                  <a:schemeClr val="tx1"/>
                </a:solidFill>
                <a:latin typeface="Arial Narrow" pitchFamily="34" charset="0"/>
              </a:rPr>
              <a:t>“</a:t>
            </a:r>
            <a:r>
              <a:rPr lang="tr-TR" sz="1600" b="1" dirty="0" smtClean="0">
                <a:solidFill>
                  <a:schemeClr val="tx1"/>
                </a:solidFill>
                <a:latin typeface="Arial Narrow" pitchFamily="34" charset="0"/>
              </a:rPr>
              <a:t>Allah’tan kork, kafirlere ve münafıklara boyun eğme! Şüphesiz Allah hakkıyla bilendir, hüküm ve hikmet sahibidir.  Rabbinden sana vahyolunana uy. Şüphesiz Allah, yaptıklarınızdan hakkıyla haberdardır. Allah’a güven. Vekil olarak Allah yeter.”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 </a:t>
            </a:r>
          </a:p>
          <a:p>
            <a:pPr algn="l">
              <a:buFont typeface="Wingdings" pitchFamily="2" charset="2"/>
              <a:buChar char="Ø"/>
            </a:pPr>
            <a:r>
              <a:rPr lang="tr-TR" sz="1600" b="1" dirty="0" smtClean="0">
                <a:solidFill>
                  <a:srgbClr val="FF0000"/>
                </a:solidFill>
                <a:latin typeface="Arial Narrow" pitchFamily="34" charset="0"/>
              </a:rPr>
              <a:t>     Ölümden kaçılmaz:</a:t>
            </a:r>
          </a:p>
          <a:p>
            <a:pPr algn="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قُلْ لَنْ يَنْفَعَكُمُ الْفِرَارُ اِنْ فَرَرْتُمْ مِنَ الْمَوْتِ اَوِ الْقَتْلِ وَاِذًا لَا تُمَتَّعُونَ اِلَّا قَلٖيلًا </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De ki: Eğer ölümden veya öldürülmekten kaçıyorsanız kaçmanın size asla faydası olmaz.”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:16) </a:t>
            </a:r>
          </a:p>
          <a:p>
            <a:pPr algn="l">
              <a:buFont typeface="Wingdings" pitchFamily="2" charset="2"/>
              <a:buChar char="Ø"/>
            </a:pPr>
            <a:r>
              <a:rPr lang="tr-TR" sz="1600" b="1" dirty="0" smtClean="0">
                <a:solidFill>
                  <a:srgbClr val="FF0000"/>
                </a:solidFill>
                <a:latin typeface="Arial Narrow" pitchFamily="34" charset="0"/>
              </a:rPr>
              <a:t>     Müslüman hanımlar şöyle uyarılıyor:</a:t>
            </a:r>
          </a:p>
          <a:p>
            <a:pPr algn="r"/>
            <a:r>
              <a:rPr lang="ar-AE" sz="2800" b="1" dirty="0" smtClean="0">
                <a:solidFill>
                  <a:schemeClr val="tx1"/>
                </a:solidFill>
                <a:latin typeface="HASENAT" pitchFamily="2" charset="-78"/>
                <a:cs typeface="HASENAT" pitchFamily="2" charset="-78"/>
              </a:rPr>
              <a:t>وَقَرْنَ فِي بُيُوتِكُنَّ وَلَا تَبَرَّجْنَ تَبَرُّجَ الْجَاهِلِيَّةِ الْأُولَىٰ ۖ وَأَقِمْنَ الصَّلَاةَ وَآتِينَ الزَّكَاةَ وَأَطِعْنَ اللَّهَ </a:t>
            </a:r>
            <a:r>
              <a:rPr lang="tr-TR" sz="2800" b="1" dirty="0" smtClean="0">
                <a:solidFill>
                  <a:schemeClr val="tx1"/>
                </a:solidFill>
                <a:latin typeface="HASENAT" pitchFamily="2" charset="-78"/>
                <a:cs typeface="HASENAT" pitchFamily="2" charset="-78"/>
              </a:rPr>
              <a:t> </a:t>
            </a:r>
          </a:p>
          <a:p>
            <a:pPr algn="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وَرَسُولَهُ ۚ إِنَّمَا يُرِيدُ اللَّهُ لِيُذْهِبَ عَنكُمُ الرِّجْسَ أَهْلَ الْبَيْتِ وَيُطَهِّرَكُمْ تَطْهِيرًا</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Evlerinizde oturun. Eski cahiliye adetinde olduğu gibi açılıp saçılmayın. Namazı kılın, zekâtı verin. Allah’a ve </a:t>
            </a:r>
            <a:r>
              <a:rPr lang="tr-TR" sz="1600" b="1" dirty="0" err="1" smtClean="0">
                <a:solidFill>
                  <a:schemeClr val="tx1"/>
                </a:solidFill>
                <a:latin typeface="Arial Narrow" pitchFamily="34" charset="0"/>
              </a:rPr>
              <a:t>Rasûlüne</a:t>
            </a:r>
            <a:r>
              <a:rPr lang="tr-TR" sz="1600" b="1" dirty="0" smtClean="0">
                <a:solidFill>
                  <a:schemeClr val="tx1"/>
                </a:solidFill>
                <a:latin typeface="Arial Narrow" pitchFamily="34" charset="0"/>
              </a:rPr>
              <a:t> itaat edin…”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Suresi:33)</a:t>
            </a:r>
          </a:p>
          <a:p>
            <a:pPr algn="l">
              <a:buFont typeface="Wingdings" pitchFamily="2" charset="2"/>
              <a:buChar char="Ø"/>
            </a:pPr>
            <a:r>
              <a:rPr lang="tr-TR" sz="1600" b="1" dirty="0" smtClean="0">
                <a:solidFill>
                  <a:srgbClr val="FF0000"/>
                </a:solidFill>
                <a:latin typeface="Arial Narrow" pitchFamily="34" charset="0"/>
              </a:rPr>
              <a:t>      Allah her an anılacaktır:</a:t>
            </a:r>
          </a:p>
          <a:p>
            <a:pPr algn="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وَسَبِّحُوهُ بُكْرَةً وَاَصٖيلًا </a:t>
            </a: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يَا اَيُّهَا الَّذٖينَ اٰمَنُوا اذْكُرُوا اللّٰهَ ذِكْرًا كَثٖيرًا</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insanlar! Allah’ı çokça zikredin ve O’nu sabah akşam </a:t>
            </a:r>
            <a:r>
              <a:rPr lang="tr-TR" sz="1600" b="1" dirty="0" err="1" smtClean="0">
                <a:solidFill>
                  <a:schemeClr val="tx1"/>
                </a:solidFill>
                <a:latin typeface="Arial Narrow" pitchFamily="34" charset="0"/>
              </a:rPr>
              <a:t>tesbih</a:t>
            </a:r>
            <a:r>
              <a:rPr lang="tr-TR" sz="1600" b="1" dirty="0" smtClean="0">
                <a:solidFill>
                  <a:schemeClr val="tx1"/>
                </a:solidFill>
                <a:latin typeface="Arial Narrow" pitchFamily="34" charset="0"/>
              </a:rPr>
              <a:t> edin.”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:41-42)</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7500" lnSpcReduction="20000"/>
          </a:bodyPr>
          <a:lstStyle/>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Allah </a:t>
            </a:r>
            <a:r>
              <a:rPr lang="tr-TR" sz="2100" b="1" dirty="0" err="1" smtClean="0">
                <a:solidFill>
                  <a:srgbClr val="FF0000"/>
                </a:solidFill>
                <a:latin typeface="Arial Narrow"/>
                <a:ea typeface="Calibri"/>
                <a:cs typeface="Times New Roman"/>
              </a:rPr>
              <a:t>Rasûlüne</a:t>
            </a:r>
            <a:r>
              <a:rPr lang="tr-TR" sz="2100" b="1" dirty="0" smtClean="0">
                <a:solidFill>
                  <a:srgbClr val="FF0000"/>
                </a:solidFill>
                <a:latin typeface="Arial Narrow"/>
                <a:ea typeface="Calibri"/>
                <a:cs typeface="Times New Roman"/>
              </a:rPr>
              <a:t> </a:t>
            </a:r>
            <a:r>
              <a:rPr lang="tr-TR" sz="2100" b="1" dirty="0" err="1" smtClean="0">
                <a:solidFill>
                  <a:srgbClr val="FF0000"/>
                </a:solidFill>
                <a:latin typeface="Arial Narrow"/>
                <a:ea typeface="Calibri"/>
                <a:cs typeface="Times New Roman"/>
              </a:rPr>
              <a:t>salevat</a:t>
            </a:r>
            <a:r>
              <a:rPr lang="tr-TR" sz="2100" b="1" dirty="0" smtClean="0">
                <a:solidFill>
                  <a:srgbClr val="FF0000"/>
                </a:solidFill>
                <a:latin typeface="Arial Narrow"/>
                <a:ea typeface="Calibri"/>
                <a:cs typeface="Times New Roman"/>
              </a:rPr>
              <a:t> getirmemiz emrediliyor:</a:t>
            </a:r>
            <a:endParaRPr lang="tr-TR" sz="2100" b="1" dirty="0" smtClean="0">
              <a:ea typeface="Calibri"/>
              <a:cs typeface="Times New Roman"/>
            </a:endParaRPr>
          </a:p>
          <a:p>
            <a:pPr algn="r">
              <a:lnSpc>
                <a:spcPct val="120000"/>
              </a:lnSpc>
              <a:spcBef>
                <a:spcPts val="0"/>
              </a:spcBef>
            </a:pPr>
            <a:r>
              <a:rPr lang="tr-TR" sz="3100" b="1" dirty="0" smtClean="0">
                <a:solidFill>
                  <a:schemeClr val="tx1"/>
                </a:solidFill>
                <a:latin typeface="AGA Arabesque"/>
                <a:ea typeface="Calibri"/>
                <a:cs typeface="HASENAT"/>
              </a:rPr>
              <a:t>*</a:t>
            </a:r>
            <a:r>
              <a:rPr lang="tr-TR" sz="3600" b="1" dirty="0" smtClean="0">
                <a:latin typeface="HASENAT"/>
                <a:ea typeface="Calibri"/>
                <a:cs typeface="Times New Roman"/>
              </a:rPr>
              <a:t> </a:t>
            </a:r>
            <a:r>
              <a:rPr lang="ar-SA" sz="3600" b="1" dirty="0" smtClean="0">
                <a:solidFill>
                  <a:schemeClr val="tx1"/>
                </a:solidFill>
                <a:latin typeface="HASENAT" pitchFamily="2" charset="-78"/>
                <a:ea typeface="Calibri"/>
                <a:cs typeface="HASENAT" pitchFamily="2" charset="-78"/>
              </a:rPr>
              <a:t>اِنَّ اللّٰهَ وَمَلٰئِكَتَهُ يُصَلُّونَ عَلَى النَّبِىِّ يَا اَيُّهَا الَّذٖينَ اٰمَنُوا صَلُّوا عَلَيْهِ وَسَلِّمُوا تَسْلٖيمًا</a:t>
            </a:r>
            <a:endParaRPr lang="tr-TR" sz="1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“Allah ve melekleri, peygambere çok </a:t>
            </a:r>
            <a:r>
              <a:rPr lang="tr-TR" sz="2100" b="1" dirty="0" err="1" smtClean="0">
                <a:solidFill>
                  <a:schemeClr val="tx1"/>
                </a:solidFill>
                <a:latin typeface="Arial Narrow"/>
                <a:ea typeface="Calibri"/>
                <a:cs typeface="Times New Roman"/>
              </a:rPr>
              <a:t>salevat</a:t>
            </a:r>
            <a:r>
              <a:rPr lang="tr-TR" sz="2100" b="1" dirty="0" smtClean="0">
                <a:solidFill>
                  <a:schemeClr val="tx1"/>
                </a:solidFill>
                <a:latin typeface="Arial Narrow"/>
                <a:ea typeface="Calibri"/>
                <a:cs typeface="Times New Roman"/>
              </a:rPr>
              <a:t> getirirler. Ey </a:t>
            </a:r>
            <a:r>
              <a:rPr lang="tr-TR" sz="2100" b="1" dirty="0" err="1" smtClean="0">
                <a:solidFill>
                  <a:schemeClr val="tx1"/>
                </a:solidFill>
                <a:latin typeface="Arial Narrow"/>
                <a:ea typeface="Calibri"/>
                <a:cs typeface="Times New Roman"/>
              </a:rPr>
              <a:t>mü’minler</a:t>
            </a:r>
            <a:r>
              <a:rPr lang="tr-TR" sz="2100" b="1" dirty="0" smtClean="0">
                <a:solidFill>
                  <a:schemeClr val="tx1"/>
                </a:solidFill>
                <a:latin typeface="Arial Narrow"/>
                <a:ea typeface="Calibri"/>
                <a:cs typeface="Times New Roman"/>
              </a:rPr>
              <a:t>! Siz de O’na </a:t>
            </a:r>
            <a:r>
              <a:rPr lang="tr-TR" sz="2100" b="1" dirty="0" err="1" smtClean="0">
                <a:solidFill>
                  <a:schemeClr val="tx1"/>
                </a:solidFill>
                <a:latin typeface="Arial Narrow"/>
                <a:ea typeface="Calibri"/>
                <a:cs typeface="Times New Roman"/>
              </a:rPr>
              <a:t>salevat</a:t>
            </a:r>
            <a:r>
              <a:rPr lang="tr-TR" sz="2100" b="1" dirty="0" smtClean="0">
                <a:solidFill>
                  <a:schemeClr val="tx1"/>
                </a:solidFill>
                <a:latin typeface="Arial Narrow"/>
                <a:ea typeface="Calibri"/>
                <a:cs typeface="Times New Roman"/>
              </a:rPr>
              <a:t> getirin ve tam bir teslimiyetle selam verin.” (</a:t>
            </a:r>
            <a:r>
              <a:rPr lang="tr-TR" sz="2100" b="1" dirty="0" err="1" smtClean="0">
                <a:solidFill>
                  <a:schemeClr val="tx1"/>
                </a:solidFill>
                <a:latin typeface="Arial Narrow"/>
                <a:ea typeface="Calibri"/>
                <a:cs typeface="Times New Roman"/>
              </a:rPr>
              <a:t>Ahzab</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:56)</a:t>
            </a:r>
            <a:endParaRPr lang="tr-TR" sz="2100" b="1"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İnanan kadın örtünecektir:</a:t>
            </a:r>
            <a:endParaRPr lang="tr-TR" sz="3600" b="1" dirty="0" smtClean="0">
              <a:solidFill>
                <a:schemeClr val="tx1"/>
              </a:solidFill>
              <a:latin typeface="HASENAT" pitchFamily="2" charset="-78"/>
              <a:ea typeface="Calibri"/>
              <a:cs typeface="HASENAT" pitchFamily="2" charset="-78"/>
            </a:endParaRPr>
          </a:p>
          <a:p>
            <a:pPr algn="r">
              <a:lnSpc>
                <a:spcPct val="120000"/>
              </a:lnSpc>
              <a:spcBef>
                <a:spcPts val="0"/>
              </a:spcBef>
            </a:pPr>
            <a:r>
              <a:rPr lang="ar-SA" sz="3600" b="1" dirty="0" smtClean="0">
                <a:solidFill>
                  <a:schemeClr val="tx1"/>
                </a:solidFill>
                <a:latin typeface="HASENAT" pitchFamily="2" charset="-78"/>
                <a:ea typeface="Calibri"/>
                <a:cs typeface="HASENAT" pitchFamily="2" charset="-78"/>
              </a:rPr>
              <a:t>يَا اَيُّهَا النَّبِىُّ قُلْ لِاَزْوَاجِكَ وَبَنَاتِكَ وَنِسَاءِ الْمُؤْمِنٖينَ يُدْنٖينَ عَلَيْهِنَّ مِنْ جَلَابٖيبِهِنَّ ذٰلِكَ </a:t>
            </a:r>
            <a:endParaRPr lang="tr-TR" sz="36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3100" b="1" dirty="0" smtClean="0">
                <a:solidFill>
                  <a:schemeClr val="tx1"/>
                </a:solidFill>
                <a:latin typeface="AGA Arabesque" pitchFamily="2" charset="2"/>
                <a:ea typeface="Calibri"/>
                <a:cs typeface="HASENAT" pitchFamily="2" charset="-78"/>
              </a:rPr>
              <a:t>*</a:t>
            </a:r>
            <a:r>
              <a:rPr lang="tr-TR" sz="3600" b="1" dirty="0" smtClean="0">
                <a:solidFill>
                  <a:schemeClr val="tx1"/>
                </a:solidFill>
                <a:latin typeface="HASENAT" pitchFamily="2" charset="-78"/>
                <a:ea typeface="Calibri"/>
                <a:cs typeface="HASENAT" pitchFamily="2" charset="-78"/>
              </a:rPr>
              <a:t> </a:t>
            </a:r>
            <a:r>
              <a:rPr lang="ar-SA" sz="3600" b="1" dirty="0" smtClean="0">
                <a:solidFill>
                  <a:schemeClr val="tx1"/>
                </a:solidFill>
                <a:latin typeface="HASENAT" pitchFamily="2" charset="-78"/>
                <a:ea typeface="Calibri"/>
                <a:cs typeface="HASENAT" pitchFamily="2" charset="-78"/>
              </a:rPr>
              <a:t>اَدْنٰى اَنْ يُعْرَفْنَ فَلَا يُؤْذَيْنَ وَكَانَ اللّٰهُ غَفُورًا رَحٖيمًا</a:t>
            </a:r>
            <a:endParaRPr lang="tr-TR" sz="36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“Ey peygamber! Hanımlarına, kızlarına ve </a:t>
            </a:r>
            <a:r>
              <a:rPr lang="tr-TR" sz="2100" b="1" dirty="0" err="1" smtClean="0">
                <a:solidFill>
                  <a:schemeClr val="tx1"/>
                </a:solidFill>
                <a:latin typeface="Arial Narrow"/>
                <a:ea typeface="Calibri"/>
                <a:cs typeface="Times New Roman"/>
              </a:rPr>
              <a:t>mü’minlerin</a:t>
            </a:r>
            <a:r>
              <a:rPr lang="tr-TR" sz="2100" b="1" dirty="0" smtClean="0">
                <a:solidFill>
                  <a:schemeClr val="tx1"/>
                </a:solidFill>
                <a:latin typeface="Arial Narrow"/>
                <a:ea typeface="Calibri"/>
                <a:cs typeface="Times New Roman"/>
              </a:rPr>
              <a:t> kadınlarına ihtiyaç için dışarı çıkınca dış örtülerini üzerlerine almalarını söyle. Onların tanınıp incitilmemesi için uygun olan budur…” (</a:t>
            </a:r>
            <a:r>
              <a:rPr lang="tr-TR" sz="2100" b="1" dirty="0" err="1" smtClean="0">
                <a:solidFill>
                  <a:schemeClr val="tx1"/>
                </a:solidFill>
                <a:latin typeface="Arial Narrow"/>
                <a:ea typeface="Calibri"/>
                <a:cs typeface="Times New Roman"/>
              </a:rPr>
              <a:t>Ahzab</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:59)</a:t>
            </a:r>
            <a:endParaRPr lang="tr-TR" sz="2100" b="1"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Konuşulduğu zaman doğru konuşulacaktır:</a:t>
            </a:r>
            <a:endParaRPr lang="tr-TR" sz="2100" b="1" dirty="0" smtClean="0">
              <a:solidFill>
                <a:srgbClr val="FF0000"/>
              </a:solidFill>
              <a:ea typeface="Calibri"/>
              <a:cs typeface="Times New Roman"/>
            </a:endParaRPr>
          </a:p>
          <a:p>
            <a:pPr algn="r">
              <a:lnSpc>
                <a:spcPct val="120000"/>
              </a:lnSpc>
              <a:spcBef>
                <a:spcPts val="0"/>
              </a:spcBef>
            </a:pPr>
            <a:r>
              <a:rPr lang="tr-TR" sz="3100" b="1" dirty="0" smtClean="0">
                <a:solidFill>
                  <a:schemeClr val="tx1"/>
                </a:solidFill>
                <a:latin typeface="AGA Arabesque" pitchFamily="2" charset="2"/>
                <a:ea typeface="Calibri"/>
                <a:cs typeface="HASENAT" pitchFamily="2" charset="-78"/>
              </a:rPr>
              <a:t>*</a:t>
            </a:r>
            <a:r>
              <a:rPr lang="tr-TR" sz="3600" b="1" dirty="0" smtClean="0">
                <a:solidFill>
                  <a:schemeClr val="tx1"/>
                </a:solidFill>
                <a:latin typeface="HASENAT" pitchFamily="2" charset="-78"/>
                <a:ea typeface="Calibri"/>
                <a:cs typeface="HASENAT" pitchFamily="2" charset="-78"/>
              </a:rPr>
              <a:t> </a:t>
            </a:r>
            <a:r>
              <a:rPr lang="ar-SA" sz="3600" b="1" dirty="0" smtClean="0">
                <a:solidFill>
                  <a:schemeClr val="tx1"/>
                </a:solidFill>
                <a:latin typeface="HASENAT" pitchFamily="2" charset="-78"/>
                <a:ea typeface="Calibri"/>
                <a:cs typeface="HASENAT" pitchFamily="2" charset="-78"/>
              </a:rPr>
              <a:t>يَا اَيُّهَا الَّذٖينَ اٰمَنُوا اتَّقُوا اللّٰهَ وَقُولُوا قَوْلًا سَدٖيدًا</a:t>
            </a:r>
            <a:endParaRPr lang="tr-TR" sz="1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“Ey iman edenler! Allah’tan korkun ve doğru söz söyleyin. (</a:t>
            </a:r>
            <a:r>
              <a:rPr lang="tr-TR" sz="2100" b="1" dirty="0" err="1" smtClean="0">
                <a:solidFill>
                  <a:schemeClr val="tx1"/>
                </a:solidFill>
                <a:latin typeface="Arial Narrow"/>
                <a:ea typeface="Calibri"/>
                <a:cs typeface="Times New Roman"/>
              </a:rPr>
              <a:t>Ahzab</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:70) </a:t>
            </a:r>
            <a:endParaRPr lang="tr-TR" sz="2100" b="1" dirty="0" smtClean="0">
              <a:solidFill>
                <a:schemeClr val="tx1"/>
              </a:solidFill>
              <a:ea typeface="Calibri"/>
              <a:cs typeface="Times New Roman"/>
            </a:endParaRPr>
          </a:p>
          <a:p>
            <a:pPr marL="342900" lvl="0" indent="-342900" algn="l">
              <a:lnSpc>
                <a:spcPct val="120000"/>
              </a:lnSpc>
              <a:spcBef>
                <a:spcPts val="0"/>
              </a:spcBef>
              <a:buClr>
                <a:srgbClr val="FF0000"/>
              </a:buClr>
              <a:buSzPts val="1100"/>
              <a:buFont typeface="Wingdings"/>
              <a:buChar char=""/>
            </a:pPr>
            <a:r>
              <a:rPr lang="tr-TR" sz="2100" b="1" dirty="0" smtClean="0">
                <a:solidFill>
                  <a:srgbClr val="FF0000"/>
                </a:solidFill>
                <a:latin typeface="Arial Narrow"/>
                <a:ea typeface="Calibri"/>
                <a:cs typeface="Times New Roman"/>
              </a:rPr>
              <a:t>Rızası uğrunda verilenin yerine Allah verir:</a:t>
            </a:r>
            <a:endParaRPr lang="tr-TR" sz="2100" b="1" dirty="0" smtClean="0">
              <a:ea typeface="Calibri"/>
              <a:cs typeface="Times New Roman"/>
            </a:endParaRPr>
          </a:p>
          <a:p>
            <a:pPr algn="r">
              <a:lnSpc>
                <a:spcPct val="120000"/>
              </a:lnSpc>
              <a:spcBef>
                <a:spcPts val="0"/>
              </a:spcBef>
            </a:pPr>
            <a:r>
              <a:rPr lang="ar-SA" sz="3600" b="1" dirty="0" smtClean="0">
                <a:solidFill>
                  <a:schemeClr val="tx1"/>
                </a:solidFill>
                <a:latin typeface="HASENAT" pitchFamily="2" charset="-78"/>
                <a:ea typeface="Calibri"/>
                <a:cs typeface="HASENAT" pitchFamily="2" charset="-78"/>
              </a:rPr>
              <a:t>قُلْ اِنَّ رَبّٖى يَبْسُطُ الرِّزْقَ لِمَنْ يَشَاءُ مِنْ عِبَادِهٖ وَيَقْدِرُ لَهُ وَمَا اَنْفَقْتُمْ مِنْ شَیْءٍ فَهُوَ يُخْلِفُهُ </a:t>
            </a:r>
            <a:endParaRPr lang="tr-TR" sz="36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3100" b="1" dirty="0" smtClean="0">
                <a:solidFill>
                  <a:schemeClr val="tx1"/>
                </a:solidFill>
                <a:latin typeface="AGA Arabesque" pitchFamily="2" charset="2"/>
                <a:ea typeface="Calibri"/>
                <a:cs typeface="HASENAT" pitchFamily="2" charset="-78"/>
              </a:rPr>
              <a:t>*</a:t>
            </a:r>
            <a:r>
              <a:rPr lang="ar-SA" sz="3600" b="1" dirty="0" smtClean="0">
                <a:solidFill>
                  <a:schemeClr val="tx1"/>
                </a:solidFill>
                <a:latin typeface="HASENAT" pitchFamily="2" charset="-78"/>
                <a:ea typeface="Calibri"/>
                <a:cs typeface="HASENAT" pitchFamily="2" charset="-78"/>
              </a:rPr>
              <a:t> وَهُوَ خَيْرُ الرَّازِقٖينَ</a:t>
            </a:r>
            <a:endParaRPr lang="tr-TR" sz="1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2100" b="1" dirty="0" smtClean="0">
                <a:solidFill>
                  <a:schemeClr val="tx1"/>
                </a:solidFill>
                <a:latin typeface="Arial Narrow"/>
                <a:ea typeface="Calibri"/>
                <a:cs typeface="Times New Roman"/>
              </a:rPr>
              <a:t>– “De ki: Rabbim kullarından dilediğine bol rızık verir ve dilediğinden de kısar. Siz hayra ne harcarsanız, Allah onun yerine başkasını verir. O, rızık verenlerin en hayırlısıdır.” (</a:t>
            </a:r>
            <a:r>
              <a:rPr lang="tr-TR" sz="2100" b="1" dirty="0" err="1" smtClean="0">
                <a:solidFill>
                  <a:schemeClr val="tx1"/>
                </a:solidFill>
                <a:latin typeface="Arial Narrow"/>
                <a:ea typeface="Calibri"/>
                <a:cs typeface="Times New Roman"/>
              </a:rPr>
              <a:t>Sebe</a:t>
            </a:r>
            <a:r>
              <a:rPr lang="tr-TR" sz="2100" b="1" dirty="0" smtClean="0">
                <a:solidFill>
                  <a:schemeClr val="tx1"/>
                </a:solidFill>
                <a:latin typeface="Arial Narrow"/>
                <a:ea typeface="Calibri"/>
                <a:cs typeface="Times New Roman"/>
              </a:rPr>
              <a:t> </a:t>
            </a:r>
            <a:r>
              <a:rPr lang="tr-TR" sz="2100" b="1" dirty="0" err="1" smtClean="0">
                <a:solidFill>
                  <a:schemeClr val="tx1"/>
                </a:solidFill>
                <a:latin typeface="Arial Narrow"/>
                <a:ea typeface="Calibri"/>
                <a:cs typeface="Times New Roman"/>
              </a:rPr>
              <a:t>Sûresi</a:t>
            </a:r>
            <a:r>
              <a:rPr lang="tr-TR" sz="2100" b="1" dirty="0" smtClean="0">
                <a:solidFill>
                  <a:schemeClr val="tx1"/>
                </a:solidFill>
                <a:latin typeface="Arial Narrow"/>
                <a:ea typeface="Calibri"/>
                <a:cs typeface="Times New Roman"/>
              </a:rPr>
              <a:t>:39)</a:t>
            </a:r>
            <a:endParaRPr lang="tr-TR" sz="2100" b="1"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85000" lnSpcReduction="10000"/>
          </a:bodyPr>
          <a:lstStyle/>
          <a:p>
            <a:pPr algn="l">
              <a:buFont typeface="Wingdings" pitchFamily="2" charset="2"/>
              <a:buChar char="Ø"/>
            </a:pPr>
            <a:r>
              <a:rPr lang="tr-TR" sz="1700" b="1" dirty="0" smtClean="0">
                <a:solidFill>
                  <a:srgbClr val="FF0000"/>
                </a:solidFill>
                <a:latin typeface="Arial Narrow" pitchFamily="34" charset="0"/>
              </a:rPr>
              <a:t>     </a:t>
            </a:r>
            <a:r>
              <a:rPr lang="tr-TR" sz="1900" b="1" dirty="0" err="1" smtClean="0">
                <a:solidFill>
                  <a:srgbClr val="FF0000"/>
                </a:solidFill>
                <a:latin typeface="Arial Narrow" pitchFamily="34" charset="0"/>
              </a:rPr>
              <a:t>Cenab</a:t>
            </a:r>
            <a:r>
              <a:rPr lang="tr-TR" sz="1900" b="1" dirty="0" smtClean="0">
                <a:solidFill>
                  <a:srgbClr val="FF0000"/>
                </a:solidFill>
                <a:latin typeface="Arial Narrow" pitchFamily="34" charset="0"/>
              </a:rPr>
              <a:t>-ı Allah kullarını şöyle uyarıyor:</a:t>
            </a:r>
            <a:endParaRPr lang="tr-TR" sz="2600" b="1" dirty="0" smtClean="0">
              <a:solidFill>
                <a:srgbClr val="FF0000"/>
              </a:solidFill>
              <a:latin typeface="HASENAT" pitchFamily="2" charset="-78"/>
              <a:cs typeface="HASENAT" pitchFamily="2" charset="-78"/>
            </a:endParaRPr>
          </a:p>
          <a:p>
            <a:pPr algn="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يَا اَيُّهَا النَّاسُ اِنَّ وَعْدَ اللّٰهِ حَقٌّ فَلَا تَغُرَّنَّكُمُ الْحَيٰوةُ الدُّنْيَا وَلَا يَغُرَّنَّكُمْ بِاللّٰهِ الْغَرُورُ </a:t>
            </a:r>
          </a:p>
          <a:p>
            <a:pPr algn="r"/>
            <a:r>
              <a:rPr lang="tr-TR" sz="28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اِنَّ الشَّيْطَانَ لَكُمْ عَدُوٌّ فَاتَّخِذُوهُ عَدُوًّا اِنَّمَا يَدْعُوا حِزْبَهُ لِيَكُونُوا مِنْ اَصْحَابِ السَّعٖيرِ</a:t>
            </a:r>
          </a:p>
          <a:p>
            <a:pPr algn="l"/>
            <a:r>
              <a:rPr lang="ar-AE" sz="1900" b="1" dirty="0" smtClean="0">
                <a:solidFill>
                  <a:schemeClr val="tx1"/>
                </a:solidFill>
                <a:latin typeface="Arial Narrow" pitchFamily="34" charset="0"/>
              </a:rPr>
              <a:t>– “</a:t>
            </a:r>
            <a:r>
              <a:rPr lang="tr-TR" sz="1900" b="1" dirty="0" smtClean="0">
                <a:solidFill>
                  <a:schemeClr val="tx1"/>
                </a:solidFill>
                <a:latin typeface="Arial Narrow" pitchFamily="34" charset="0"/>
              </a:rPr>
              <a:t>Ey insanlar! Allah’ın </a:t>
            </a:r>
            <a:r>
              <a:rPr lang="tr-TR" sz="1900" b="1" dirty="0" err="1" smtClean="0">
                <a:solidFill>
                  <a:schemeClr val="tx1"/>
                </a:solidFill>
                <a:latin typeface="Arial Narrow" pitchFamily="34" charset="0"/>
              </a:rPr>
              <a:t>vâdi</a:t>
            </a:r>
            <a:r>
              <a:rPr lang="tr-TR" sz="1900" b="1" dirty="0" smtClean="0">
                <a:solidFill>
                  <a:schemeClr val="tx1"/>
                </a:solidFill>
                <a:latin typeface="Arial Narrow" pitchFamily="34" charset="0"/>
              </a:rPr>
              <a:t> gerçektir. Sakın dünya hayatı sizi aldatmasın ve o aldatıcı şeytan da Allah hakkında sizi kandırmasın.” (</a:t>
            </a:r>
            <a:r>
              <a:rPr lang="tr-TR" sz="1900" b="1" dirty="0" err="1" smtClean="0">
                <a:solidFill>
                  <a:schemeClr val="tx1"/>
                </a:solidFill>
                <a:latin typeface="Arial Narrow" pitchFamily="34" charset="0"/>
              </a:rPr>
              <a:t>Fatır</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:5)</a:t>
            </a:r>
          </a:p>
          <a:p>
            <a:pPr algn="l"/>
            <a:r>
              <a:rPr lang="tr-TR" sz="1900" b="1" dirty="0" smtClean="0">
                <a:solidFill>
                  <a:schemeClr val="tx1"/>
                </a:solidFill>
                <a:latin typeface="Arial Narrow" pitchFamily="34" charset="0"/>
              </a:rPr>
              <a:t>– “Çünkü şeytan sizin düşmanınızdır. Siz de onu düşman bilin. O, kendi taraftarlarını ancak ateş ehlinden olmaya çağırır.” (</a:t>
            </a:r>
            <a:r>
              <a:rPr lang="tr-TR" sz="1900" b="1" dirty="0" err="1" smtClean="0">
                <a:solidFill>
                  <a:schemeClr val="tx1"/>
                </a:solidFill>
                <a:latin typeface="Arial Narrow" pitchFamily="34" charset="0"/>
              </a:rPr>
              <a:t>Fatır</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:6)</a:t>
            </a:r>
          </a:p>
          <a:p>
            <a:pPr algn="l">
              <a:buFont typeface="Wingdings" pitchFamily="2" charset="2"/>
              <a:buChar char="Ø"/>
            </a:pPr>
            <a:r>
              <a:rPr lang="tr-TR" sz="1800" b="1" dirty="0" smtClean="0">
                <a:solidFill>
                  <a:srgbClr val="FF0000"/>
                </a:solidFill>
                <a:latin typeface="Arial Narrow" pitchFamily="34" charset="0"/>
              </a:rPr>
              <a:t> </a:t>
            </a:r>
            <a:r>
              <a:rPr lang="tr-TR" sz="1900" b="1" dirty="0" smtClean="0">
                <a:solidFill>
                  <a:srgbClr val="FF0000"/>
                </a:solidFill>
                <a:latin typeface="Arial Narrow" pitchFamily="34" charset="0"/>
              </a:rPr>
              <a:t>    İzzet ve şeref Allah’ın yanındadır:</a:t>
            </a:r>
            <a:endParaRPr lang="tr-TR" sz="3300" b="1" dirty="0" smtClean="0">
              <a:solidFill>
                <a:srgbClr val="FF0000"/>
              </a:solidFill>
              <a:latin typeface="HASENAT" pitchFamily="2" charset="-78"/>
              <a:cs typeface="HASENAT" pitchFamily="2" charset="-78"/>
            </a:endParaRPr>
          </a:p>
          <a:p>
            <a:pPr algn="r"/>
            <a:r>
              <a:rPr lang="ar-AE" sz="3300" b="1" dirty="0" smtClean="0">
                <a:solidFill>
                  <a:schemeClr val="tx1"/>
                </a:solidFill>
                <a:latin typeface="HASENAT" pitchFamily="2" charset="-78"/>
                <a:cs typeface="HASENAT" pitchFamily="2" charset="-78"/>
              </a:rPr>
              <a:t>مَن كَانَ يُرِيدُ الْعِزَّةَ فَلِلَّهِ الْعِزَّةُ جَمِيعًا ۚ إِلَيْهِ يَصْعَدُ الْكَلِمُ الطَّيِّبُ وَالْعَمَلُ الصَّالِحُ يَرْفَعُهُ ۚ وَالَّذِينَ</a:t>
            </a:r>
            <a:endParaRPr lang="tr-TR" sz="3300" b="1" dirty="0" smtClean="0">
              <a:solidFill>
                <a:schemeClr val="tx1"/>
              </a:solidFill>
              <a:latin typeface="HASENAT" pitchFamily="2" charset="-78"/>
              <a:cs typeface="HASENAT" pitchFamily="2" charset="-78"/>
            </a:endParaRPr>
          </a:p>
          <a:p>
            <a:pPr algn="r"/>
            <a:r>
              <a:rPr lang="tr-TR" sz="2800" b="1" dirty="0" smtClean="0">
                <a:solidFill>
                  <a:schemeClr val="tx1"/>
                </a:solidFill>
                <a:latin typeface="AGA Arabesque" pitchFamily="2" charset="2"/>
                <a:cs typeface="HASENAT" pitchFamily="2" charset="-78"/>
              </a:rPr>
              <a:t>*</a:t>
            </a:r>
            <a:r>
              <a:rPr lang="tr-TR" sz="33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يَمْكُرُونَ السَّيِّپَاتِ لَهُمْ عَذَابٌ شَدٖيدٌ وَمَكْرُ اُولٰئِكَ هُوَ يَبُورُ </a:t>
            </a:r>
          </a:p>
          <a:p>
            <a:pPr algn="l"/>
            <a:r>
              <a:rPr lang="ar-AE" sz="1900" b="1" dirty="0" smtClean="0">
                <a:solidFill>
                  <a:schemeClr val="tx1"/>
                </a:solidFill>
                <a:latin typeface="Arial Narrow" pitchFamily="34" charset="0"/>
              </a:rPr>
              <a:t>– “</a:t>
            </a:r>
            <a:r>
              <a:rPr lang="tr-TR" sz="1900" b="1" dirty="0" smtClean="0">
                <a:solidFill>
                  <a:schemeClr val="tx1"/>
                </a:solidFill>
                <a:latin typeface="Arial Narrow" pitchFamily="34" charset="0"/>
              </a:rPr>
              <a:t>Her kim şan ve şeref istiyorsa bilsin ki, şan ve şeref bütünüyle Allah’a aittir. Güzel sözler ancak O’na yükselir. Salih ameli de güzel sözler yükseltir. Kötülükleri tuzak yapanlar var ya, onlar için çetin bir azap vardır. İşte onların tuzağı boşa çıkar.” (</a:t>
            </a:r>
            <a:r>
              <a:rPr lang="tr-TR" sz="1900" b="1" dirty="0" err="1" smtClean="0">
                <a:solidFill>
                  <a:schemeClr val="tx1"/>
                </a:solidFill>
                <a:latin typeface="Arial Narrow" pitchFamily="34" charset="0"/>
              </a:rPr>
              <a:t>Fatır</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:10) </a:t>
            </a:r>
          </a:p>
          <a:p>
            <a:pPr algn="l">
              <a:buFont typeface="Wingdings" pitchFamily="2" charset="2"/>
              <a:buChar char="Ø"/>
            </a:pPr>
            <a:r>
              <a:rPr lang="tr-TR" sz="1900" b="1" dirty="0" smtClean="0">
                <a:solidFill>
                  <a:srgbClr val="FF0000"/>
                </a:solidFill>
                <a:latin typeface="Arial Narrow" pitchFamily="34" charset="0"/>
              </a:rPr>
              <a:t>    Allah kimlerin kurtulacağını şöyle haber veriyor:</a:t>
            </a:r>
            <a:endParaRPr lang="tr-TR" sz="3800" b="1" dirty="0" smtClean="0">
              <a:solidFill>
                <a:srgbClr val="FF0000"/>
              </a:solidFill>
              <a:latin typeface="HASENAT" pitchFamily="2" charset="-78"/>
              <a:cs typeface="HASENAT" pitchFamily="2" charset="-78"/>
            </a:endParaRPr>
          </a:p>
          <a:p>
            <a:pPr algn="r"/>
            <a:r>
              <a:rPr lang="ar-AE" sz="3300" b="1" dirty="0" smtClean="0">
                <a:solidFill>
                  <a:schemeClr val="tx1"/>
                </a:solidFill>
                <a:latin typeface="HASENAT" pitchFamily="2" charset="-78"/>
                <a:cs typeface="HASENAT" pitchFamily="2" charset="-78"/>
              </a:rPr>
              <a:t>إِنَّ الَّذِينَ يَتْلُونَ كِتَابَ اللَّهِ وَأَقَامُوا الصَّلَاةَ وَأَنفَقُوا مِمَّا رَزَقْنَاهُمْ سِرًّا وَعَلَانِيَةً يَرْجُونَ تِجَارَةً لَنْ  </a:t>
            </a: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لِيُوَفِّيَهُمْ اُجُورَهُمْ وَيَزٖيدَهُمْ مِنْ فَضْلِهٖ اِنَّهُ غَفُورٌ شَكُورٌ </a:t>
            </a:r>
            <a:r>
              <a:rPr lang="tr-TR" sz="3300" b="1" dirty="0" smtClean="0">
                <a:solidFill>
                  <a:schemeClr val="tx1"/>
                </a:solidFill>
                <a:latin typeface="HASENAT" pitchFamily="2" charset="-78"/>
                <a:cs typeface="HASENAT" pitchFamily="2" charset="-78"/>
              </a:rPr>
              <a:t> </a:t>
            </a: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تَبُورَ </a:t>
            </a:r>
            <a:endParaRPr lang="tr-TR" sz="3300" b="1" dirty="0" smtClean="0">
              <a:solidFill>
                <a:schemeClr val="tx1"/>
              </a:solidFill>
              <a:latin typeface="HASENAT" pitchFamily="2" charset="-78"/>
              <a:cs typeface="HASENAT" pitchFamily="2" charset="-78"/>
            </a:endParaRPr>
          </a:p>
          <a:p>
            <a:pPr algn="l"/>
            <a:r>
              <a:rPr lang="ar-AE" sz="1900" b="1" dirty="0" smtClean="0">
                <a:solidFill>
                  <a:schemeClr val="tx1"/>
                </a:solidFill>
                <a:latin typeface="Arial Narrow" pitchFamily="34" charset="0"/>
              </a:rPr>
              <a:t>– “</a:t>
            </a:r>
            <a:r>
              <a:rPr lang="tr-TR" sz="1900" b="1" dirty="0" smtClean="0">
                <a:solidFill>
                  <a:schemeClr val="tx1"/>
                </a:solidFill>
                <a:latin typeface="Arial Narrow" pitchFamily="34" charset="0"/>
              </a:rPr>
              <a:t>Allah’ın kitabını okuyanlar, namazı kılanlar ve kendilerine verdiğimiz rızıktan gizli ve açık sarf edenler asla zarara uğramayacak bir kazanç umabilirler.”</a:t>
            </a:r>
          </a:p>
          <a:p>
            <a:pPr algn="l"/>
            <a:r>
              <a:rPr lang="tr-TR" sz="1900" b="1" dirty="0" smtClean="0">
                <a:solidFill>
                  <a:schemeClr val="tx1"/>
                </a:solidFill>
                <a:latin typeface="Arial Narrow" pitchFamily="34" charset="0"/>
              </a:rPr>
              <a:t>– “Allah, kendilerine mükâfatlarını tam olarak versin ve kendi </a:t>
            </a:r>
            <a:r>
              <a:rPr lang="tr-TR" sz="1900" b="1" dirty="0" err="1" smtClean="0">
                <a:solidFill>
                  <a:schemeClr val="tx1"/>
                </a:solidFill>
                <a:latin typeface="Arial Narrow" pitchFamily="34" charset="0"/>
              </a:rPr>
              <a:t>lütfundan</a:t>
            </a:r>
            <a:r>
              <a:rPr lang="tr-TR" sz="1900" b="1" dirty="0" smtClean="0">
                <a:solidFill>
                  <a:schemeClr val="tx1"/>
                </a:solidFill>
                <a:latin typeface="Arial Narrow" pitchFamily="34" charset="0"/>
              </a:rPr>
              <a:t> daha da artırsın diye (böyle yaparlar). Şüphesiz O, çok bağışlayandır, şükrün karşılığını verendir.” (</a:t>
            </a:r>
            <a:r>
              <a:rPr lang="tr-TR" sz="1900" b="1" dirty="0" err="1" smtClean="0">
                <a:solidFill>
                  <a:schemeClr val="tx1"/>
                </a:solidFill>
                <a:latin typeface="Arial Narrow" pitchFamily="34" charset="0"/>
              </a:rPr>
              <a:t>Fatır</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:29-30)</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lnSpc>
                <a:spcPct val="120000"/>
              </a:lnSpc>
              <a:spcBef>
                <a:spcPts val="0"/>
              </a:spcBef>
              <a:buFont typeface="Wingdings" pitchFamily="2" charset="2"/>
              <a:buChar char="Ø"/>
            </a:pPr>
            <a:r>
              <a:rPr lang="tr-TR" sz="1600" b="1" dirty="0" smtClean="0">
                <a:solidFill>
                  <a:srgbClr val="FF0000"/>
                </a:solidFill>
                <a:latin typeface="Arial Narrow" pitchFamily="34" charset="0"/>
              </a:rPr>
              <a:t>      Allah (CC) </a:t>
            </a:r>
            <a:r>
              <a:rPr lang="tr-TR" sz="1600" b="1" dirty="0" err="1" smtClean="0">
                <a:solidFill>
                  <a:srgbClr val="FF0000"/>
                </a:solidFill>
                <a:latin typeface="Arial Narrow" pitchFamily="34" charset="0"/>
              </a:rPr>
              <a:t>Kur’an’a</a:t>
            </a:r>
            <a:r>
              <a:rPr lang="tr-TR" sz="1600" b="1" dirty="0" smtClean="0">
                <a:solidFill>
                  <a:srgbClr val="FF0000"/>
                </a:solidFill>
                <a:latin typeface="Arial Narrow" pitchFamily="34" charset="0"/>
              </a:rPr>
              <a:t> uymamızı istiyor:</a:t>
            </a:r>
            <a:endParaRPr lang="tr-TR" sz="3600" b="1" dirty="0" smtClean="0">
              <a:solidFill>
                <a:srgbClr val="FF0000"/>
              </a:solidFill>
              <a:latin typeface="HASENAT" pitchFamily="2" charset="-78"/>
              <a:cs typeface="HASENAT" pitchFamily="2" charset="-78"/>
            </a:endParaRPr>
          </a:p>
          <a:p>
            <a:pPr algn="r">
              <a:lnSpc>
                <a:spcPct val="120000"/>
              </a:lnSpc>
              <a:spcBef>
                <a:spcPts val="0"/>
              </a:spcBef>
            </a:pPr>
            <a:r>
              <a:rPr lang="ar-AE" sz="2800" b="1" dirty="0" smtClean="0">
                <a:solidFill>
                  <a:schemeClr val="tx1"/>
                </a:solidFill>
                <a:latin typeface="AGA Arabesque" pitchFamily="2" charset="2"/>
                <a:cs typeface="HASENAT" pitchFamily="2" charset="-78"/>
              </a:rPr>
              <a:t>وَاتَّبِعُوا أَحْسَنَ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وَاَنٖيبُوا اِلٰى رَبِّكُمْ وَاَسْلِمُوا لَهُ مِنْ قَبْلِ اَنْ يَاْتِيَكُمُ الْعَذَابُ ثُمَّ لَا تُنْصَرُونَ</a:t>
            </a:r>
            <a:endParaRPr lang="tr-TR" sz="2800" b="1" dirty="0" smtClean="0">
              <a:solidFill>
                <a:schemeClr val="tx1"/>
              </a:solidFill>
              <a:latin typeface="HASENAT" pitchFamily="2" charset="-78"/>
              <a:cs typeface="HASENAT" pitchFamily="2" charset="-78"/>
            </a:endParaRPr>
          </a:p>
          <a:p>
            <a:pPr algn="r">
              <a:lnSpc>
                <a:spcPct val="120000"/>
              </a:lnSpc>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مَا اُنْزِلَ اِلَيْكُمْ مِنْ رَبِّكُمْ مِنْ قَبْلِ اَنْ يَاْتِيَكُمُ الْعَذَابُ بَغْتَةً وَاَنْتُمْ لَا تَشْعُرُونَ </a:t>
            </a:r>
          </a:p>
          <a:p>
            <a:pPr algn="l">
              <a:lnSpc>
                <a:spcPct val="120000"/>
              </a:lnSpc>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Size azap gelip çatmadan önce Rabbinize dönün, O’na teslim olun, sonra size yardım edilmez. Ansızın başınıza azap gelmeden önce Rabbinizin indirdiği </a:t>
            </a:r>
            <a:r>
              <a:rPr lang="tr-TR" sz="1600" b="1" dirty="0" err="1" smtClean="0">
                <a:solidFill>
                  <a:schemeClr val="tx1"/>
                </a:solidFill>
                <a:latin typeface="Arial Narrow" pitchFamily="34" charset="0"/>
              </a:rPr>
              <a:t>Kur’an’a</a:t>
            </a:r>
            <a:r>
              <a:rPr lang="tr-TR" sz="1600" b="1" dirty="0" smtClean="0">
                <a:solidFill>
                  <a:schemeClr val="tx1"/>
                </a:solidFill>
                <a:latin typeface="Arial Narrow" pitchFamily="34" charset="0"/>
              </a:rPr>
              <a:t> tabi olun.” (</a:t>
            </a:r>
            <a:r>
              <a:rPr lang="tr-TR" sz="1600" b="1" dirty="0" err="1" smtClean="0">
                <a:solidFill>
                  <a:schemeClr val="tx1"/>
                </a:solidFill>
                <a:latin typeface="Arial Narrow" pitchFamily="34" charset="0"/>
              </a:rPr>
              <a:t>Zümer</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:54-55)</a:t>
            </a: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tr-TR" sz="2400" dirty="0" smtClean="0">
                <a:solidFill>
                  <a:schemeClr val="tx1"/>
                </a:solidFill>
                <a:latin typeface="HASENAT" pitchFamily="2" charset="-78"/>
                <a:ea typeface="Calibri"/>
                <a:cs typeface="HASENAT" pitchFamily="2" charset="-78"/>
              </a:rPr>
              <a:t> </a:t>
            </a:r>
            <a:r>
              <a:rPr lang="ar-SA" sz="2800" b="1" dirty="0" smtClean="0">
                <a:solidFill>
                  <a:schemeClr val="tx1"/>
                </a:solidFill>
                <a:latin typeface="HASENAT" pitchFamily="2" charset="-78"/>
                <a:ea typeface="Calibri"/>
                <a:cs typeface="HASENAT" pitchFamily="2" charset="-78"/>
              </a:rPr>
              <a:t>وَاِنَّهُ لَذِكْرٌ لَكَ وَلِقَوْمِكَ وَسَوْفَ تُسْپَلُونَ</a:t>
            </a:r>
            <a:endParaRPr lang="tr-TR" sz="2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1600" b="1" dirty="0" smtClean="0">
                <a:solidFill>
                  <a:schemeClr val="tx1"/>
                </a:solidFill>
                <a:latin typeface="Arial Narrow" pitchFamily="34" charset="0"/>
                <a:ea typeface="Calibri"/>
                <a:cs typeface="HASENAT"/>
              </a:rPr>
              <a:t>Şüphesiz bu Kur’an, sana ve kavmine bir öğüt ve bir şereftir, ondan hesaba çekileceksiniz. (</a:t>
            </a:r>
            <a:r>
              <a:rPr lang="tr-TR" sz="1600" b="1" dirty="0" err="1" smtClean="0">
                <a:solidFill>
                  <a:schemeClr val="tx1"/>
                </a:solidFill>
                <a:latin typeface="Arial Narrow" pitchFamily="34" charset="0"/>
                <a:ea typeface="Calibri"/>
                <a:cs typeface="HASENAT"/>
              </a:rPr>
              <a:t>Zuhruf</a:t>
            </a:r>
            <a:r>
              <a:rPr lang="tr-TR" sz="1600" b="1" dirty="0" smtClean="0">
                <a:solidFill>
                  <a:schemeClr val="tx1"/>
                </a:solidFill>
                <a:latin typeface="Arial Narrow" pitchFamily="34" charset="0"/>
                <a:ea typeface="Calibri"/>
                <a:cs typeface="HASENAT"/>
              </a:rPr>
              <a:t> suresi 44. ayet)</a:t>
            </a:r>
          </a:p>
          <a:p>
            <a:pPr algn="l">
              <a:lnSpc>
                <a:spcPct val="120000"/>
              </a:lnSpc>
              <a:spcBef>
                <a:spcPts val="0"/>
              </a:spcBef>
              <a:buFont typeface="Wingdings" pitchFamily="2" charset="2"/>
              <a:buChar char="Ø"/>
            </a:pPr>
            <a:r>
              <a:rPr lang="tr-TR" sz="1600" b="1" dirty="0" smtClean="0">
                <a:solidFill>
                  <a:srgbClr val="FF0000"/>
                </a:solidFill>
                <a:latin typeface="Arial Narrow" pitchFamily="34" charset="0"/>
                <a:ea typeface="Calibri"/>
                <a:cs typeface="HASENAT"/>
              </a:rPr>
              <a:t>       Kur’an diriler için indirilmiştir.:</a:t>
            </a: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tr-TR" sz="2400"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اِنَّكَ لَا تُسْمِعُ الْمَوْتٰى وَلَا تُسْمِعُ الصُّمَّ الدُّعَاءَ اِذَا وَلَّوْا مُدْبِرٖينَ </a:t>
            </a:r>
          </a:p>
          <a:p>
            <a:pPr algn="l">
              <a:lnSpc>
                <a:spcPct val="120000"/>
              </a:lnSpc>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a:t>
            </a:r>
            <a:r>
              <a:rPr lang="tr-TR" sz="1600" b="1" dirty="0" smtClean="0">
                <a:solidFill>
                  <a:schemeClr val="tx1"/>
                </a:solidFill>
                <a:latin typeface="Arial Narrow" pitchFamily="34" charset="0"/>
                <a:ea typeface="Calibri"/>
                <a:cs typeface="Times New Roman"/>
              </a:rPr>
              <a:t>Şüphesiz sen ölülere duyuramazsın. Arkalarına dönüp kaçarlarken sağırlara da çağrıyı duyuramazsın</a:t>
            </a:r>
            <a:r>
              <a:rPr lang="tr-TR" sz="1600" b="1" dirty="0" smtClean="0">
                <a:solidFill>
                  <a:schemeClr val="tx1"/>
                </a:solidFill>
                <a:ea typeface="Calibri"/>
                <a:cs typeface="Times New Roman"/>
              </a:rPr>
              <a:t>. </a:t>
            </a:r>
            <a:r>
              <a:rPr lang="tr-TR" sz="1600" b="1" dirty="0" smtClean="0">
                <a:solidFill>
                  <a:schemeClr val="tx1"/>
                </a:solidFill>
                <a:latin typeface="Arial Narrow" pitchFamily="34" charset="0"/>
                <a:ea typeface="Calibri"/>
                <a:cs typeface="Times New Roman"/>
              </a:rPr>
              <a:t>“(</a:t>
            </a:r>
            <a:r>
              <a:rPr lang="tr-TR" sz="1600" b="1" dirty="0" err="1" smtClean="0">
                <a:solidFill>
                  <a:schemeClr val="tx1"/>
                </a:solidFill>
                <a:latin typeface="Arial Narrow" pitchFamily="34" charset="0"/>
                <a:ea typeface="Calibri"/>
                <a:cs typeface="Times New Roman"/>
              </a:rPr>
              <a:t>Neml</a:t>
            </a:r>
            <a:r>
              <a:rPr lang="tr-TR" sz="1600" b="1" dirty="0" smtClean="0">
                <a:solidFill>
                  <a:schemeClr val="tx1"/>
                </a:solidFill>
                <a:latin typeface="Arial Narrow" pitchFamily="34" charset="0"/>
                <a:ea typeface="Calibri"/>
                <a:cs typeface="Times New Roman"/>
              </a:rPr>
              <a:t> suresi:80 )</a:t>
            </a: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tr-TR" sz="2800"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لِّيُنذِرَ مَن كَانَ حَيًّا وَيَحِقَّ الْقَوْلُ عَلَى الْكَافِرِينَ</a:t>
            </a:r>
          </a:p>
          <a:p>
            <a:pPr algn="l">
              <a:lnSpc>
                <a:spcPct val="120000"/>
              </a:lnSpc>
              <a:spcBef>
                <a:spcPts val="0"/>
              </a:spcBef>
            </a:pPr>
            <a:r>
              <a:rPr lang="ar-AE" sz="1600" b="1" dirty="0" smtClean="0">
                <a:solidFill>
                  <a:schemeClr val="tx1"/>
                </a:solidFill>
                <a:latin typeface="Arial Narrow" pitchFamily="34" charset="0"/>
              </a:rPr>
              <a:t>–</a:t>
            </a:r>
            <a:r>
              <a:rPr lang="tr-TR" sz="1600" b="1" dirty="0" smtClean="0">
                <a:solidFill>
                  <a:schemeClr val="tx1"/>
                </a:solidFill>
                <a:latin typeface="Arial Narrow" pitchFamily="34" charset="0"/>
                <a:ea typeface="Calibri"/>
                <a:cs typeface="Times New Roman"/>
              </a:rPr>
              <a:t>“(Aklen ve fikren) diri olanları uyarması ve kâfirler hakkındaki o sözün (azabın) gerçekleşmesi için Kur’an’ı indirdik. (Yasin suresi:70)</a:t>
            </a: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ar-AE" sz="3000" b="1" dirty="0" smtClean="0">
                <a:solidFill>
                  <a:schemeClr val="tx1"/>
                </a:solidFill>
                <a:latin typeface="HASENAT" pitchFamily="2" charset="-78"/>
                <a:ea typeface="Calibri"/>
                <a:cs typeface="HASENAT" pitchFamily="2" charset="-78"/>
              </a:rPr>
              <a:t>وَوَهَبْنَا لَهُ اَهْلَهُ وَمِثْلَهُمْ مَعَهُمْ رَحْمَةً مِنَّا وَذِكْرٰى لِاُولِى الْاَلْبَابِ </a:t>
            </a:r>
            <a:endParaRPr lang="tr-TR" sz="1800" b="1" dirty="0" smtClean="0">
              <a:solidFill>
                <a:schemeClr val="tx1"/>
              </a:solidFill>
              <a:latin typeface="Arial Narrow" pitchFamily="34" charset="0"/>
              <a:ea typeface="Calibri"/>
              <a:cs typeface="Times New Roman"/>
            </a:endParaRPr>
          </a:p>
          <a:p>
            <a:pPr algn="l">
              <a:lnSpc>
                <a:spcPct val="120000"/>
              </a:lnSpc>
              <a:spcBef>
                <a:spcPts val="0"/>
              </a:spcBef>
            </a:pPr>
            <a:r>
              <a:rPr lang="tr-TR" sz="1600" b="1" dirty="0" smtClean="0">
                <a:solidFill>
                  <a:schemeClr val="tx1"/>
                </a:solidFill>
                <a:latin typeface="Arial Narrow" pitchFamily="34" charset="0"/>
                <a:ea typeface="Calibri"/>
                <a:cs typeface="Times New Roman"/>
              </a:rPr>
              <a:t>“(Ey Muhammed) sana indirdiğimiz bu kitap mübarektir; </a:t>
            </a:r>
            <a:r>
              <a:rPr lang="tr-TR" sz="1600" b="1" dirty="0" err="1" smtClean="0">
                <a:solidFill>
                  <a:schemeClr val="tx1"/>
                </a:solidFill>
                <a:latin typeface="Arial Narrow" pitchFamily="34" charset="0"/>
                <a:ea typeface="Calibri"/>
                <a:cs typeface="Times New Roman"/>
              </a:rPr>
              <a:t>âyetlerini</a:t>
            </a:r>
            <a:r>
              <a:rPr lang="tr-TR" sz="1600" b="1" dirty="0" smtClean="0">
                <a:solidFill>
                  <a:schemeClr val="tx1"/>
                </a:solidFill>
                <a:latin typeface="Arial Narrow" pitchFamily="34" charset="0"/>
                <a:ea typeface="Calibri"/>
                <a:cs typeface="Times New Roman"/>
              </a:rPr>
              <a:t> düşünenler, aklı olanlar da öğüt alsınlar.” (</a:t>
            </a:r>
            <a:r>
              <a:rPr lang="tr-TR" sz="1600" b="1" dirty="0" err="1" smtClean="0">
                <a:solidFill>
                  <a:schemeClr val="tx1"/>
                </a:solidFill>
                <a:latin typeface="Arial Narrow" pitchFamily="34" charset="0"/>
                <a:ea typeface="Calibri"/>
                <a:cs typeface="Times New Roman"/>
              </a:rPr>
              <a:t>Sad</a:t>
            </a:r>
            <a:r>
              <a:rPr lang="tr-TR" sz="1600" b="1" dirty="0" smtClean="0">
                <a:solidFill>
                  <a:schemeClr val="tx1"/>
                </a:solidFill>
                <a:latin typeface="Arial Narrow" pitchFamily="34" charset="0"/>
                <a:ea typeface="Calibri"/>
                <a:cs typeface="Times New Roman"/>
              </a:rPr>
              <a:t> suresi:29)</a:t>
            </a:r>
          </a:p>
          <a:p>
            <a:pPr algn="l">
              <a:lnSpc>
                <a:spcPct val="120000"/>
              </a:lnSpc>
              <a:spcBef>
                <a:spcPts val="0"/>
              </a:spcBef>
            </a:pPr>
            <a:endParaRPr lang="tr-TR" sz="1800" b="1" dirty="0" smtClean="0">
              <a:solidFill>
                <a:schemeClr val="tx1"/>
              </a:solidFill>
              <a:latin typeface="Arial Narrow" pitchFamily="34" charset="0"/>
              <a:ea typeface="Calibri"/>
              <a:cs typeface="Times New Roman"/>
            </a:endParaRPr>
          </a:p>
          <a:p>
            <a:pPr algn="l">
              <a:lnSpc>
                <a:spcPct val="120000"/>
              </a:lnSpc>
              <a:spcBef>
                <a:spcPts val="0"/>
              </a:spcBef>
            </a:pPr>
            <a:endParaRPr lang="tr-TR" sz="1800" dirty="0" smtClean="0">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marL="342900" lvl="0" indent="-342900" algn="l">
              <a:lnSpc>
                <a:spcPct val="120000"/>
              </a:lnSpc>
              <a:spcBef>
                <a:spcPts val="0"/>
              </a:spcBef>
              <a:buClr>
                <a:srgbClr val="FF0000"/>
              </a:buClr>
              <a:buFont typeface="Wingdings"/>
              <a:buChar char=""/>
            </a:pPr>
            <a:r>
              <a:rPr lang="tr-TR" sz="1600" b="1" dirty="0" smtClean="0">
                <a:solidFill>
                  <a:srgbClr val="FF0000"/>
                </a:solidFill>
                <a:latin typeface="Arial Narrow"/>
                <a:ea typeface="Calibri"/>
                <a:cs typeface="Times New Roman"/>
              </a:rPr>
              <a:t>Kötülük en güzel şekilde önlenecektir:</a:t>
            </a:r>
            <a:endParaRPr lang="tr-TR" sz="2400" b="1" dirty="0" smtClean="0">
              <a:latin typeface="HASENAT" pitchFamily="2" charset="-78"/>
              <a:ea typeface="Calibri"/>
              <a:cs typeface="HASENAT" pitchFamily="2" charset="-78"/>
            </a:endParaRPr>
          </a:p>
          <a:p>
            <a:pPr algn="r">
              <a:lnSpc>
                <a:spcPct val="120000"/>
              </a:lnSpc>
              <a:spcBef>
                <a:spcPts val="0"/>
              </a:spcBef>
            </a:pPr>
            <a:r>
              <a:rPr lang="ar-SA" sz="2800" b="1" dirty="0" smtClean="0">
                <a:solidFill>
                  <a:schemeClr val="tx1"/>
                </a:solidFill>
                <a:latin typeface="HASENAT" pitchFamily="2" charset="-78"/>
                <a:ea typeface="Calibri"/>
                <a:cs typeface="HASENAT" pitchFamily="2" charset="-78"/>
              </a:rPr>
              <a:t>وَلَا تَسْتَوِي الْحَسَنَةُ وَلَا السَّيِّئَةُ ۚ ادْفَعْ بِالَّتِي هِيَ أَحْسَنُ فَإِذَا الَّذِي بَيْنَكَ وَبَيْنَهُ عَدَاوَةٌ كَأَنَّهُ وَلِيٌّ </a:t>
            </a:r>
            <a:r>
              <a:rPr lang="tr-TR" sz="2400" b="1" dirty="0" smtClean="0">
                <a:solidFill>
                  <a:schemeClr val="tx1"/>
                </a:solidFill>
                <a:latin typeface="AGA Arabesque" pitchFamily="2" charset="2"/>
                <a:ea typeface="Calibri"/>
                <a:cs typeface="HASENAT" pitchFamily="2" charset="-78"/>
              </a:rPr>
              <a:t>*</a:t>
            </a:r>
            <a:r>
              <a:rPr lang="ar-SA" sz="2800" b="1" dirty="0" smtClean="0">
                <a:solidFill>
                  <a:schemeClr val="tx1"/>
                </a:solidFill>
                <a:latin typeface="HASENAT" pitchFamily="2" charset="-78"/>
                <a:ea typeface="Calibri"/>
                <a:cs typeface="HASENAT" pitchFamily="2" charset="-78"/>
              </a:rPr>
              <a:t> حَمِيمٌ</a:t>
            </a:r>
            <a:r>
              <a:rPr lang="tr-TR" sz="2800" b="1" dirty="0" smtClean="0">
                <a:solidFill>
                  <a:schemeClr val="tx1"/>
                </a:solidFill>
                <a:latin typeface="HASENAT" pitchFamily="2" charset="-78"/>
                <a:ea typeface="Calibri"/>
                <a:cs typeface="HASENAT" pitchFamily="2" charset="-78"/>
              </a:rPr>
              <a:t> </a:t>
            </a:r>
            <a:endParaRPr lang="tr-TR" sz="2800" b="1" dirty="0" smtClean="0">
              <a:latin typeface="HASENAT" pitchFamily="2" charset="-78"/>
              <a:ea typeface="Calibri"/>
              <a:cs typeface="HASENAT" pitchFamily="2" charset="-78"/>
            </a:endParaRPr>
          </a:p>
          <a:p>
            <a:pPr algn="l">
              <a:lnSpc>
                <a:spcPct val="120000"/>
              </a:lnSpc>
              <a:spcBef>
                <a:spcPts val="0"/>
              </a:spcBef>
            </a:pPr>
            <a:r>
              <a:rPr lang="tr-TR" sz="1600" b="1" dirty="0" smtClean="0">
                <a:solidFill>
                  <a:schemeClr val="tx1"/>
                </a:solidFill>
                <a:latin typeface="Arial Narrow"/>
                <a:ea typeface="Calibri"/>
                <a:cs typeface="Times New Roman"/>
              </a:rPr>
              <a:t>– “İyilikle kötülük bir olmaz. Sen kötülüğü en güzel şekilde önle; o zaman seninle arasında düşmanlık bulunan kimse, sanki candan bir dost olur.” (</a:t>
            </a:r>
            <a:r>
              <a:rPr lang="tr-TR" sz="1600" b="1" dirty="0" err="1" smtClean="0">
                <a:solidFill>
                  <a:schemeClr val="tx1"/>
                </a:solidFill>
                <a:latin typeface="Arial Narrow"/>
                <a:ea typeface="Calibri"/>
                <a:cs typeface="Times New Roman"/>
              </a:rPr>
              <a:t>Fussılet</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:34)</a:t>
            </a:r>
            <a:endParaRPr lang="tr-TR" sz="1600" b="1" dirty="0" smtClean="0">
              <a:solidFill>
                <a:srgbClr val="FF0000"/>
              </a:solidFill>
              <a:latin typeface="Arial Narrow"/>
              <a:ea typeface="Calibri"/>
              <a:cs typeface="Times New Roman"/>
            </a:endParaRPr>
          </a:p>
          <a:p>
            <a:pPr lvl="0" algn="l">
              <a:lnSpc>
                <a:spcPct val="120000"/>
              </a:lnSpc>
              <a:spcBef>
                <a:spcPts val="0"/>
              </a:spcBef>
              <a:buClr>
                <a:srgbClr val="FF0000"/>
              </a:buClr>
              <a:buSzPts val="1100"/>
              <a:buFont typeface="Wingdings"/>
              <a:buChar char=""/>
            </a:pPr>
            <a:r>
              <a:rPr lang="tr-TR" sz="1800" b="1" dirty="0" smtClean="0">
                <a:solidFill>
                  <a:srgbClr val="FF0000"/>
                </a:solidFill>
                <a:latin typeface="Arial Narrow"/>
                <a:ea typeface="Calibri"/>
                <a:cs typeface="Times New Roman"/>
              </a:rPr>
              <a:t>      </a:t>
            </a:r>
            <a:r>
              <a:rPr lang="tr-TR" sz="1600" b="1" dirty="0" smtClean="0">
                <a:solidFill>
                  <a:srgbClr val="FF0000"/>
                </a:solidFill>
                <a:latin typeface="Arial Narrow"/>
                <a:ea typeface="Calibri"/>
                <a:cs typeface="Times New Roman"/>
              </a:rPr>
              <a:t>Allah’tan başkasına tapılmayacaktır:</a:t>
            </a:r>
            <a:endParaRPr lang="tr-TR" sz="1800" dirty="0" smtClean="0">
              <a:ea typeface="Calibri"/>
              <a:cs typeface="Times New Roman"/>
            </a:endParaRP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tr-TR" sz="2800" dirty="0" smtClean="0">
                <a:solidFill>
                  <a:schemeClr val="tx1"/>
                </a:solidFill>
                <a:latin typeface="HASENAT" pitchFamily="2" charset="-78"/>
                <a:ea typeface="Calibri"/>
                <a:cs typeface="HASENAT" pitchFamily="2" charset="-78"/>
              </a:rPr>
              <a:t> </a:t>
            </a:r>
            <a:r>
              <a:rPr lang="ar-SA" sz="2800" b="1" dirty="0" smtClean="0">
                <a:solidFill>
                  <a:schemeClr val="tx1"/>
                </a:solidFill>
                <a:latin typeface="HASENAT" pitchFamily="2" charset="-78"/>
                <a:ea typeface="Calibri"/>
                <a:cs typeface="HASENAT" pitchFamily="2" charset="-78"/>
              </a:rPr>
              <a:t>بَلِ اللّٰهَ فَاعْبُدْ وَكُنْ مِنَ الشَّاكِرٖينَ</a:t>
            </a:r>
            <a:endParaRPr lang="tr-TR" sz="2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1600" b="1" dirty="0" smtClean="0">
                <a:solidFill>
                  <a:schemeClr val="tx1"/>
                </a:solidFill>
                <a:latin typeface="Arial Narrow"/>
                <a:ea typeface="Calibri"/>
                <a:cs typeface="Times New Roman"/>
              </a:rPr>
              <a:t>– “Yalnız Allah’a kulluk et ve şükredenlerden ol.” (</a:t>
            </a:r>
            <a:r>
              <a:rPr lang="tr-TR" sz="1600" b="1" dirty="0" err="1" smtClean="0">
                <a:solidFill>
                  <a:schemeClr val="tx1"/>
                </a:solidFill>
                <a:latin typeface="Arial Narrow"/>
                <a:ea typeface="Calibri"/>
                <a:cs typeface="Times New Roman"/>
              </a:rPr>
              <a:t>Zümer</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:66) </a:t>
            </a:r>
            <a:endParaRPr lang="tr-TR" sz="1600"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       Dua; içten, gönülden yapılacaktır:</a:t>
            </a:r>
            <a:endParaRPr lang="tr-TR" sz="1600" dirty="0" smtClean="0">
              <a:solidFill>
                <a:srgbClr val="FF0000"/>
              </a:solidFill>
              <a:ea typeface="Calibri"/>
              <a:cs typeface="Times New Roman"/>
            </a:endParaRPr>
          </a:p>
          <a:p>
            <a:pPr algn="r">
              <a:lnSpc>
                <a:spcPct val="120000"/>
              </a:lnSpc>
              <a:spcBef>
                <a:spcPts val="0"/>
              </a:spcBef>
            </a:pPr>
            <a:r>
              <a:rPr lang="tr-TR" sz="2400" b="1" dirty="0" smtClean="0">
                <a:solidFill>
                  <a:schemeClr val="tx1"/>
                </a:solidFill>
                <a:latin typeface="AGA Arabesque" pitchFamily="2" charset="2"/>
                <a:ea typeface="Calibri"/>
                <a:cs typeface="HASENAT" pitchFamily="2" charset="-78"/>
              </a:rPr>
              <a:t>*</a:t>
            </a:r>
            <a:r>
              <a:rPr lang="ar-SA" sz="2800" dirty="0" smtClean="0">
                <a:ea typeface="Calibri"/>
                <a:cs typeface="HASENAT"/>
              </a:rPr>
              <a:t> </a:t>
            </a:r>
            <a:r>
              <a:rPr lang="ar-SA" sz="2800" b="1" dirty="0" smtClean="0">
                <a:solidFill>
                  <a:schemeClr val="tx1"/>
                </a:solidFill>
                <a:latin typeface="HASENAT" pitchFamily="2" charset="-78"/>
                <a:ea typeface="Calibri"/>
                <a:cs typeface="HASENAT" pitchFamily="2" charset="-78"/>
              </a:rPr>
              <a:t>فَادْعُوا اللّٰهَ مُخْلِصٖينَ لَهُ الدّٖينَ وَلَوْ كَرِهَ الْكَافِرُونَ</a:t>
            </a:r>
            <a:endParaRPr lang="tr-TR" sz="28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1600" b="1" dirty="0" smtClean="0">
                <a:solidFill>
                  <a:schemeClr val="tx1"/>
                </a:solidFill>
                <a:latin typeface="Arial Narrow"/>
                <a:ea typeface="Calibri"/>
                <a:cs typeface="Times New Roman"/>
              </a:rPr>
              <a:t>– “Kafirlerin hoşuna gitmese de Allah’a, Allah için dindar ve ihlaslı olarak dua edin.” (</a:t>
            </a:r>
            <a:r>
              <a:rPr lang="tr-TR" sz="1600" b="1" dirty="0" err="1" smtClean="0">
                <a:solidFill>
                  <a:schemeClr val="tx1"/>
                </a:solidFill>
                <a:latin typeface="Arial Narrow"/>
                <a:ea typeface="Calibri"/>
                <a:cs typeface="Times New Roman"/>
              </a:rPr>
              <a:t>Mü’min</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:14)</a:t>
            </a:r>
            <a:endParaRPr lang="tr-TR" sz="1600" dirty="0" smtClean="0">
              <a:solidFill>
                <a:schemeClr val="tx1"/>
              </a:solidFill>
              <a:ea typeface="Calibri"/>
              <a:cs typeface="Times New Roman"/>
            </a:endParaRPr>
          </a:p>
          <a:p>
            <a:pPr lvl="0" algn="l">
              <a:lnSpc>
                <a:spcPct val="120000"/>
              </a:lnSpc>
              <a:spcBef>
                <a:spcPts val="0"/>
              </a:spcBef>
              <a:buClr>
                <a:srgbClr val="FF0000"/>
              </a:buClr>
              <a:buSzPts val="1100"/>
              <a:buFont typeface="Wingdings"/>
              <a:buChar char=""/>
            </a:pPr>
            <a:r>
              <a:rPr lang="tr-TR" sz="1600" b="1" dirty="0" smtClean="0">
                <a:solidFill>
                  <a:srgbClr val="FF0000"/>
                </a:solidFill>
                <a:latin typeface="Arial Narrow"/>
                <a:ea typeface="Calibri"/>
                <a:cs typeface="Times New Roman"/>
              </a:rPr>
              <a:t>        Allah (CC) adaletle hükmedecektir:</a:t>
            </a:r>
            <a:endParaRPr lang="tr-TR" sz="2400" b="1" dirty="0" smtClean="0">
              <a:solidFill>
                <a:schemeClr val="tx1"/>
              </a:solidFill>
            </a:endParaRPr>
          </a:p>
          <a:p>
            <a:pPr lvl="0" algn="l">
              <a:lnSpc>
                <a:spcPct val="120000"/>
              </a:lnSpc>
              <a:spcBef>
                <a:spcPts val="0"/>
              </a:spcBef>
              <a:buClr>
                <a:srgbClr val="FF0000"/>
              </a:buClr>
              <a:buSzPts val="1100"/>
              <a:buFont typeface="Wingdings"/>
              <a:buChar char=""/>
            </a:pPr>
            <a:endParaRPr lang="tr-TR" sz="2800" b="1" dirty="0" smtClean="0">
              <a:solidFill>
                <a:schemeClr val="tx1"/>
              </a:solidFill>
            </a:endParaRPr>
          </a:p>
          <a:p>
            <a:pPr lvl="0" algn="r">
              <a:lnSpc>
                <a:spcPct val="120000"/>
              </a:lnSpc>
              <a:spcBef>
                <a:spcPts val="0"/>
              </a:spcBef>
              <a:buClr>
                <a:srgbClr val="FF0000"/>
              </a:buClr>
              <a:buSzPts val="1100"/>
            </a:pPr>
            <a:r>
              <a:rPr lang="tr-TR" sz="2400" b="1" dirty="0" smtClean="0">
                <a:solidFill>
                  <a:schemeClr val="tx1"/>
                </a:solidFill>
                <a:latin typeface="AGA Arabesque" pitchFamily="2" charset="2"/>
              </a:rPr>
              <a:t>*</a:t>
            </a:r>
            <a:r>
              <a:rPr lang="ar-AE" sz="2800" b="1" dirty="0" smtClean="0">
                <a:solidFill>
                  <a:schemeClr val="tx1"/>
                </a:solidFill>
                <a:latin typeface="HASENAT" pitchFamily="2" charset="-78"/>
                <a:cs typeface="HASENAT" pitchFamily="2" charset="-78"/>
              </a:rPr>
              <a:t>وَمَا يَسْتَوِي الْأَعْمَىٰ وَالْبَصِيرُ وَالَّذِينَ آمَنُوا وَعَمِلُوا الصَّالِحَاتِ وَلَا الْمُسِيءُ ۚ قَلِيلًا مَّاتَتَذَكَّرُونَ</a:t>
            </a:r>
            <a:endParaRPr lang="tr-TR" sz="2800" b="1" dirty="0" smtClean="0">
              <a:solidFill>
                <a:schemeClr val="tx1"/>
              </a:solidFill>
              <a:latin typeface="HASENAT" pitchFamily="2" charset="-78"/>
              <a:cs typeface="HASENAT" pitchFamily="2" charset="-78"/>
            </a:endParaRPr>
          </a:p>
          <a:p>
            <a:pPr lvl="0" algn="l">
              <a:lnSpc>
                <a:spcPct val="120000"/>
              </a:lnSpc>
              <a:spcBef>
                <a:spcPts val="0"/>
              </a:spcBef>
              <a:buClr>
                <a:srgbClr val="FF0000"/>
              </a:buClr>
              <a:buSzPts val="1100"/>
            </a:pPr>
            <a:r>
              <a:rPr lang="tr-TR" sz="1600" b="1" dirty="0" smtClean="0">
                <a:solidFill>
                  <a:schemeClr val="tx1"/>
                </a:solidFill>
                <a:latin typeface="Arial Narrow"/>
                <a:ea typeface="Calibri"/>
                <a:cs typeface="Times New Roman"/>
              </a:rPr>
              <a:t>– “Körle gören, inanıp iyi ameller işleyenle kötülük yapan bir olmaz. Ne kadar az düşünüyorsunuz!” (</a:t>
            </a:r>
            <a:r>
              <a:rPr lang="tr-TR" sz="1600" b="1" dirty="0" err="1" smtClean="0">
                <a:solidFill>
                  <a:schemeClr val="tx1"/>
                </a:solidFill>
                <a:latin typeface="Arial Narrow"/>
                <a:ea typeface="Calibri"/>
                <a:cs typeface="Times New Roman"/>
              </a:rPr>
              <a:t>Mü’min</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:58)</a:t>
            </a:r>
            <a:endParaRPr lang="tr-TR" sz="16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a:ln>
            <a:solidFill>
              <a:schemeClr val="accent1"/>
            </a:solidFill>
          </a:ln>
        </p:spPr>
        <p:txBody>
          <a:bodyPr>
            <a:normAutofit fontScale="47500" lnSpcReduction="20000"/>
          </a:bodyPr>
          <a:lstStyle/>
          <a:p>
            <a:pPr marL="342900" lvl="0" indent="-342900" algn="l">
              <a:lnSpc>
                <a:spcPct val="120000"/>
              </a:lnSpc>
              <a:spcBef>
                <a:spcPts val="0"/>
              </a:spcBef>
              <a:buClr>
                <a:srgbClr val="FF0000"/>
              </a:buClr>
              <a:buFont typeface="Wingdings"/>
              <a:buChar char=""/>
            </a:pPr>
            <a:r>
              <a:rPr lang="tr-TR" sz="3400" b="1" dirty="0" smtClean="0">
                <a:solidFill>
                  <a:srgbClr val="FF0000"/>
                </a:solidFill>
                <a:latin typeface="Arial Narrow"/>
                <a:ea typeface="Calibri"/>
                <a:cs typeface="Times New Roman"/>
              </a:rPr>
              <a:t>Şeytanın vesvesesine karşı Allah’a sığınılacaktır:</a:t>
            </a:r>
            <a:endParaRPr lang="tr-TR" sz="2500" dirty="0" smtClean="0">
              <a:solidFill>
                <a:srgbClr val="FF0000"/>
              </a:solidFill>
              <a:ea typeface="Calibri"/>
              <a:cs typeface="Times New Roman"/>
            </a:endParaRPr>
          </a:p>
          <a:p>
            <a:pPr algn="r">
              <a:lnSpc>
                <a:spcPct val="120000"/>
              </a:lnSpc>
              <a:spcBef>
                <a:spcPts val="0"/>
              </a:spcBef>
            </a:pPr>
            <a:r>
              <a:rPr lang="tr-TR" sz="5100" b="1" dirty="0" smtClean="0">
                <a:solidFill>
                  <a:schemeClr val="tx1"/>
                </a:solidFill>
                <a:latin typeface="AGA Arabesque" pitchFamily="2" charset="2"/>
                <a:ea typeface="Calibri"/>
                <a:cs typeface="HASENAT" pitchFamily="2" charset="-78"/>
              </a:rPr>
              <a:t>*</a:t>
            </a:r>
            <a:r>
              <a:rPr lang="tr-TR" sz="5900" dirty="0" smtClean="0">
                <a:solidFill>
                  <a:schemeClr val="tx1"/>
                </a:solidFill>
                <a:latin typeface="HASENAT" pitchFamily="2" charset="-78"/>
                <a:ea typeface="Calibri"/>
                <a:cs typeface="HASENAT" pitchFamily="2" charset="-78"/>
              </a:rPr>
              <a:t> </a:t>
            </a:r>
            <a:r>
              <a:rPr lang="ar-SA" sz="5900" b="1" dirty="0" smtClean="0">
                <a:solidFill>
                  <a:schemeClr val="tx1"/>
                </a:solidFill>
                <a:latin typeface="HASENAT" pitchFamily="2" charset="-78"/>
                <a:ea typeface="Calibri"/>
                <a:cs typeface="HASENAT" pitchFamily="2" charset="-78"/>
              </a:rPr>
              <a:t>وَاِمَّا يَنْزَغَنَّكَ مِنَ الشَّيْطَانِ نَزْغٌ فَاسْتَعِذْ بِاللّٰهِ اِنَّهُ هُوَ السَّمٖيعُ الْعَلٖيمُ</a:t>
            </a:r>
            <a:endParaRPr lang="tr-TR" sz="59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3400" b="1" dirty="0" smtClean="0">
                <a:solidFill>
                  <a:schemeClr val="tx1"/>
                </a:solidFill>
                <a:latin typeface="Arial Narrow"/>
                <a:ea typeface="Calibri"/>
                <a:cs typeface="Times New Roman"/>
              </a:rPr>
              <a:t>– “Eğer şeytandan gelen bir kötü düşünce seni dürtecek olursa hemen Allah’a sığın. Çünkü Allah işiten, bilendir.” (</a:t>
            </a:r>
            <a:r>
              <a:rPr lang="tr-TR" sz="3400" b="1" dirty="0" err="1" smtClean="0">
                <a:solidFill>
                  <a:schemeClr val="tx1"/>
                </a:solidFill>
                <a:latin typeface="Arial Narrow"/>
                <a:ea typeface="Calibri"/>
                <a:cs typeface="Times New Roman"/>
              </a:rPr>
              <a:t>Fussılet</a:t>
            </a:r>
            <a:r>
              <a:rPr lang="tr-TR" sz="3400" b="1" dirty="0" smtClean="0">
                <a:solidFill>
                  <a:schemeClr val="tx1"/>
                </a:solidFill>
                <a:latin typeface="Arial Narrow"/>
                <a:ea typeface="Calibri"/>
                <a:cs typeface="Times New Roman"/>
              </a:rPr>
              <a:t> </a:t>
            </a:r>
            <a:r>
              <a:rPr lang="tr-TR" sz="3400" b="1" dirty="0" err="1" smtClean="0">
                <a:solidFill>
                  <a:schemeClr val="tx1"/>
                </a:solidFill>
                <a:latin typeface="Arial Narrow"/>
                <a:ea typeface="Calibri"/>
                <a:cs typeface="Times New Roman"/>
              </a:rPr>
              <a:t>Sûresi</a:t>
            </a:r>
            <a:r>
              <a:rPr lang="tr-TR" sz="3400" b="1" dirty="0" smtClean="0">
                <a:solidFill>
                  <a:schemeClr val="tx1"/>
                </a:solidFill>
                <a:latin typeface="Arial Narrow"/>
                <a:ea typeface="Calibri"/>
                <a:cs typeface="Times New Roman"/>
              </a:rPr>
              <a:t>:36),</a:t>
            </a:r>
            <a:endParaRPr lang="tr-TR" sz="3400" dirty="0" smtClean="0">
              <a:solidFill>
                <a:schemeClr val="tx1"/>
              </a:solidFill>
              <a:ea typeface="Calibri"/>
              <a:cs typeface="Times New Roman"/>
            </a:endParaRPr>
          </a:p>
          <a:p>
            <a:pPr marL="342900" lvl="0" indent="-342900" algn="l">
              <a:lnSpc>
                <a:spcPct val="120000"/>
              </a:lnSpc>
              <a:spcBef>
                <a:spcPts val="0"/>
              </a:spcBef>
              <a:buClr>
                <a:srgbClr val="FF0000"/>
              </a:buClr>
              <a:buFont typeface="Wingdings"/>
              <a:buChar char=""/>
            </a:pPr>
            <a:r>
              <a:rPr lang="tr-TR" sz="3400" b="1" dirty="0" smtClean="0">
                <a:solidFill>
                  <a:srgbClr val="FF0000"/>
                </a:solidFill>
                <a:latin typeface="Arial Narrow"/>
                <a:ea typeface="Calibri"/>
                <a:cs typeface="Times New Roman"/>
              </a:rPr>
              <a:t>Doğru dürüst yaşayanlara korku yoktur:</a:t>
            </a:r>
            <a:endParaRPr lang="tr-TR" sz="4000" dirty="0" smtClean="0">
              <a:ea typeface="Calibri"/>
              <a:cs typeface="Times New Roman"/>
            </a:endParaRPr>
          </a:p>
          <a:p>
            <a:pPr algn="r">
              <a:lnSpc>
                <a:spcPct val="120000"/>
              </a:lnSpc>
              <a:spcBef>
                <a:spcPts val="0"/>
              </a:spcBef>
            </a:pPr>
            <a:r>
              <a:rPr lang="tr-TR" sz="5100" b="1" dirty="0" smtClean="0">
                <a:solidFill>
                  <a:schemeClr val="tx1"/>
                </a:solidFill>
                <a:latin typeface="AGA Arabesque"/>
                <a:ea typeface="Calibri"/>
                <a:cs typeface="HASENAT"/>
              </a:rPr>
              <a:t>*</a:t>
            </a:r>
            <a:r>
              <a:rPr lang="tr-TR" sz="3400" dirty="0" smtClean="0">
                <a:latin typeface="HASENAT"/>
                <a:ea typeface="Calibri"/>
                <a:cs typeface="Times New Roman"/>
              </a:rPr>
              <a:t> </a:t>
            </a:r>
            <a:r>
              <a:rPr lang="ar-SA" sz="5900" b="1" dirty="0" smtClean="0">
                <a:solidFill>
                  <a:schemeClr val="tx1"/>
                </a:solidFill>
                <a:latin typeface="HASENAT" pitchFamily="2" charset="-78"/>
                <a:ea typeface="Calibri"/>
                <a:cs typeface="HASENAT" pitchFamily="2" charset="-78"/>
              </a:rPr>
              <a:t>اِنَّ الَّذٖينَ قَالُوا رَبُّنَا اللّٰهُ ثُمَّ اسْتَقَامُوا فَلَا خَوْفٌ عَلَيْهِمْ وَلَا هُمْ يَحْزَنُونَ</a:t>
            </a:r>
            <a:endParaRPr lang="tr-TR" sz="17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3400" b="1" dirty="0" smtClean="0">
                <a:solidFill>
                  <a:schemeClr val="tx1"/>
                </a:solidFill>
                <a:latin typeface="Arial Narrow"/>
                <a:ea typeface="Calibri"/>
                <a:cs typeface="Times New Roman"/>
              </a:rPr>
              <a:t>– “Şüphesiz Rabbimiz Allah’tır” deyip sonra da dosdoğru olanlara hiçbir korku yoktur, onlar üzülmeyecekler de. “(</a:t>
            </a:r>
            <a:r>
              <a:rPr lang="tr-TR" sz="3400" b="1" dirty="0" err="1" smtClean="0">
                <a:solidFill>
                  <a:schemeClr val="tx1"/>
                </a:solidFill>
                <a:latin typeface="Arial Narrow"/>
                <a:ea typeface="Calibri"/>
                <a:cs typeface="Times New Roman"/>
              </a:rPr>
              <a:t>Ahkaf</a:t>
            </a:r>
            <a:r>
              <a:rPr lang="tr-TR" sz="3400" b="1" dirty="0" smtClean="0">
                <a:solidFill>
                  <a:schemeClr val="tx1"/>
                </a:solidFill>
                <a:latin typeface="Arial Narrow"/>
                <a:ea typeface="Calibri"/>
                <a:cs typeface="Times New Roman"/>
              </a:rPr>
              <a:t> </a:t>
            </a:r>
            <a:r>
              <a:rPr lang="tr-TR" sz="3400" b="1" dirty="0" err="1" smtClean="0">
                <a:solidFill>
                  <a:schemeClr val="tx1"/>
                </a:solidFill>
                <a:latin typeface="Arial Narrow"/>
                <a:ea typeface="Calibri"/>
                <a:cs typeface="Times New Roman"/>
              </a:rPr>
              <a:t>Sûresi</a:t>
            </a:r>
            <a:r>
              <a:rPr lang="tr-TR" sz="3400" b="1" dirty="0" smtClean="0">
                <a:solidFill>
                  <a:schemeClr val="tx1"/>
                </a:solidFill>
                <a:latin typeface="Arial Narrow"/>
                <a:ea typeface="Calibri"/>
                <a:cs typeface="Times New Roman"/>
              </a:rPr>
              <a:t>:13)</a:t>
            </a:r>
            <a:endParaRPr lang="tr-TR" sz="3400" dirty="0" smtClean="0">
              <a:solidFill>
                <a:schemeClr val="tx1"/>
              </a:solidFill>
              <a:ea typeface="Calibri"/>
              <a:cs typeface="Times New Roman"/>
            </a:endParaRPr>
          </a:p>
          <a:p>
            <a:pPr marL="342900" lvl="0" indent="-342900" algn="l">
              <a:lnSpc>
                <a:spcPct val="120000"/>
              </a:lnSpc>
              <a:spcBef>
                <a:spcPts val="0"/>
              </a:spcBef>
              <a:buClr>
                <a:srgbClr val="FF0000"/>
              </a:buClr>
              <a:buFont typeface="Wingdings"/>
              <a:buChar char=""/>
            </a:pPr>
            <a:r>
              <a:rPr lang="tr-TR" sz="3400" b="1" dirty="0" smtClean="0">
                <a:solidFill>
                  <a:srgbClr val="FF0000"/>
                </a:solidFill>
                <a:latin typeface="Arial Narrow"/>
                <a:ea typeface="Calibri"/>
                <a:cs typeface="Times New Roman"/>
              </a:rPr>
              <a:t>Duyulan sözlerin doğruluğu araştırılacaktır:</a:t>
            </a:r>
            <a:endParaRPr lang="tr-TR" sz="2500" dirty="0" smtClean="0">
              <a:ea typeface="Calibri"/>
              <a:cs typeface="Times New Roman"/>
            </a:endParaRPr>
          </a:p>
          <a:p>
            <a:pPr algn="r">
              <a:lnSpc>
                <a:spcPct val="120000"/>
              </a:lnSpc>
              <a:spcBef>
                <a:spcPts val="0"/>
              </a:spcBef>
            </a:pPr>
            <a:r>
              <a:rPr lang="ar-SA" sz="5900" b="1" dirty="0" smtClean="0">
                <a:solidFill>
                  <a:schemeClr val="tx1"/>
                </a:solidFill>
                <a:latin typeface="HASENAT" pitchFamily="2" charset="-78"/>
                <a:ea typeface="Calibri"/>
                <a:cs typeface="HASENAT" pitchFamily="2" charset="-78"/>
              </a:rPr>
              <a:t>يَا اَيُّهَا الَّذٖينَ اٰمَنُوا اِنْ جَاءَكُمْ فَاسِقٌ بِنَبَأٍ فَتَبَيَّنُوا اَنْ تُصٖيبُوا قَوْمًا بِجَهَالَةٍ فَتُصْبِحُوا عَلٰى </a:t>
            </a:r>
            <a:endParaRPr lang="tr-TR" sz="5900" b="1" dirty="0" smtClean="0">
              <a:solidFill>
                <a:schemeClr val="tx1"/>
              </a:solidFill>
              <a:latin typeface="HASENAT" pitchFamily="2" charset="-78"/>
              <a:ea typeface="Calibri"/>
              <a:cs typeface="HASENAT" pitchFamily="2" charset="-78"/>
            </a:endParaRPr>
          </a:p>
          <a:p>
            <a:pPr algn="r">
              <a:lnSpc>
                <a:spcPct val="120000"/>
              </a:lnSpc>
              <a:spcBef>
                <a:spcPts val="0"/>
              </a:spcBef>
            </a:pPr>
            <a:r>
              <a:rPr lang="tr-TR" sz="5100" b="1" dirty="0" smtClean="0">
                <a:solidFill>
                  <a:schemeClr val="tx1"/>
                </a:solidFill>
                <a:latin typeface="AGA Arabesque"/>
                <a:ea typeface="Calibri"/>
                <a:cs typeface="HASENAT"/>
              </a:rPr>
              <a:t>*</a:t>
            </a:r>
            <a:r>
              <a:rPr lang="tr-TR" sz="5900" b="1" dirty="0" smtClean="0">
                <a:solidFill>
                  <a:schemeClr val="tx1"/>
                </a:solidFill>
                <a:latin typeface="HASENAT" pitchFamily="2" charset="-78"/>
                <a:ea typeface="Calibri"/>
                <a:cs typeface="HASENAT" pitchFamily="2" charset="-78"/>
              </a:rPr>
              <a:t> </a:t>
            </a:r>
            <a:r>
              <a:rPr lang="ar-SA" sz="5900" b="1" dirty="0" smtClean="0">
                <a:solidFill>
                  <a:schemeClr val="tx1"/>
                </a:solidFill>
                <a:latin typeface="HASENAT" pitchFamily="2" charset="-78"/>
                <a:ea typeface="Calibri"/>
                <a:cs typeface="HASENAT" pitchFamily="2" charset="-78"/>
              </a:rPr>
              <a:t>مَا فَعَلْتُمْ نَادِمٖينَ</a:t>
            </a:r>
            <a:endParaRPr lang="tr-TR" sz="59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3400" b="1" dirty="0" smtClean="0">
                <a:solidFill>
                  <a:schemeClr val="tx1"/>
                </a:solidFill>
                <a:latin typeface="Arial Narrow"/>
                <a:ea typeface="Calibri"/>
                <a:cs typeface="Times New Roman"/>
              </a:rPr>
              <a:t>– “Ey iman edenler! Eğer bir </a:t>
            </a:r>
            <a:r>
              <a:rPr lang="tr-TR" sz="3400" b="1" dirty="0" err="1" smtClean="0">
                <a:solidFill>
                  <a:schemeClr val="tx1"/>
                </a:solidFill>
                <a:latin typeface="Arial Narrow"/>
                <a:ea typeface="Calibri"/>
                <a:cs typeface="Times New Roman"/>
              </a:rPr>
              <a:t>fâsık</a:t>
            </a:r>
            <a:r>
              <a:rPr lang="tr-TR" sz="3400" b="1" dirty="0" smtClean="0">
                <a:solidFill>
                  <a:schemeClr val="tx1"/>
                </a:solidFill>
                <a:latin typeface="Arial Narrow"/>
                <a:ea typeface="Calibri"/>
                <a:cs typeface="Times New Roman"/>
              </a:rPr>
              <a:t> size bir haber getirirse onun doğruluğunu araştırın. Yoksa bilmeden bir topluluğa kötülük edersiniz de sonra yaptığınıza pişman olursunuz.” (</a:t>
            </a:r>
            <a:r>
              <a:rPr lang="tr-TR" sz="3400" b="1" dirty="0" err="1" smtClean="0">
                <a:solidFill>
                  <a:schemeClr val="tx1"/>
                </a:solidFill>
                <a:latin typeface="Arial Narrow"/>
                <a:ea typeface="Calibri"/>
                <a:cs typeface="Times New Roman"/>
              </a:rPr>
              <a:t>Hücurat</a:t>
            </a:r>
            <a:r>
              <a:rPr lang="tr-TR" sz="3400" b="1" dirty="0" smtClean="0">
                <a:solidFill>
                  <a:schemeClr val="tx1"/>
                </a:solidFill>
                <a:latin typeface="Arial Narrow"/>
                <a:ea typeface="Calibri"/>
                <a:cs typeface="Times New Roman"/>
              </a:rPr>
              <a:t> </a:t>
            </a:r>
            <a:r>
              <a:rPr lang="tr-TR" sz="3400" b="1" dirty="0" err="1" smtClean="0">
                <a:solidFill>
                  <a:schemeClr val="tx1"/>
                </a:solidFill>
                <a:latin typeface="Arial Narrow"/>
                <a:ea typeface="Calibri"/>
                <a:cs typeface="Times New Roman"/>
              </a:rPr>
              <a:t>Sûresi</a:t>
            </a:r>
            <a:r>
              <a:rPr lang="tr-TR" sz="3400" b="1" dirty="0" smtClean="0">
                <a:solidFill>
                  <a:schemeClr val="tx1"/>
                </a:solidFill>
                <a:latin typeface="Arial Narrow"/>
                <a:ea typeface="Calibri"/>
                <a:cs typeface="Times New Roman"/>
              </a:rPr>
              <a:t>:6)</a:t>
            </a:r>
          </a:p>
          <a:p>
            <a:pPr marL="342900" lvl="0" indent="-342900" algn="l">
              <a:lnSpc>
                <a:spcPct val="120000"/>
              </a:lnSpc>
              <a:spcBef>
                <a:spcPts val="0"/>
              </a:spcBef>
              <a:buClr>
                <a:srgbClr val="FF0000"/>
              </a:buClr>
              <a:buFont typeface="Wingdings"/>
              <a:buChar char=""/>
            </a:pPr>
            <a:r>
              <a:rPr lang="tr-TR" sz="3400" b="1" dirty="0" smtClean="0">
                <a:solidFill>
                  <a:srgbClr val="FF0000"/>
                </a:solidFill>
                <a:latin typeface="Arial Narrow"/>
                <a:ea typeface="Calibri"/>
                <a:cs typeface="Times New Roman"/>
              </a:rPr>
              <a:t>Müslümanların arası düzeltilecektir:</a:t>
            </a:r>
            <a:endParaRPr lang="tr-TR" sz="5900" b="1" dirty="0" smtClean="0">
              <a:solidFill>
                <a:schemeClr val="tx1"/>
              </a:solidFill>
              <a:latin typeface="HASENAT" pitchFamily="2" charset="-78"/>
              <a:ea typeface="Calibri"/>
              <a:cs typeface="HASENAT" pitchFamily="2" charset="-78"/>
            </a:endParaRPr>
          </a:p>
          <a:p>
            <a:pPr algn="r">
              <a:lnSpc>
                <a:spcPct val="120000"/>
              </a:lnSpc>
              <a:spcBef>
                <a:spcPts val="0"/>
              </a:spcBef>
            </a:pPr>
            <a:r>
              <a:rPr lang="ar-SA" sz="5900" b="1" dirty="0" smtClean="0">
                <a:solidFill>
                  <a:schemeClr val="tx1"/>
                </a:solidFill>
                <a:latin typeface="HASENAT" pitchFamily="2" charset="-78"/>
                <a:ea typeface="Calibri"/>
                <a:cs typeface="HASENAT" pitchFamily="2" charset="-78"/>
              </a:rPr>
              <a:t>وَإِن طَائِفَتَانِ مِنَ الْمُؤْمِنِينَ اقْتَتَلُوا فَأَصْلِحُوا بَيْنَهُمَا ۖ فَإِن بَغَتْ إِحْدَاهُمَا عَلَى الْأُخْرَىٰ فَقَاتِلُوا الَّتِي تَبْغِي حَتَّىٰ تَفِيءَ إِلَىٰ أَمْرِ اللَّهِ ۚ فَإِن فَاءَتْ فَأَصْلِحُوا بَيْنَهُمَا بِالْعَدْلِ وَأَقْسِطُوا ۖ إِنَّ اللَّهَ يُحِبُّ </a:t>
            </a:r>
            <a:r>
              <a:rPr lang="tr-TR" sz="5100" b="1" dirty="0" smtClean="0">
                <a:solidFill>
                  <a:schemeClr val="tx1"/>
                </a:solidFill>
                <a:latin typeface="AGA Arabesque"/>
                <a:ea typeface="Calibri"/>
                <a:cs typeface="HASENAT"/>
              </a:rPr>
              <a:t>*</a:t>
            </a:r>
            <a:r>
              <a:rPr lang="ar-SA" sz="5900" b="1" dirty="0" smtClean="0">
                <a:solidFill>
                  <a:schemeClr val="tx1"/>
                </a:solidFill>
                <a:latin typeface="HASENAT" pitchFamily="2" charset="-78"/>
                <a:ea typeface="Calibri"/>
                <a:cs typeface="HASENAT" pitchFamily="2" charset="-78"/>
              </a:rPr>
              <a:t>الْمُقْسِطِينَ</a:t>
            </a:r>
            <a:endParaRPr lang="tr-TR" sz="5900" b="1" dirty="0" smtClean="0">
              <a:solidFill>
                <a:schemeClr val="tx1"/>
              </a:solidFill>
              <a:latin typeface="HASENAT" pitchFamily="2" charset="-78"/>
              <a:ea typeface="Calibri"/>
              <a:cs typeface="HASENAT" pitchFamily="2" charset="-78"/>
            </a:endParaRPr>
          </a:p>
          <a:p>
            <a:pPr algn="l">
              <a:lnSpc>
                <a:spcPct val="120000"/>
              </a:lnSpc>
              <a:spcBef>
                <a:spcPts val="0"/>
              </a:spcBef>
            </a:pPr>
            <a:r>
              <a:rPr lang="tr-TR" sz="3400" b="1" dirty="0" smtClean="0">
                <a:solidFill>
                  <a:schemeClr val="tx1"/>
                </a:solidFill>
                <a:latin typeface="Arial Narrow"/>
                <a:ea typeface="Calibri"/>
                <a:cs typeface="Times New Roman"/>
              </a:rPr>
              <a:t>– “Eğer </a:t>
            </a:r>
            <a:r>
              <a:rPr lang="tr-TR" sz="3400" b="1" dirty="0" err="1" smtClean="0">
                <a:solidFill>
                  <a:schemeClr val="tx1"/>
                </a:solidFill>
                <a:latin typeface="Arial Narrow"/>
                <a:ea typeface="Calibri"/>
                <a:cs typeface="Times New Roman"/>
              </a:rPr>
              <a:t>mü’minlerden</a:t>
            </a:r>
            <a:r>
              <a:rPr lang="tr-TR" sz="3400" b="1" dirty="0" smtClean="0">
                <a:solidFill>
                  <a:schemeClr val="tx1"/>
                </a:solidFill>
                <a:latin typeface="Arial Narrow"/>
                <a:ea typeface="Calibri"/>
                <a:cs typeface="Times New Roman"/>
              </a:rPr>
              <a:t> iki grup birbirleriyle vuruşurlarsa aralarını düzeltin…” (</a:t>
            </a:r>
            <a:r>
              <a:rPr lang="tr-TR" sz="3400" b="1" dirty="0" err="1" smtClean="0">
                <a:solidFill>
                  <a:schemeClr val="tx1"/>
                </a:solidFill>
                <a:latin typeface="Arial Narrow"/>
                <a:ea typeface="Calibri"/>
                <a:cs typeface="Times New Roman"/>
              </a:rPr>
              <a:t>Hücurat</a:t>
            </a:r>
            <a:r>
              <a:rPr lang="tr-TR" sz="3400" b="1" dirty="0" smtClean="0">
                <a:solidFill>
                  <a:schemeClr val="tx1"/>
                </a:solidFill>
                <a:latin typeface="Arial Narrow"/>
                <a:ea typeface="Calibri"/>
                <a:cs typeface="Times New Roman"/>
              </a:rPr>
              <a:t> </a:t>
            </a:r>
            <a:r>
              <a:rPr lang="tr-TR" sz="3400" b="1" dirty="0" err="1" smtClean="0">
                <a:solidFill>
                  <a:schemeClr val="tx1"/>
                </a:solidFill>
                <a:latin typeface="Arial Narrow"/>
                <a:ea typeface="Calibri"/>
                <a:cs typeface="Times New Roman"/>
              </a:rPr>
              <a:t>Sûresi</a:t>
            </a:r>
            <a:r>
              <a:rPr lang="tr-TR" sz="3400" b="1" dirty="0" smtClean="0">
                <a:solidFill>
                  <a:schemeClr val="tx1"/>
                </a:solidFill>
                <a:latin typeface="Arial Narrow"/>
                <a:ea typeface="Calibri"/>
                <a:cs typeface="Times New Roman"/>
              </a:rPr>
              <a:t>:9</a:t>
            </a:r>
            <a:r>
              <a:rPr lang="tr-TR" sz="3400" b="1" dirty="0" smtClean="0">
                <a:latin typeface="Arial Narrow"/>
                <a:ea typeface="Calibri"/>
                <a:cs typeface="Times New Roman"/>
              </a:rPr>
              <a:t>)</a:t>
            </a:r>
          </a:p>
          <a:p>
            <a:pPr algn="l">
              <a:lnSpc>
                <a:spcPct val="120000"/>
              </a:lnSpc>
              <a:spcBef>
                <a:spcPts val="0"/>
              </a:spcBef>
            </a:pPr>
            <a:endParaRPr lang="tr-TR" sz="4000" dirty="0" smtClean="0">
              <a:solidFill>
                <a:schemeClr val="tx1"/>
              </a:solidFill>
              <a:ea typeface="Calibri"/>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r>
              <a:rPr lang="tr-TR" sz="1800" b="1" dirty="0" smtClean="0">
                <a:solidFill>
                  <a:schemeClr val="tx1"/>
                </a:solidFill>
                <a:latin typeface="Arial Narrow" pitchFamily="34" charset="0"/>
              </a:rPr>
              <a:t>İNSAN HAYATININ BAŞLANGICI</a:t>
            </a:r>
          </a:p>
          <a:p>
            <a:pPr algn="l"/>
            <a:r>
              <a:rPr lang="tr-TR" sz="1800" b="1" dirty="0" smtClean="0">
                <a:solidFill>
                  <a:schemeClr val="tx1"/>
                </a:solidFill>
                <a:latin typeface="Arial Narrow" pitchFamily="34" charset="0"/>
              </a:rPr>
              <a:t> </a:t>
            </a:r>
          </a:p>
          <a:p>
            <a:pPr algn="l"/>
            <a:r>
              <a:rPr lang="tr-TR" sz="1800" b="1" dirty="0" err="1" smtClean="0">
                <a:solidFill>
                  <a:schemeClr val="tx1"/>
                </a:solidFill>
                <a:latin typeface="Arial Narrow" pitchFamily="34" charset="0"/>
              </a:rPr>
              <a:t>Kur’ân</a:t>
            </a:r>
            <a:r>
              <a:rPr lang="tr-TR" sz="1800" b="1" dirty="0" smtClean="0">
                <a:solidFill>
                  <a:schemeClr val="tx1"/>
                </a:solidFill>
                <a:latin typeface="Arial Narrow" pitchFamily="34" charset="0"/>
              </a:rPr>
              <a:t>, insan hayatını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elestle</a:t>
            </a:r>
            <a:r>
              <a:rPr lang="tr-TR" sz="1800" b="1" dirty="0" smtClean="0">
                <a:solidFill>
                  <a:schemeClr val="tx1"/>
                </a:solidFill>
                <a:latin typeface="Arial Narrow" pitchFamily="34" charset="0"/>
              </a:rPr>
              <a:t> başlatıyor.</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وَاِذْ اَخَذَ رَبُّكَ مِنْ بَن۪ٓي اٰدَمَ مِنْ ظُهُورِهِمْ ذُرِّيَّتَهُمْ وَاَشْهَدَهُمْ عَلٰٓى اَنْفُسِهِمْۚ اَلَسْتُ بِرَبِّكُمْۜ  قَالُوا </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 </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١٧٢ </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الْاَعْرَافِ</a:t>
            </a:r>
            <a:r>
              <a:rPr lang="tr-TR" sz="2800" b="1" dirty="0" smtClean="0">
                <a:solidFill>
                  <a:schemeClr val="tx1"/>
                </a:solidFill>
                <a:latin typeface="HASENAT" pitchFamily="2" charset="-78"/>
                <a:cs typeface="HASENAT" pitchFamily="2" charset="-78"/>
              </a:rPr>
              <a:t> </a:t>
            </a:r>
            <a:r>
              <a:rPr lang="tr-TR" sz="2800" b="1" dirty="0" smtClean="0">
                <a:solidFill>
                  <a:schemeClr val="tx1"/>
                </a:solidFill>
                <a:latin typeface="Arial Narrow" pitchFamily="34" charset="0"/>
              </a:rPr>
              <a:t> </a:t>
            </a:r>
            <a:r>
              <a:rPr lang="ar-AE" sz="2800" b="1" dirty="0" smtClean="0">
                <a:solidFill>
                  <a:schemeClr val="tx1"/>
                </a:solidFill>
                <a:latin typeface="HASENAT" pitchFamily="2" charset="-78"/>
                <a:cs typeface="HASENAT" pitchFamily="2" charset="-78"/>
              </a:rPr>
              <a:t>بَلٰىۚ شَهِدْنَاۚ اَنْ تَقُولُوا يَوْمَ الْقِيٰمَةِ اِنَّا كُنَّا عَنْ هٰذَا غَافِل۪ينَۙ ﴿</a:t>
            </a:r>
            <a:endParaRPr lang="tr-TR" sz="1800" b="1" dirty="0" smtClean="0">
              <a:solidFill>
                <a:schemeClr val="tx1"/>
              </a:solidFill>
              <a:latin typeface="Arial Narrow" pitchFamily="34" charset="0"/>
            </a:endParaRPr>
          </a:p>
          <a:p>
            <a:pPr algn="l"/>
            <a:r>
              <a:rPr lang="tr-TR" sz="1800" b="1" dirty="0" smtClean="0">
                <a:solidFill>
                  <a:schemeClr val="tx1"/>
                </a:solidFill>
                <a:latin typeface="Arial Narrow" pitchFamily="34" charset="0"/>
              </a:rPr>
              <a:t>“Hani Rabbin (ezelde) Âdemoğullarının sulplerinden zürriyetlerini almış, onları kendilerine karşı şahit tutarak, ‘Ben sizin Rabbiniz değil miyim?’ demişti. Onlar da, ‘Evet, şahit olduk (ki Rabbimizsin)’ demişlerdi. Böyle yapmamız kıyamet günü, ‘Biz bundan habersizdik’ dememeniz içindir.”(</a:t>
            </a:r>
            <a:r>
              <a:rPr lang="tr-TR" sz="1800" b="1" dirty="0" err="1" smtClean="0">
                <a:solidFill>
                  <a:schemeClr val="tx1"/>
                </a:solidFill>
                <a:latin typeface="Arial Narrow" pitchFamily="34" charset="0"/>
              </a:rPr>
              <a:t>A’raf</a:t>
            </a:r>
            <a:r>
              <a:rPr lang="tr-TR" sz="1800" b="1" dirty="0" smtClean="0">
                <a:solidFill>
                  <a:schemeClr val="tx1"/>
                </a:solidFill>
                <a:latin typeface="Arial Narrow" pitchFamily="34" charset="0"/>
              </a:rPr>
              <a:t>:172.)"misakın ana rahminde başladığını, bu soru ve cevabın bedene ruh </a:t>
            </a:r>
            <a:r>
              <a:rPr lang="tr-TR" sz="1800" b="1" dirty="0" err="1" smtClean="0">
                <a:solidFill>
                  <a:schemeClr val="tx1"/>
                </a:solidFill>
                <a:latin typeface="Arial Narrow" pitchFamily="34" charset="0"/>
              </a:rPr>
              <a:t>ilka</a:t>
            </a:r>
            <a:r>
              <a:rPr lang="tr-TR" sz="1800" b="1" dirty="0" smtClean="0">
                <a:solidFill>
                  <a:schemeClr val="tx1"/>
                </a:solidFill>
                <a:latin typeface="Arial Narrow" pitchFamily="34" charset="0"/>
              </a:rPr>
              <a:t> edilme safhasında gerçekleştiğini" ifade ederler.</a:t>
            </a:r>
          </a:p>
          <a:p>
            <a:pPr algn="l"/>
            <a:r>
              <a:rPr lang="tr-TR" sz="1800" b="1" dirty="0" smtClean="0">
                <a:solidFill>
                  <a:schemeClr val="tx1"/>
                </a:solidFill>
                <a:latin typeface="Arial Narrow" pitchFamily="34" charset="0"/>
              </a:rPr>
              <a:t>Allah'ın zamandan münezzeh olduğu dikkate alındığında, bu </a:t>
            </a:r>
            <a:r>
              <a:rPr lang="tr-TR" sz="1800" b="1" dirty="0" err="1" smtClean="0">
                <a:solidFill>
                  <a:schemeClr val="tx1"/>
                </a:solidFill>
                <a:latin typeface="Arial Narrow" pitchFamily="34" charset="0"/>
              </a:rPr>
              <a:t>mânâyı</a:t>
            </a:r>
            <a:r>
              <a:rPr lang="tr-TR" sz="1800" b="1" dirty="0" smtClean="0">
                <a:solidFill>
                  <a:schemeClr val="tx1"/>
                </a:solidFill>
                <a:latin typeface="Arial Narrow" pitchFamily="34" charset="0"/>
              </a:rPr>
              <a:t> kavramak kolay olur. Değişik zamanlarda yaratılan insanlar, birbirlerine göre önce ve sonra gelmiş olsalar bile, Allah'ın ezelî ilminde hepsi hazırdırlar ve bu soruya birlikte muhatap olmuşlardır.</a:t>
            </a:r>
          </a:p>
          <a:p>
            <a:pPr algn="l"/>
            <a:r>
              <a:rPr lang="tr-TR" sz="1800" b="1" dirty="0" smtClean="0">
                <a:solidFill>
                  <a:schemeClr val="tx1"/>
                </a:solidFill>
                <a:latin typeface="Arial Narrow" pitchFamily="34" charset="0"/>
              </a:rPr>
              <a:t>Misakta "Ben sizin Rabbiniz değil miyim?" sorusuyla, insanların dikkatleri kendilerinde icra edilen İlâhî terbiyeye çekilmiş ve insan olarak terbiye gören bu bahtiyar kulların, Allah'ın bu ihsanına karşı Ona iman ve ibadet etmeleri gerektiği dersi verilmiştir. Misak üzerinde tartışmalara girerek bu temel mesajı unutmak doğru olmaz.</a:t>
            </a:r>
          </a:p>
          <a:p>
            <a:pPr algn="l"/>
            <a:r>
              <a:rPr lang="tr-TR" sz="1800" b="1" dirty="0" smtClean="0">
                <a:solidFill>
                  <a:schemeClr val="tx1"/>
                </a:solidFill>
                <a:latin typeface="Arial Narrow" pitchFamily="34" charset="0"/>
              </a:rPr>
              <a:t>Misak; "güçlendirme, anlaşma, sözleşme," gibi </a:t>
            </a:r>
            <a:r>
              <a:rPr lang="tr-TR" sz="1800" b="1" dirty="0" err="1" smtClean="0">
                <a:solidFill>
                  <a:schemeClr val="tx1"/>
                </a:solidFill>
                <a:latin typeface="Arial Narrow" pitchFamily="34" charset="0"/>
              </a:rPr>
              <a:t>mânâlara</a:t>
            </a:r>
            <a:r>
              <a:rPr lang="tr-TR" sz="1800" b="1" dirty="0" smtClean="0">
                <a:solidFill>
                  <a:schemeClr val="tx1"/>
                </a:solidFill>
                <a:latin typeface="Arial Narrow" pitchFamily="34" charset="0"/>
              </a:rPr>
              <a:t> geliyor. Ve "misak-i ezelî," </a:t>
            </a:r>
            <a:r>
              <a:rPr lang="tr-TR" sz="1800" b="1" dirty="0" err="1" smtClean="0">
                <a:solidFill>
                  <a:schemeClr val="tx1"/>
                </a:solidFill>
                <a:latin typeface="Arial Narrow" pitchFamily="34" charset="0"/>
              </a:rPr>
              <a:t>Cenâbı</a:t>
            </a:r>
            <a:r>
              <a:rPr lang="tr-TR" sz="1800" b="1" dirty="0" smtClean="0">
                <a:solidFill>
                  <a:schemeClr val="tx1"/>
                </a:solidFill>
                <a:latin typeface="Arial Narrow" pitchFamily="34" charset="0"/>
              </a:rPr>
              <a:t> Hakk'ın "Ben sizin Rabbiniz değil miyim?" sorusuna, ruhların "Evet, sen bizim Rabbimizsin." diye cevap vermeleriyle tahakkuk etmiş oluyor.</a:t>
            </a: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r">
              <a:lnSpc>
                <a:spcPct val="110000"/>
              </a:lnSpc>
              <a:spcBef>
                <a:spcPts val="0"/>
              </a:spcBef>
              <a:spcAft>
                <a:spcPts val="0"/>
              </a:spcAft>
            </a:pPr>
            <a:r>
              <a:rPr lang="tr-TR" sz="2400" b="1" dirty="0" smtClean="0">
                <a:solidFill>
                  <a:schemeClr val="tx1"/>
                </a:solidFill>
                <a:latin typeface="AGA Arabesque" pitchFamily="2" charset="2"/>
                <a:ea typeface="Calibri"/>
                <a:cs typeface="HASENAT" pitchFamily="2" charset="-78"/>
              </a:rPr>
              <a:t>*</a:t>
            </a:r>
            <a:r>
              <a:rPr lang="tr-TR" sz="2400" b="1" dirty="0" smtClean="0">
                <a:solidFill>
                  <a:schemeClr val="tx1"/>
                </a:solidFill>
                <a:latin typeface="HASENAT" pitchFamily="2" charset="-78"/>
                <a:ea typeface="Calibri"/>
                <a:cs typeface="HASENAT" pitchFamily="2" charset="-78"/>
              </a:rPr>
              <a:t> </a:t>
            </a:r>
            <a:r>
              <a:rPr lang="ar-SA" sz="2400" b="1" dirty="0" smtClean="0">
                <a:solidFill>
                  <a:schemeClr val="tx1"/>
                </a:solidFill>
                <a:latin typeface="HASENAT" pitchFamily="2" charset="-78"/>
                <a:ea typeface="Calibri"/>
                <a:cs typeface="HASENAT" pitchFamily="2" charset="-78"/>
              </a:rPr>
              <a:t>اِنَّمَا الْمُؤْمِنُونَ اِخْوَةٌ فَاَصْلِحُوا بَيْنَ اَخَوَيْكُمْ وَاتَّقُوا اللّٰهَ لَعَلَّكُمْ تُرْحَمُونَ</a:t>
            </a:r>
            <a:endParaRPr lang="tr-TR" sz="1200" b="1" dirty="0" smtClean="0">
              <a:solidFill>
                <a:schemeClr val="tx1"/>
              </a:solidFill>
              <a:latin typeface="HASENAT" pitchFamily="2" charset="-78"/>
              <a:ea typeface="Calibri"/>
              <a:cs typeface="HASENAT" pitchFamily="2" charset="-78"/>
            </a:endParaRPr>
          </a:p>
          <a:p>
            <a:pPr algn="l">
              <a:spcBef>
                <a:spcPts val="0"/>
              </a:spcBef>
            </a:pP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Mü’minler</a:t>
            </a:r>
            <a:r>
              <a:rPr lang="tr-TR" sz="1600" b="1" dirty="0" smtClean="0">
                <a:solidFill>
                  <a:schemeClr val="tx1"/>
                </a:solidFill>
                <a:latin typeface="Arial Narrow"/>
                <a:ea typeface="Calibri"/>
                <a:cs typeface="Times New Roman"/>
              </a:rPr>
              <a:t> ancak kardeştir. Öyleyse kardeşlerinizin arasını düzeltin.” (Ayet:10)</a:t>
            </a:r>
            <a:endParaRPr lang="tr-TR" sz="1600" dirty="0" smtClean="0">
              <a:solidFill>
                <a:schemeClr val="tx1"/>
              </a:solidFill>
              <a:ea typeface="Calibri"/>
              <a:cs typeface="Times New Roman"/>
            </a:endParaRPr>
          </a:p>
          <a:p>
            <a:pPr marL="342900" lvl="0" indent="-342900" algn="l">
              <a:spcBef>
                <a:spcPts val="0"/>
              </a:spcBef>
              <a:buClr>
                <a:srgbClr val="FF0000"/>
              </a:buClr>
              <a:buFont typeface="Wingdings"/>
              <a:buChar char=""/>
            </a:pPr>
            <a:r>
              <a:rPr lang="tr-TR" sz="1600" b="1" dirty="0" smtClean="0">
                <a:solidFill>
                  <a:srgbClr val="FF0000"/>
                </a:solidFill>
                <a:latin typeface="Arial Narrow"/>
                <a:ea typeface="Calibri"/>
                <a:cs typeface="Times New Roman"/>
              </a:rPr>
              <a:t>Başkaları alaya alınmayacaktır:</a:t>
            </a:r>
            <a:endParaRPr lang="tr-TR" sz="2800" b="1" dirty="0" smtClean="0">
              <a:solidFill>
                <a:schemeClr val="tx1"/>
              </a:solidFill>
              <a:latin typeface="HASENAT" pitchFamily="2" charset="-78"/>
              <a:ea typeface="Calibri"/>
              <a:cs typeface="HASENAT" pitchFamily="2" charset="-78"/>
            </a:endParaRPr>
          </a:p>
          <a:p>
            <a:pPr algn="r">
              <a:lnSpc>
                <a:spcPct val="110000"/>
              </a:lnSpc>
              <a:spcBef>
                <a:spcPts val="0"/>
              </a:spcBef>
              <a:spcAft>
                <a:spcPts val="0"/>
              </a:spcAft>
            </a:pPr>
            <a:r>
              <a:rPr lang="ar-SA" sz="2800" b="1" dirty="0" smtClean="0">
                <a:solidFill>
                  <a:schemeClr val="tx1"/>
                </a:solidFill>
                <a:latin typeface="HASENAT" pitchFamily="2" charset="-78"/>
                <a:ea typeface="Calibri"/>
                <a:cs typeface="HASENAT" pitchFamily="2" charset="-78"/>
              </a:rPr>
              <a:t>يَا أَيُّهَا الَّذِينَ آمَنُوا لَا يَسْخَرْ قَوْمٌ مِّن قَوْمٍ عَسَىٰ أَن يَكُونُوا خَيْرًا مِّنْهُمْ وَلَا نِسَاءٌ مِّن نِّسَاءٍ عَسَىٰ أَن يَكُنَّ خَيْرًا مِّنْهُنَّ ۖ وَلَا تَلْمِزُوا أَنفُسَكُمْ وَلَا تَنَابَزُوا بِالْأَلْقَابِ ۖ بِئْسَ الِاسْمُ الْفُسُوقُ بَعْدَ </a:t>
            </a:r>
            <a:r>
              <a:rPr lang="tr-TR" sz="2400" b="1" dirty="0" smtClean="0">
                <a:solidFill>
                  <a:schemeClr val="tx1"/>
                </a:solidFill>
                <a:latin typeface="AGA Arabesque" pitchFamily="2" charset="2"/>
                <a:ea typeface="Calibri"/>
                <a:cs typeface="HASENAT" pitchFamily="2" charset="-78"/>
              </a:rPr>
              <a:t>*</a:t>
            </a:r>
            <a:r>
              <a:rPr lang="ar-SA" sz="2800" b="1" dirty="0" smtClean="0">
                <a:solidFill>
                  <a:schemeClr val="tx1"/>
                </a:solidFill>
                <a:latin typeface="HASENAT" pitchFamily="2" charset="-78"/>
                <a:ea typeface="Calibri"/>
                <a:cs typeface="HASENAT" pitchFamily="2" charset="-78"/>
              </a:rPr>
              <a:t>الْإِيمَانِ ۚ وَمَن لَّمْ يَتُبْ فَأُولَٰئِكَ هُمُ الظَّالِمُونَ</a:t>
            </a:r>
            <a:endParaRPr lang="tr-TR" sz="2800" b="1" dirty="0" smtClean="0">
              <a:solidFill>
                <a:schemeClr val="tx1"/>
              </a:solidFill>
              <a:latin typeface="HASENAT" pitchFamily="2" charset="-78"/>
              <a:ea typeface="Calibri"/>
              <a:cs typeface="HASENAT" pitchFamily="2" charset="-78"/>
            </a:endParaRPr>
          </a:p>
          <a:p>
            <a:pPr algn="l">
              <a:lnSpc>
                <a:spcPct val="110000"/>
              </a:lnSpc>
              <a:spcBef>
                <a:spcPts val="0"/>
              </a:spcBef>
              <a:spcAft>
                <a:spcPts val="0"/>
              </a:spcAft>
            </a:pPr>
            <a:r>
              <a:rPr lang="tr-TR" sz="1600" b="1" dirty="0" smtClean="0">
                <a:solidFill>
                  <a:schemeClr val="tx1"/>
                </a:solidFill>
                <a:latin typeface="Arial Narrow"/>
                <a:ea typeface="Calibri"/>
                <a:cs typeface="Times New Roman"/>
              </a:rPr>
              <a:t>– “Ey </a:t>
            </a:r>
            <a:r>
              <a:rPr lang="tr-TR" sz="1600" b="1" dirty="0" err="1" smtClean="0">
                <a:solidFill>
                  <a:schemeClr val="tx1"/>
                </a:solidFill>
                <a:latin typeface="Arial Narrow"/>
                <a:ea typeface="Calibri"/>
                <a:cs typeface="Times New Roman"/>
              </a:rPr>
              <a:t>mü’minler</a:t>
            </a:r>
            <a:r>
              <a:rPr lang="tr-TR" sz="1600" b="1" dirty="0" smtClean="0">
                <a:solidFill>
                  <a:schemeClr val="tx1"/>
                </a:solidFill>
                <a:latin typeface="Arial Narrow"/>
                <a:ea typeface="Calibri"/>
                <a:cs typeface="Times New Roman"/>
              </a:rPr>
              <a:t>! Bir topluluk diğer bir topluluğu alaya almasın. Belki de onlar kendilerinden daha iyidir… Birbirlerinizi kötü lakaplarla çağırmayın. İmandan sonra </a:t>
            </a:r>
            <a:r>
              <a:rPr lang="tr-TR" sz="1600" b="1" dirty="0" err="1" smtClean="0">
                <a:solidFill>
                  <a:schemeClr val="tx1"/>
                </a:solidFill>
                <a:latin typeface="Arial Narrow"/>
                <a:ea typeface="Calibri"/>
                <a:cs typeface="Times New Roman"/>
              </a:rPr>
              <a:t>fâsıklık</a:t>
            </a:r>
            <a:r>
              <a:rPr lang="tr-TR" sz="1600" b="1" dirty="0" smtClean="0">
                <a:solidFill>
                  <a:schemeClr val="tx1"/>
                </a:solidFill>
                <a:latin typeface="Arial Narrow"/>
                <a:ea typeface="Calibri"/>
                <a:cs typeface="Times New Roman"/>
              </a:rPr>
              <a:t> kötü bir isimdir…” (</a:t>
            </a:r>
            <a:r>
              <a:rPr lang="tr-TR" sz="1600" b="1" dirty="0" err="1" smtClean="0">
                <a:solidFill>
                  <a:schemeClr val="tx1"/>
                </a:solidFill>
                <a:latin typeface="Arial Narrow"/>
                <a:ea typeface="Calibri"/>
                <a:cs typeface="Times New Roman"/>
              </a:rPr>
              <a:t>Hücurat</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:11)</a:t>
            </a:r>
            <a:endParaRPr lang="tr-TR" sz="1600" dirty="0" smtClean="0">
              <a:solidFill>
                <a:schemeClr val="tx1"/>
              </a:solidFill>
              <a:ea typeface="Calibri"/>
              <a:cs typeface="Times New Roman"/>
            </a:endParaRPr>
          </a:p>
          <a:p>
            <a:pPr marL="342900" lvl="0" indent="-342900" algn="l">
              <a:spcBef>
                <a:spcPts val="0"/>
              </a:spcBef>
              <a:buClr>
                <a:srgbClr val="FF0000"/>
              </a:buClr>
              <a:buFont typeface="Wingdings"/>
              <a:buChar char=""/>
            </a:pPr>
            <a:r>
              <a:rPr lang="tr-TR" sz="1600" b="1" dirty="0" smtClean="0">
                <a:solidFill>
                  <a:srgbClr val="FF0000"/>
                </a:solidFill>
                <a:latin typeface="Arial Narrow"/>
                <a:ea typeface="Calibri"/>
                <a:cs typeface="Times New Roman"/>
              </a:rPr>
              <a:t>Kötü zandan kaçınılacaktır:</a:t>
            </a:r>
            <a:endParaRPr lang="tr-TR" sz="2800" dirty="0" smtClean="0">
              <a:solidFill>
                <a:schemeClr val="tx1"/>
              </a:solidFill>
              <a:latin typeface="HASENAT" pitchFamily="2" charset="-78"/>
              <a:ea typeface="Calibri"/>
              <a:cs typeface="HASENAT" pitchFamily="2" charset="-78"/>
            </a:endParaRPr>
          </a:p>
          <a:p>
            <a:pPr algn="r">
              <a:lnSpc>
                <a:spcPct val="110000"/>
              </a:lnSpc>
              <a:spcBef>
                <a:spcPts val="0"/>
              </a:spcBef>
            </a:pPr>
            <a:r>
              <a:rPr lang="ar-AE" sz="2800" b="1" dirty="0" smtClean="0">
                <a:solidFill>
                  <a:schemeClr val="tx1"/>
                </a:solidFill>
                <a:latin typeface="HASENAT" pitchFamily="2" charset="-78"/>
                <a:cs typeface="HASENAT" pitchFamily="2" charset="-78"/>
              </a:rPr>
              <a:t>يَا أَيُّهَا الَّذِينَ آمَنُوا اجْتَنِبُوا كَثِيرًا مِّنَ الظَّنِّ إِنَّ بَعْضَ الظَّنِّ إِثْمٌ ۖ وَلَا تَجَسَّسُوا وَلَا يَغْتَب بَّعْضُكُم </a:t>
            </a:r>
            <a:r>
              <a:rPr lang="tr-TR" sz="2800" b="1" dirty="0" smtClean="0">
                <a:solidFill>
                  <a:schemeClr val="tx1"/>
                </a:solidFill>
                <a:latin typeface="HASENAT" pitchFamily="2" charset="-78"/>
                <a:cs typeface="HASENAT" pitchFamily="2" charset="-78"/>
              </a:rPr>
              <a:t> </a:t>
            </a: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بَعْضًا ۚ أَيُحِبُّ أَحَدُكُمْ أَن يَأْكُلَ لَحْمَ أَخِيهِ مَيْتًا فَكَرِهْتُمُوهُ ۚ وَاتَّقُوا اللَّهَ ۚ إِنَّ اللَّهَ تَوَّابٌ رَّحِيمٌ</a:t>
            </a:r>
            <a:endParaRPr lang="tr-TR" sz="2800" dirty="0" smtClean="0">
              <a:solidFill>
                <a:schemeClr val="tx1"/>
              </a:solidFill>
              <a:latin typeface="HASENAT" pitchFamily="2" charset="-78"/>
              <a:ea typeface="Calibri"/>
              <a:cs typeface="HASENAT" pitchFamily="2" charset="-78"/>
            </a:endParaRPr>
          </a:p>
          <a:p>
            <a:pPr algn="l">
              <a:lnSpc>
                <a:spcPct val="110000"/>
              </a:lnSpc>
              <a:spcBef>
                <a:spcPts val="0"/>
              </a:spcBef>
            </a:pPr>
            <a:r>
              <a:rPr lang="tr-TR" sz="1600" b="1" dirty="0" smtClean="0">
                <a:solidFill>
                  <a:schemeClr val="tx1"/>
                </a:solidFill>
                <a:latin typeface="Arial Narrow"/>
                <a:ea typeface="Calibri"/>
                <a:cs typeface="Times New Roman"/>
              </a:rPr>
              <a:t>– “Ey iman edenler! Zannın çoğundan kaçının. Çünkü; zannın bir kısmı günahtır. Birbirinizin kusurunu araştırmayın. Biriniz diğerinizin arkasından çekiştirmesin. Biriniz, ölmüş kardeşinin etini yemekten hoşlanır mı? İşte bundan tiksindiniz. O halde Allah’tan korkun. Şüphesiz Allah tövbeyi çok kabul edendir. Çok esirgeyicidir.” (</a:t>
            </a:r>
            <a:r>
              <a:rPr lang="tr-TR" sz="1600" b="1" dirty="0" err="1" smtClean="0">
                <a:solidFill>
                  <a:schemeClr val="tx1"/>
                </a:solidFill>
                <a:latin typeface="Arial Narrow"/>
                <a:ea typeface="Calibri"/>
                <a:cs typeface="Times New Roman"/>
              </a:rPr>
              <a:t>Hücurat</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:12)</a:t>
            </a:r>
            <a:endParaRPr lang="tr-TR" sz="1600" dirty="0" smtClean="0">
              <a:solidFill>
                <a:schemeClr val="tx1"/>
              </a:solidFill>
              <a:ea typeface="Calibri"/>
              <a:cs typeface="Times New Roman"/>
            </a:endParaRPr>
          </a:p>
          <a:p>
            <a:pPr algn="l"/>
            <a:endParaRPr lang="tr-TR"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marL="342900" lvl="0" indent="-342900" algn="l">
              <a:spcBef>
                <a:spcPts val="0"/>
              </a:spcBef>
              <a:buClr>
                <a:srgbClr val="FF0000"/>
              </a:buClr>
              <a:buFont typeface="Wingdings"/>
              <a:buChar char=""/>
            </a:pPr>
            <a:r>
              <a:rPr lang="tr-TR" sz="1600" b="1" dirty="0" smtClean="0">
                <a:solidFill>
                  <a:srgbClr val="FF0000"/>
                </a:solidFill>
                <a:latin typeface="Arial Narrow"/>
                <a:ea typeface="Calibri"/>
                <a:cs typeface="Times New Roman"/>
              </a:rPr>
              <a:t>  </a:t>
            </a:r>
            <a:r>
              <a:rPr lang="tr-TR" sz="1600" b="1" dirty="0" err="1" smtClean="0">
                <a:solidFill>
                  <a:srgbClr val="FF0000"/>
                </a:solidFill>
                <a:latin typeface="Arial Narrow"/>
                <a:ea typeface="Calibri"/>
                <a:cs typeface="Times New Roman"/>
              </a:rPr>
              <a:t>Cenab</a:t>
            </a:r>
            <a:r>
              <a:rPr lang="tr-TR" sz="1600" b="1" dirty="0" smtClean="0">
                <a:solidFill>
                  <a:srgbClr val="FF0000"/>
                </a:solidFill>
                <a:latin typeface="Arial Narrow"/>
                <a:ea typeface="Calibri"/>
                <a:cs typeface="Times New Roman"/>
              </a:rPr>
              <a:t>-ı Allah </a:t>
            </a:r>
            <a:r>
              <a:rPr lang="tr-TR" sz="1600" b="1" dirty="0" err="1" smtClean="0">
                <a:solidFill>
                  <a:srgbClr val="FF0000"/>
                </a:solidFill>
                <a:latin typeface="Arial Narrow"/>
                <a:ea typeface="Calibri"/>
                <a:cs typeface="Times New Roman"/>
              </a:rPr>
              <a:t>mü’mini</a:t>
            </a:r>
            <a:r>
              <a:rPr lang="tr-TR" sz="1600" b="1" dirty="0" smtClean="0">
                <a:solidFill>
                  <a:srgbClr val="FF0000"/>
                </a:solidFill>
                <a:latin typeface="Arial Narrow"/>
                <a:ea typeface="Calibri"/>
                <a:cs typeface="Times New Roman"/>
              </a:rPr>
              <a:t> şöyle tarif ediyor:</a:t>
            </a:r>
            <a:endParaRPr lang="tr-TR" sz="2800" dirty="0" smtClean="0">
              <a:solidFill>
                <a:srgbClr val="FF0000"/>
              </a:solidFill>
              <a:ea typeface="Calibri"/>
              <a:cs typeface="Times New Roman"/>
            </a:endParaRPr>
          </a:p>
          <a:p>
            <a:pPr algn="r">
              <a:spcBef>
                <a:spcPts val="0"/>
              </a:spcBef>
            </a:pPr>
            <a:r>
              <a:rPr lang="ar-SA" sz="2800" b="1" dirty="0" smtClean="0">
                <a:solidFill>
                  <a:schemeClr val="tx1"/>
                </a:solidFill>
                <a:latin typeface="HASENAT" pitchFamily="2" charset="-78"/>
                <a:ea typeface="Calibri"/>
                <a:cs typeface="HASENAT" pitchFamily="2" charset="-78"/>
              </a:rPr>
              <a:t>اِنَّمَا الْمُؤْمِنُونَ الَّذٖينَ اٰمَنُوا بِاللّٰهِ وَرَسُولِهٖ ثُمَّ لَمْ يَرْتَابُوا وَجَاهَدُوا بِاَمْوَالِهِمْ وَاَنْفُسِهِمْ فٖى </a:t>
            </a:r>
            <a:endParaRPr lang="tr-TR" sz="2800" b="1" dirty="0" smtClean="0">
              <a:solidFill>
                <a:schemeClr val="tx1"/>
              </a:solidFill>
              <a:latin typeface="HASENAT" pitchFamily="2" charset="-78"/>
              <a:ea typeface="Calibri"/>
              <a:cs typeface="HASENAT" pitchFamily="2" charset="-78"/>
            </a:endParaRPr>
          </a:p>
          <a:p>
            <a:pPr algn="r">
              <a:spcBef>
                <a:spcPts val="0"/>
              </a:spcBef>
            </a:pPr>
            <a:r>
              <a:rPr lang="tr-TR" sz="2000" b="1" dirty="0" smtClean="0">
                <a:solidFill>
                  <a:schemeClr val="tx1"/>
                </a:solidFill>
                <a:latin typeface="AGA Arabesque" pitchFamily="2" charset="2"/>
                <a:ea typeface="Calibri"/>
                <a:cs typeface="HASENAT" pitchFamily="2" charset="-78"/>
              </a:rPr>
              <a:t>*</a:t>
            </a:r>
            <a:r>
              <a:rPr lang="tr-TR" sz="2800" b="1" dirty="0" smtClean="0">
                <a:solidFill>
                  <a:schemeClr val="tx1"/>
                </a:solidFill>
                <a:latin typeface="HASENAT" pitchFamily="2" charset="-78"/>
                <a:ea typeface="Calibri"/>
                <a:cs typeface="HASENAT" pitchFamily="2" charset="-78"/>
              </a:rPr>
              <a:t> </a:t>
            </a:r>
            <a:r>
              <a:rPr lang="ar-SA" sz="2800" b="1" dirty="0" smtClean="0">
                <a:solidFill>
                  <a:schemeClr val="tx1"/>
                </a:solidFill>
                <a:latin typeface="HASENAT" pitchFamily="2" charset="-78"/>
                <a:ea typeface="Calibri"/>
                <a:cs typeface="HASENAT" pitchFamily="2" charset="-78"/>
              </a:rPr>
              <a:t>سَبٖيلِ اللّٰهِ اُولٰئِكَ هُمُ الصَّادِقُونَ</a:t>
            </a:r>
            <a:endParaRPr lang="tr-TR" sz="2800" b="1" dirty="0" smtClean="0">
              <a:solidFill>
                <a:schemeClr val="tx1"/>
              </a:solidFill>
              <a:latin typeface="HASENAT" pitchFamily="2" charset="-78"/>
              <a:ea typeface="Calibri"/>
              <a:cs typeface="HASENAT" pitchFamily="2" charset="-78"/>
            </a:endParaRPr>
          </a:p>
          <a:p>
            <a:pPr algn="l">
              <a:spcBef>
                <a:spcPts val="0"/>
              </a:spcBef>
            </a:pP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Mü’minler</a:t>
            </a:r>
            <a:r>
              <a:rPr lang="tr-TR" sz="1600" b="1" dirty="0" smtClean="0">
                <a:solidFill>
                  <a:schemeClr val="tx1"/>
                </a:solidFill>
                <a:latin typeface="Arial Narrow"/>
                <a:ea typeface="Calibri"/>
                <a:cs typeface="Times New Roman"/>
              </a:rPr>
              <a:t> ancak Allah’a ve </a:t>
            </a:r>
            <a:r>
              <a:rPr lang="tr-TR" sz="1600" b="1" dirty="0" err="1" smtClean="0">
                <a:solidFill>
                  <a:schemeClr val="tx1"/>
                </a:solidFill>
                <a:latin typeface="Arial Narrow"/>
                <a:ea typeface="Calibri"/>
                <a:cs typeface="Times New Roman"/>
              </a:rPr>
              <a:t>Rasûlüne</a:t>
            </a:r>
            <a:r>
              <a:rPr lang="tr-TR" sz="1600" b="1" dirty="0" smtClean="0">
                <a:solidFill>
                  <a:schemeClr val="tx1"/>
                </a:solidFill>
                <a:latin typeface="Arial Narrow"/>
                <a:ea typeface="Calibri"/>
                <a:cs typeface="Times New Roman"/>
              </a:rPr>
              <a:t> iman eden, ondan sonra asla şüpheye düşmeyen, Allah yolunda mallarıyla ve canlarıyla </a:t>
            </a:r>
            <a:r>
              <a:rPr lang="tr-TR" sz="1600" b="1" dirty="0" err="1" smtClean="0">
                <a:solidFill>
                  <a:schemeClr val="tx1"/>
                </a:solidFill>
                <a:latin typeface="Arial Narrow"/>
                <a:ea typeface="Calibri"/>
                <a:cs typeface="Times New Roman"/>
              </a:rPr>
              <a:t>mücahede</a:t>
            </a:r>
            <a:r>
              <a:rPr lang="tr-TR" sz="1600" b="1" dirty="0" smtClean="0">
                <a:solidFill>
                  <a:schemeClr val="tx1"/>
                </a:solidFill>
                <a:latin typeface="Arial Narrow"/>
                <a:ea typeface="Calibri"/>
                <a:cs typeface="Times New Roman"/>
              </a:rPr>
              <a:t> edenlerdir. İşte doğrular ancak onlardır. (</a:t>
            </a:r>
            <a:r>
              <a:rPr lang="tr-TR" sz="1600" b="1" dirty="0" err="1" smtClean="0">
                <a:solidFill>
                  <a:schemeClr val="tx1"/>
                </a:solidFill>
                <a:latin typeface="Arial Narrow"/>
                <a:ea typeface="Calibri"/>
                <a:cs typeface="Times New Roman"/>
              </a:rPr>
              <a:t>Hücurat</a:t>
            </a:r>
            <a:r>
              <a:rPr lang="tr-TR" sz="1600" b="1" dirty="0" smtClean="0">
                <a:solidFill>
                  <a:schemeClr val="tx1"/>
                </a:solidFill>
                <a:latin typeface="Arial Narrow"/>
                <a:ea typeface="Calibri"/>
                <a:cs typeface="Times New Roman"/>
              </a:rPr>
              <a:t> </a:t>
            </a:r>
            <a:r>
              <a:rPr lang="tr-TR" sz="1600" b="1" dirty="0" err="1" smtClean="0">
                <a:solidFill>
                  <a:schemeClr val="tx1"/>
                </a:solidFill>
                <a:latin typeface="Arial Narrow"/>
                <a:ea typeface="Calibri"/>
                <a:cs typeface="Times New Roman"/>
              </a:rPr>
              <a:t>Sûresi</a:t>
            </a:r>
            <a:r>
              <a:rPr lang="tr-TR" sz="1600" b="1" dirty="0" smtClean="0">
                <a:solidFill>
                  <a:schemeClr val="tx1"/>
                </a:solidFill>
                <a:latin typeface="Arial Narrow"/>
                <a:ea typeface="Calibri"/>
                <a:cs typeface="Times New Roman"/>
              </a:rPr>
              <a:t>:15)</a:t>
            </a:r>
          </a:p>
          <a:p>
            <a:pPr algn="l">
              <a:spcBef>
                <a:spcPts val="0"/>
              </a:spcBef>
              <a:buFont typeface="Wingdings" pitchFamily="2" charset="2"/>
              <a:buChar char="Ø"/>
            </a:pPr>
            <a:r>
              <a:rPr lang="tr-TR" sz="1600" b="1" dirty="0" smtClean="0">
                <a:solidFill>
                  <a:srgbClr val="FF0000"/>
                </a:solidFill>
                <a:latin typeface="Arial Narrow" pitchFamily="34" charset="0"/>
                <a:ea typeface="Calibri"/>
                <a:cs typeface="Times New Roman"/>
              </a:rPr>
              <a:t>      Öğüt vermek emredilmiştir:</a:t>
            </a:r>
          </a:p>
          <a:p>
            <a:pPr algn="r">
              <a:spcBef>
                <a:spcPts val="0"/>
              </a:spcBef>
            </a:pPr>
            <a:r>
              <a:rPr lang="tr-TR" sz="2400" b="1" dirty="0" smtClean="0">
                <a:solidFill>
                  <a:schemeClr val="tx1"/>
                </a:solidFill>
                <a:latin typeface="AGA Arabesque" pitchFamily="2" charset="2"/>
                <a:ea typeface="Calibri"/>
                <a:cs typeface="HASENAT" pitchFamily="2" charset="-78"/>
              </a:rPr>
              <a:t>*</a:t>
            </a:r>
            <a:r>
              <a:rPr lang="tr-TR" sz="2800"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وَذَكِّرْ فَاِنَّ الذِّكْرٰى تَنْفَعُ الْمُؤْمِنٖينَ</a:t>
            </a:r>
          </a:p>
          <a:p>
            <a:pPr algn="l">
              <a:spcBef>
                <a:spcPts val="0"/>
              </a:spcBef>
            </a:pPr>
            <a:r>
              <a:rPr lang="ar-AE" sz="1600" b="1" dirty="0" smtClean="0">
                <a:solidFill>
                  <a:schemeClr val="tx1"/>
                </a:solidFill>
                <a:latin typeface="Arial Narrow" pitchFamily="34" charset="0"/>
                <a:ea typeface="Calibri"/>
                <a:cs typeface="Times New Roman"/>
              </a:rPr>
              <a:t>– “</a:t>
            </a:r>
            <a:r>
              <a:rPr lang="tr-TR" sz="1600" b="1" dirty="0" smtClean="0">
                <a:solidFill>
                  <a:schemeClr val="tx1"/>
                </a:solidFill>
                <a:latin typeface="Arial Narrow" pitchFamily="34" charset="0"/>
                <a:ea typeface="Calibri"/>
                <a:cs typeface="Times New Roman"/>
              </a:rPr>
              <a:t>Sen öğüt ver. Çünkü; öğüt, </a:t>
            </a:r>
            <a:r>
              <a:rPr lang="tr-TR" sz="1600" b="1" dirty="0" err="1" smtClean="0">
                <a:solidFill>
                  <a:schemeClr val="tx1"/>
                </a:solidFill>
                <a:latin typeface="Arial Narrow" pitchFamily="34" charset="0"/>
                <a:ea typeface="Calibri"/>
                <a:cs typeface="Times New Roman"/>
              </a:rPr>
              <a:t>mü’minlere</a:t>
            </a:r>
            <a:r>
              <a:rPr lang="tr-TR" sz="1600" b="1" dirty="0" smtClean="0">
                <a:solidFill>
                  <a:schemeClr val="tx1"/>
                </a:solidFill>
                <a:latin typeface="Arial Narrow" pitchFamily="34" charset="0"/>
                <a:ea typeface="Calibri"/>
                <a:cs typeface="Times New Roman"/>
              </a:rPr>
              <a:t> fayda verir.” (</a:t>
            </a:r>
            <a:r>
              <a:rPr lang="tr-TR" sz="1600" b="1" dirty="0" err="1" smtClean="0">
                <a:solidFill>
                  <a:schemeClr val="tx1"/>
                </a:solidFill>
                <a:latin typeface="Arial Narrow" pitchFamily="34" charset="0"/>
                <a:ea typeface="Calibri"/>
                <a:cs typeface="Times New Roman"/>
              </a:rPr>
              <a:t>Zariyat</a:t>
            </a:r>
            <a:r>
              <a:rPr lang="tr-TR" sz="1600" b="1" dirty="0" smtClean="0">
                <a:solidFill>
                  <a:schemeClr val="tx1"/>
                </a:solidFill>
                <a:latin typeface="Arial Narrow" pitchFamily="34" charset="0"/>
                <a:ea typeface="Calibri"/>
                <a:cs typeface="Times New Roman"/>
              </a:rPr>
              <a:t> </a:t>
            </a:r>
            <a:r>
              <a:rPr lang="tr-TR" sz="1600" b="1" dirty="0" err="1" smtClean="0">
                <a:solidFill>
                  <a:schemeClr val="tx1"/>
                </a:solidFill>
                <a:latin typeface="Arial Narrow" pitchFamily="34" charset="0"/>
                <a:ea typeface="Calibri"/>
                <a:cs typeface="Times New Roman"/>
              </a:rPr>
              <a:t>Sûresi</a:t>
            </a:r>
            <a:r>
              <a:rPr lang="tr-TR" sz="1600" b="1" dirty="0" smtClean="0">
                <a:solidFill>
                  <a:schemeClr val="tx1"/>
                </a:solidFill>
                <a:latin typeface="Arial Narrow" pitchFamily="34" charset="0"/>
                <a:ea typeface="Calibri"/>
                <a:cs typeface="Times New Roman"/>
              </a:rPr>
              <a:t>:55)</a:t>
            </a:r>
          </a:p>
          <a:p>
            <a:pPr algn="l">
              <a:spcBef>
                <a:spcPts val="0"/>
              </a:spcBef>
              <a:buFont typeface="Wingdings" pitchFamily="2" charset="2"/>
              <a:buChar char="Ø"/>
            </a:pPr>
            <a:r>
              <a:rPr lang="tr-TR" sz="1600" b="1" dirty="0" smtClean="0">
                <a:solidFill>
                  <a:srgbClr val="FF0000"/>
                </a:solidFill>
                <a:latin typeface="Arial Narrow" pitchFamily="34" charset="0"/>
                <a:ea typeface="Calibri"/>
                <a:cs typeface="Times New Roman"/>
              </a:rPr>
              <a:t>        Allah (CC) </a:t>
            </a:r>
            <a:r>
              <a:rPr lang="tr-TR" sz="1600" b="1" dirty="0" err="1" smtClean="0">
                <a:solidFill>
                  <a:srgbClr val="FF0000"/>
                </a:solidFill>
                <a:latin typeface="Arial Narrow" pitchFamily="34" charset="0"/>
                <a:ea typeface="Calibri"/>
                <a:cs typeface="Times New Roman"/>
              </a:rPr>
              <a:t>Kur’an’dan</a:t>
            </a:r>
            <a:r>
              <a:rPr lang="tr-TR" sz="1600" b="1" dirty="0" smtClean="0">
                <a:solidFill>
                  <a:srgbClr val="FF0000"/>
                </a:solidFill>
                <a:latin typeface="Arial Narrow" pitchFamily="34" charset="0"/>
                <a:ea typeface="Calibri"/>
                <a:cs typeface="Times New Roman"/>
              </a:rPr>
              <a:t> öğüt alınmasını istiyor:</a:t>
            </a:r>
            <a:endParaRPr lang="tr-TR" sz="2800" b="1" dirty="0" smtClean="0">
              <a:solidFill>
                <a:schemeClr val="tx1"/>
              </a:solidFill>
              <a:latin typeface="HASENAT" pitchFamily="2" charset="-78"/>
              <a:ea typeface="Calibri"/>
              <a:cs typeface="HASENAT" pitchFamily="2" charset="-78"/>
            </a:endParaRPr>
          </a:p>
          <a:p>
            <a:pPr algn="r">
              <a:spcBef>
                <a:spcPts val="0"/>
              </a:spcBef>
            </a:pPr>
            <a:r>
              <a:rPr lang="tr-TR" sz="2400" b="1" dirty="0" smtClean="0">
                <a:solidFill>
                  <a:schemeClr val="tx1"/>
                </a:solidFill>
                <a:latin typeface="AGA Arabesque" pitchFamily="2" charset="2"/>
                <a:ea typeface="Calibri"/>
                <a:cs typeface="HASENAT" pitchFamily="2" charset="-78"/>
              </a:rPr>
              <a:t>*</a:t>
            </a:r>
            <a:r>
              <a:rPr lang="ar-AE" sz="2800" b="1" dirty="0" smtClean="0">
                <a:solidFill>
                  <a:schemeClr val="tx1"/>
                </a:solidFill>
                <a:latin typeface="HASENAT" pitchFamily="2" charset="-78"/>
                <a:cs typeface="HASENAT" pitchFamily="2" charset="-78"/>
              </a:rPr>
              <a:t>وَلَقَدْ يَسَّرْنَا الْقُرْآنَ لِلذِّكْرِ فَهَلْ مِن مُّدَّكِرٍ </a:t>
            </a:r>
            <a:endParaRPr lang="tr-TR" sz="1600" b="1" dirty="0" smtClean="0">
              <a:solidFill>
                <a:schemeClr val="tx1"/>
              </a:solidFill>
              <a:latin typeface="HASENAT" pitchFamily="2" charset="-78"/>
              <a:ea typeface="Calibri"/>
              <a:cs typeface="HASENAT" pitchFamily="2" charset="-78"/>
            </a:endParaRPr>
          </a:p>
          <a:p>
            <a:pPr algn="l">
              <a:spcBef>
                <a:spcPts val="0"/>
              </a:spcBef>
            </a:pPr>
            <a:r>
              <a:rPr lang="tr-TR" sz="1600" b="1" dirty="0" smtClean="0">
                <a:solidFill>
                  <a:schemeClr val="tx1"/>
                </a:solidFill>
                <a:latin typeface="Arial Narrow" pitchFamily="34" charset="0"/>
                <a:ea typeface="Calibri"/>
                <a:cs typeface="Times New Roman"/>
              </a:rPr>
              <a:t>– “</a:t>
            </a:r>
            <a:r>
              <a:rPr lang="tr-TR" sz="1600" b="1" dirty="0" err="1" smtClean="0">
                <a:solidFill>
                  <a:schemeClr val="tx1"/>
                </a:solidFill>
                <a:latin typeface="Arial Narrow" pitchFamily="34" charset="0"/>
                <a:ea typeface="Calibri"/>
                <a:cs typeface="Times New Roman"/>
              </a:rPr>
              <a:t>And</a:t>
            </a:r>
            <a:r>
              <a:rPr lang="tr-TR" sz="1600" b="1" dirty="0" smtClean="0">
                <a:solidFill>
                  <a:schemeClr val="tx1"/>
                </a:solidFill>
                <a:latin typeface="Arial Narrow" pitchFamily="34" charset="0"/>
                <a:ea typeface="Calibri"/>
                <a:cs typeface="Times New Roman"/>
              </a:rPr>
              <a:t> olsun biz Kur’an’ı öğüt alsınlar diye kolaylaştırdık. Ondan öğüt alan yok mu? (Kamer </a:t>
            </a:r>
            <a:r>
              <a:rPr lang="tr-TR" sz="1600" b="1" dirty="0" err="1" smtClean="0">
                <a:solidFill>
                  <a:schemeClr val="tx1"/>
                </a:solidFill>
                <a:latin typeface="Arial Narrow" pitchFamily="34" charset="0"/>
                <a:ea typeface="Calibri"/>
                <a:cs typeface="Times New Roman"/>
              </a:rPr>
              <a:t>Sûresi</a:t>
            </a:r>
            <a:r>
              <a:rPr lang="tr-TR" sz="1600" b="1" dirty="0" smtClean="0">
                <a:solidFill>
                  <a:schemeClr val="tx1"/>
                </a:solidFill>
                <a:latin typeface="Arial Narrow" pitchFamily="34" charset="0"/>
                <a:ea typeface="Calibri"/>
                <a:cs typeface="Times New Roman"/>
              </a:rPr>
              <a:t>:17)</a:t>
            </a:r>
          </a:p>
          <a:p>
            <a:pPr algn="l">
              <a:spcBef>
                <a:spcPts val="0"/>
              </a:spcBef>
              <a:buFont typeface="Wingdings" pitchFamily="2" charset="2"/>
              <a:buChar char="Ø"/>
            </a:pPr>
            <a:r>
              <a:rPr lang="tr-TR" sz="1600" b="1" dirty="0" smtClean="0">
                <a:solidFill>
                  <a:srgbClr val="FF0000"/>
                </a:solidFill>
                <a:latin typeface="Arial Narrow" pitchFamily="34" charset="0"/>
                <a:ea typeface="Calibri"/>
                <a:cs typeface="Times New Roman"/>
              </a:rPr>
              <a:t>       </a:t>
            </a:r>
            <a:r>
              <a:rPr lang="tr-TR" sz="1600" b="1" dirty="0" err="1" smtClean="0">
                <a:solidFill>
                  <a:srgbClr val="FF0000"/>
                </a:solidFill>
                <a:latin typeface="Arial Narrow" pitchFamily="34" charset="0"/>
                <a:ea typeface="Calibri"/>
                <a:cs typeface="Times New Roman"/>
              </a:rPr>
              <a:t>Cenab</a:t>
            </a:r>
            <a:r>
              <a:rPr lang="tr-TR" sz="1600" b="1" dirty="0" smtClean="0">
                <a:solidFill>
                  <a:srgbClr val="FF0000"/>
                </a:solidFill>
                <a:latin typeface="Arial Narrow" pitchFamily="34" charset="0"/>
                <a:ea typeface="Calibri"/>
                <a:cs typeface="Times New Roman"/>
              </a:rPr>
              <a:t>-ı Allah dengenin bozulmamasını emrediyor:</a:t>
            </a:r>
          </a:p>
          <a:p>
            <a:pPr algn="r">
              <a:spcBef>
                <a:spcPts val="0"/>
              </a:spcBef>
            </a:pPr>
            <a:r>
              <a:rPr lang="tr-TR" sz="2400" b="1" dirty="0" smtClean="0">
                <a:solidFill>
                  <a:schemeClr val="tx1"/>
                </a:solidFill>
                <a:latin typeface="AGA Arabesque" pitchFamily="2" charset="2"/>
                <a:ea typeface="Calibri"/>
                <a:cs typeface="HASENAT" pitchFamily="2" charset="-78"/>
              </a:rPr>
              <a:t>*</a:t>
            </a:r>
            <a:r>
              <a:rPr lang="tr-TR" sz="2800" b="1"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اَلَّا تَطْغَوْا فِى الْمٖيزَانِ</a:t>
            </a:r>
          </a:p>
          <a:p>
            <a:pPr algn="l">
              <a:spcBef>
                <a:spcPts val="0"/>
              </a:spcBef>
            </a:pPr>
            <a:r>
              <a:rPr lang="ar-AE" sz="1600" b="1" dirty="0" smtClean="0">
                <a:solidFill>
                  <a:schemeClr val="tx1"/>
                </a:solidFill>
                <a:latin typeface="Arial Narrow" pitchFamily="34" charset="0"/>
                <a:ea typeface="Calibri"/>
                <a:cs typeface="Times New Roman"/>
              </a:rPr>
              <a:t>– “</a:t>
            </a:r>
            <a:r>
              <a:rPr lang="tr-TR" sz="1600" b="1" dirty="0" smtClean="0">
                <a:solidFill>
                  <a:schemeClr val="tx1"/>
                </a:solidFill>
                <a:latin typeface="Arial Narrow" pitchFamily="34" charset="0"/>
                <a:ea typeface="Calibri"/>
                <a:cs typeface="Times New Roman"/>
              </a:rPr>
              <a:t>Sakın dengeyi bozmayın.” (Rahman </a:t>
            </a:r>
            <a:r>
              <a:rPr lang="tr-TR" sz="1600" b="1" dirty="0" err="1" smtClean="0">
                <a:solidFill>
                  <a:schemeClr val="tx1"/>
                </a:solidFill>
                <a:latin typeface="Arial Narrow" pitchFamily="34" charset="0"/>
                <a:ea typeface="Calibri"/>
                <a:cs typeface="Times New Roman"/>
              </a:rPr>
              <a:t>Sûresi</a:t>
            </a:r>
            <a:r>
              <a:rPr lang="tr-TR" sz="1600" b="1" dirty="0" smtClean="0">
                <a:solidFill>
                  <a:schemeClr val="tx1"/>
                </a:solidFill>
                <a:latin typeface="Arial Narrow" pitchFamily="34" charset="0"/>
                <a:ea typeface="Calibri"/>
                <a:cs typeface="Times New Roman"/>
              </a:rPr>
              <a:t>:8)</a:t>
            </a:r>
          </a:p>
          <a:p>
            <a:pPr algn="r">
              <a:spcBef>
                <a:spcPts val="0"/>
              </a:spcBef>
            </a:pPr>
            <a:r>
              <a:rPr lang="tr-TR" sz="2400" b="1" dirty="0" smtClean="0">
                <a:solidFill>
                  <a:schemeClr val="tx1"/>
                </a:solidFill>
                <a:latin typeface="AGA Arabesque" pitchFamily="2" charset="2"/>
                <a:ea typeface="Calibri"/>
                <a:cs typeface="HASENAT" pitchFamily="2" charset="-78"/>
              </a:rPr>
              <a:t>*</a:t>
            </a:r>
            <a:r>
              <a:rPr lang="tr-TR" sz="2800" b="1"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وَاَقٖيمُوا الْوَزْنَ بِالْقِسْطِ وَلَا تُخْسِرُوا الْمٖيزَانَ</a:t>
            </a:r>
          </a:p>
          <a:p>
            <a:pPr algn="l">
              <a:spcBef>
                <a:spcPts val="0"/>
              </a:spcBef>
            </a:pPr>
            <a:r>
              <a:rPr lang="ar-AE" sz="1600" b="1" dirty="0" smtClean="0">
                <a:solidFill>
                  <a:schemeClr val="tx1"/>
                </a:solidFill>
                <a:latin typeface="Arial Narrow" pitchFamily="34" charset="0"/>
                <a:ea typeface="Calibri"/>
                <a:cs typeface="Times New Roman"/>
              </a:rPr>
              <a:t>– “</a:t>
            </a:r>
            <a:r>
              <a:rPr lang="tr-TR" sz="1600" b="1" dirty="0" smtClean="0">
                <a:solidFill>
                  <a:schemeClr val="tx1"/>
                </a:solidFill>
                <a:latin typeface="Arial Narrow" pitchFamily="34" charset="0"/>
                <a:ea typeface="Calibri"/>
                <a:cs typeface="Times New Roman"/>
              </a:rPr>
              <a:t>Ölçüyü adaletle tutun ve eksik tartmayın. (Ayet:9)</a:t>
            </a:r>
          </a:p>
          <a:p>
            <a:pPr algn="l">
              <a:spcBef>
                <a:spcPts val="0"/>
              </a:spcBef>
              <a:buFont typeface="Wingdings" pitchFamily="2" charset="2"/>
              <a:buChar char="Ø"/>
            </a:pPr>
            <a:r>
              <a:rPr lang="tr-TR" sz="1600" b="1" dirty="0" smtClean="0">
                <a:solidFill>
                  <a:srgbClr val="FF0000"/>
                </a:solidFill>
                <a:latin typeface="Arial Narrow" pitchFamily="34" charset="0"/>
                <a:ea typeface="Calibri"/>
                <a:cs typeface="Times New Roman"/>
              </a:rPr>
              <a:t>   Allah (CC) soruyor:</a:t>
            </a:r>
            <a:endParaRPr lang="tr-TR" sz="2800" b="1" dirty="0" smtClean="0">
              <a:solidFill>
                <a:srgbClr val="FF0000"/>
              </a:solidFill>
              <a:latin typeface="Arial Narrow" pitchFamily="34" charset="0"/>
              <a:ea typeface="Calibri"/>
              <a:cs typeface="HASENAT" pitchFamily="2" charset="-78"/>
            </a:endParaRPr>
          </a:p>
          <a:p>
            <a:pPr algn="r">
              <a:spcBef>
                <a:spcPts val="0"/>
              </a:spcBef>
            </a:pPr>
            <a:r>
              <a:rPr lang="tr-TR" sz="2400" b="1" dirty="0" smtClean="0">
                <a:solidFill>
                  <a:schemeClr val="tx1"/>
                </a:solidFill>
                <a:latin typeface="AGA Arabesque" pitchFamily="2" charset="2"/>
                <a:ea typeface="Calibri"/>
                <a:cs typeface="HASENAT" pitchFamily="2" charset="-78"/>
              </a:rPr>
              <a:t>*</a:t>
            </a:r>
            <a:r>
              <a:rPr lang="tr-TR" sz="2800" b="1" dirty="0" smtClean="0">
                <a:solidFill>
                  <a:schemeClr val="tx1"/>
                </a:solidFill>
                <a:latin typeface="HASENAT" pitchFamily="2" charset="-78"/>
                <a:ea typeface="Calibri"/>
                <a:cs typeface="HASENAT" pitchFamily="2" charset="-78"/>
              </a:rPr>
              <a:t> </a:t>
            </a:r>
            <a:r>
              <a:rPr lang="ar-AE" sz="2800" b="1" dirty="0" smtClean="0">
                <a:solidFill>
                  <a:schemeClr val="tx1"/>
                </a:solidFill>
                <a:latin typeface="HASENAT" pitchFamily="2" charset="-78"/>
                <a:ea typeface="Calibri"/>
                <a:cs typeface="HASENAT" pitchFamily="2" charset="-78"/>
              </a:rPr>
              <a:t>فَبِاَیِّ اٰلَاءِ رَبِّكُمَا تُكَذِّبَانِ</a:t>
            </a:r>
          </a:p>
          <a:p>
            <a:pPr algn="l">
              <a:spcBef>
                <a:spcPts val="0"/>
              </a:spcBef>
            </a:pPr>
            <a:r>
              <a:rPr lang="ar-AE" sz="1600" b="1" dirty="0" smtClean="0">
                <a:solidFill>
                  <a:schemeClr val="tx1"/>
                </a:solidFill>
                <a:latin typeface="Arial Narrow" pitchFamily="34" charset="0"/>
                <a:ea typeface="Calibri"/>
                <a:cs typeface="Times New Roman"/>
              </a:rPr>
              <a:t>– “</a:t>
            </a:r>
            <a:r>
              <a:rPr lang="tr-TR" sz="1600" b="1" dirty="0" smtClean="0">
                <a:solidFill>
                  <a:schemeClr val="tx1"/>
                </a:solidFill>
                <a:latin typeface="Arial Narrow" pitchFamily="34" charset="0"/>
                <a:ea typeface="Calibri"/>
                <a:cs typeface="Times New Roman"/>
              </a:rPr>
              <a:t>Rabbinizin nimetlerinden hangisini yalanlayabilirsiniz? (Rahman </a:t>
            </a:r>
            <a:r>
              <a:rPr lang="tr-TR" sz="1600" b="1" dirty="0" err="1" smtClean="0">
                <a:solidFill>
                  <a:schemeClr val="tx1"/>
                </a:solidFill>
                <a:latin typeface="Arial Narrow" pitchFamily="34" charset="0"/>
                <a:ea typeface="Calibri"/>
                <a:cs typeface="Times New Roman"/>
              </a:rPr>
              <a:t>Sûresi</a:t>
            </a:r>
            <a:r>
              <a:rPr lang="tr-TR" sz="1600" b="1" dirty="0" smtClean="0">
                <a:solidFill>
                  <a:schemeClr val="tx1"/>
                </a:solidFill>
                <a:latin typeface="Arial Narrow" pitchFamily="34" charset="0"/>
                <a:ea typeface="Calibri"/>
                <a:cs typeface="Times New Roman"/>
              </a:rPr>
              <a:t>)</a:t>
            </a:r>
          </a:p>
          <a:p>
            <a:pPr algn="r"/>
            <a:r>
              <a:rPr lang="tr-TR" sz="2400" b="1" dirty="0" smtClean="0">
                <a:solidFill>
                  <a:schemeClr val="tx1"/>
                </a:solidFill>
                <a:latin typeface="AGA Arabesque" pitchFamily="2" charset="2"/>
                <a:ea typeface="Calibri"/>
                <a:cs typeface="HASENAT" pitchFamily="2" charset="-78"/>
              </a:rPr>
              <a:t>*</a:t>
            </a:r>
            <a:r>
              <a:rPr lang="ar-AE" sz="2800" b="1" dirty="0" smtClean="0">
                <a:solidFill>
                  <a:schemeClr val="tx1"/>
                </a:solidFill>
                <a:latin typeface="HASENAT" pitchFamily="2" charset="-78"/>
                <a:cs typeface="HASENAT" pitchFamily="2" charset="-78"/>
              </a:rPr>
              <a:t>وَاٰتٰیكُمْ مِنْ كُلِّ مَا سَاَلْتُمُوهُ وَاِنْ تَعُدُّوا نِعْمَتَ اللّٰهِ لَا تُحْصُوهَا اِنَّ الاِنْسَانَ لَظَلُومٌ كَفَّارٌ </a:t>
            </a:r>
          </a:p>
          <a:p>
            <a:pPr algn="l"/>
            <a:r>
              <a:rPr lang="ar-AE" sz="1600" b="1" dirty="0" smtClean="0">
                <a:solidFill>
                  <a:schemeClr val="tx1"/>
                </a:solidFill>
                <a:latin typeface="Arial Narrow" pitchFamily="34" charset="0"/>
                <a:ea typeface="Calibri"/>
                <a:cs typeface="Times New Roman"/>
              </a:rPr>
              <a:t>– “</a:t>
            </a:r>
            <a:r>
              <a:rPr lang="tr-TR" sz="1600" b="1" dirty="0" smtClean="0">
                <a:solidFill>
                  <a:schemeClr val="tx1"/>
                </a:solidFill>
                <a:latin typeface="Arial Narrow" pitchFamily="34" charset="0"/>
              </a:rPr>
              <a:t>O, istediğiniz şeylerin hepsinden size verdi. Eğer Allah’ın nimetlerini saymaya kalkışsanız sayamazsınız. Şüphesiz insan çok zalimdir, çok nankördür. “(İbrahim :34.)</a:t>
            </a:r>
          </a:p>
          <a:p>
            <a:endParaRPr lang="tr-TR" sz="1600" dirty="0" smtClean="0"/>
          </a:p>
          <a:p>
            <a:endParaRPr lang="tr-TR" sz="1600" dirty="0" smtClean="0"/>
          </a:p>
          <a:p>
            <a:pPr algn="l">
              <a:spcBef>
                <a:spcPts val="0"/>
              </a:spcBef>
            </a:pPr>
            <a:endParaRPr lang="tr-TR" sz="1600" b="1" dirty="0" smtClean="0">
              <a:solidFill>
                <a:schemeClr val="tx1"/>
              </a:solidFill>
              <a:latin typeface="Arial Narrow" pitchFamily="34" charset="0"/>
              <a:ea typeface="Calibri"/>
              <a:cs typeface="Times New Roman"/>
            </a:endParaRPr>
          </a:p>
          <a:p>
            <a:pPr algn="l">
              <a:lnSpc>
                <a:spcPct val="110000"/>
              </a:lnSpc>
              <a:spcBef>
                <a:spcPts val="0"/>
              </a:spcBef>
            </a:pPr>
            <a:endParaRPr lang="tr-TR" sz="1600" dirty="0" smtClean="0">
              <a:solidFill>
                <a:schemeClr val="tx1"/>
              </a:solidFill>
              <a:ea typeface="Calibri"/>
              <a:cs typeface="Times New Roman"/>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a:ln>
            <a:solidFill>
              <a:schemeClr val="accent1"/>
            </a:solidFill>
          </a:ln>
        </p:spPr>
        <p:txBody>
          <a:bodyPr>
            <a:normAutofit fontScale="85000" lnSpcReduction="20000"/>
          </a:bodyPr>
          <a:lstStyle/>
          <a:p>
            <a:pPr algn="l">
              <a:buFont typeface="Wingdings" pitchFamily="2" charset="2"/>
              <a:buChar char="Ø"/>
            </a:pPr>
            <a:r>
              <a:rPr lang="tr-TR" sz="1800" b="1" dirty="0" smtClean="0">
                <a:solidFill>
                  <a:srgbClr val="FF0000"/>
                </a:solidFill>
                <a:latin typeface="Arial Narrow" pitchFamily="34" charset="0"/>
              </a:rPr>
              <a:t>     Yapılan yardımların karşılığı kat kattır:</a:t>
            </a:r>
          </a:p>
          <a:p>
            <a:pPr algn="r"/>
            <a:r>
              <a:rPr lang="tr-TR" sz="28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مَنْ ذَا الَّذٖى يُقْرِضُ اللّٰهَ قَرْضًا حَسَنًا فَيُضَاعِفَهُ لَهُ وَلَهُ اَجْرٌ كَرٖيمٌ</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Kim Allah’a güzel bir ödünç verecek olursa, Allah da onun karşılığını kat kat verir. Ayrıca O’nun çok değerli bir mükafatı da vardır.” (</a:t>
            </a:r>
            <a:r>
              <a:rPr lang="tr-TR" sz="1800" b="1" dirty="0" err="1" smtClean="0">
                <a:solidFill>
                  <a:schemeClr val="tx1"/>
                </a:solidFill>
                <a:latin typeface="Arial Narrow" pitchFamily="34" charset="0"/>
              </a:rPr>
              <a:t>Hadid</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:11)</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يَوْمَ تَرَى الْمُؤْمِنٖينَ وَالْمُؤْمِنَاتِ يَسْعٰى نُورُهُمْ بَيْنَ اَيْدٖيهِمْ وَبِاَيْمَانِهِمْ بُشْرٰیكُمُ الْيَوْمَ </a:t>
            </a:r>
          </a:p>
          <a:p>
            <a:pPr algn="r"/>
            <a:r>
              <a:rPr lang="tr-TR" sz="28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جَنَّاتٌ تَجْرٖى مِنْ تَحْتِهَا الْاَنْهَارُ خَالِدٖينَ فٖيهَا ذٰلِكَ هُوَ الْفَوْزُ الْعَظٖيمُ</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Sadaka veren erkeklere ve kadınlara ve Allah’a güzel bir ödünç verenlere, verdiklerinin karşılığı kat kat ödenir. Ayrıca onlara değerli bir mükâfat vardır.” (Ayet:18)</a:t>
            </a:r>
          </a:p>
          <a:p>
            <a:pPr algn="l">
              <a:buFont typeface="Wingdings" pitchFamily="2" charset="2"/>
              <a:buChar char="Ø"/>
            </a:pP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her şeyi </a:t>
            </a:r>
            <a:r>
              <a:rPr lang="tr-TR" sz="1800" b="1" dirty="0" err="1" smtClean="0">
                <a:solidFill>
                  <a:srgbClr val="FF0000"/>
                </a:solidFill>
                <a:latin typeface="Arial Narrow" pitchFamily="34" charset="0"/>
              </a:rPr>
              <a:t>tesbit</a:t>
            </a:r>
            <a:r>
              <a:rPr lang="tr-TR" sz="1800" b="1" dirty="0" smtClean="0">
                <a:solidFill>
                  <a:srgbClr val="FF0000"/>
                </a:solidFill>
                <a:latin typeface="Arial Narrow" pitchFamily="34" charset="0"/>
              </a:rPr>
              <a:t> etmektedir</a:t>
            </a:r>
            <a:r>
              <a:rPr lang="tr-TR" sz="1800" b="1" dirty="0" smtClean="0">
                <a:solidFill>
                  <a:schemeClr val="tx1"/>
                </a:solidFill>
                <a:latin typeface="Arial Narrow" pitchFamily="34" charset="0"/>
              </a:rPr>
              <a:t>:</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مَا يَلْفِظُ مِنْ قَوْلٍ اِلَّا لَدَيْهِ </a:t>
            </a: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 اِذْ يَتَلَقَّى الْمُتَلَقِّيَانِ عَنِ الْيَمٖينِ وَعَنِ الشِّمَالِ قَعٖيدٌ</a:t>
            </a:r>
          </a:p>
          <a:p>
            <a:pPr algn="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رَقٖيبٌ عَتٖيدٌ</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İki melek insanın sağında ve solunda yaptıklarını yazmaktadır.” (</a:t>
            </a:r>
            <a:r>
              <a:rPr lang="tr-TR" sz="1800" b="1" dirty="0" err="1" smtClean="0">
                <a:solidFill>
                  <a:schemeClr val="tx1"/>
                </a:solidFill>
                <a:latin typeface="Arial Narrow" pitchFamily="34" charset="0"/>
              </a:rPr>
              <a:t>Kâf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:17)</a:t>
            </a:r>
          </a:p>
          <a:p>
            <a:pPr algn="l"/>
            <a:r>
              <a:rPr lang="tr-TR" sz="1800" b="1" dirty="0" smtClean="0">
                <a:solidFill>
                  <a:schemeClr val="tx1"/>
                </a:solidFill>
                <a:latin typeface="Arial Narrow" pitchFamily="34" charset="0"/>
              </a:rPr>
              <a:t>– “İnsan hiçbir söz söylemez ki, yanında gözetleyen yazmaya hazır bir melek bulunmasın.” (Ayet:18)</a:t>
            </a:r>
          </a:p>
          <a:p>
            <a:pPr algn="l"/>
            <a:r>
              <a:rPr lang="tr-TR" sz="1800" b="1" dirty="0" err="1" smtClean="0">
                <a:solidFill>
                  <a:schemeClr val="tx1"/>
                </a:solidFill>
                <a:latin typeface="Arial Narrow" pitchFamily="34" charset="0"/>
              </a:rPr>
              <a:t>Teheccüd</a:t>
            </a:r>
            <a:r>
              <a:rPr lang="tr-TR" sz="1800" b="1" dirty="0" smtClean="0">
                <a:solidFill>
                  <a:schemeClr val="tx1"/>
                </a:solidFill>
                <a:latin typeface="Arial Narrow" pitchFamily="34" charset="0"/>
              </a:rPr>
              <a:t> namazı emredilmiştir:</a:t>
            </a:r>
          </a:p>
          <a:p>
            <a:pPr algn="r"/>
            <a:r>
              <a:rPr lang="tr-TR" sz="30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وَمِنَ الَّيْلِ فَسَبِّحْهُ وَاَدْبَارَ السُّجُودِ</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Gecenin bir bölümünde secde et, secdelerin ardından da O’nu </a:t>
            </a:r>
            <a:r>
              <a:rPr lang="tr-TR" sz="1800" b="1" dirty="0" err="1" smtClean="0">
                <a:solidFill>
                  <a:schemeClr val="tx1"/>
                </a:solidFill>
                <a:latin typeface="Arial Narrow" pitchFamily="34" charset="0"/>
              </a:rPr>
              <a:t>tesbih</a:t>
            </a:r>
            <a:r>
              <a:rPr lang="tr-TR" sz="1800" b="1" dirty="0" smtClean="0">
                <a:solidFill>
                  <a:schemeClr val="tx1"/>
                </a:solidFill>
                <a:latin typeface="Arial Narrow" pitchFamily="34" charset="0"/>
              </a:rPr>
              <a:t> et.” (</a:t>
            </a:r>
            <a:r>
              <a:rPr lang="tr-TR" sz="1800" b="1" dirty="0" err="1" smtClean="0">
                <a:solidFill>
                  <a:schemeClr val="tx1"/>
                </a:solidFill>
                <a:latin typeface="Arial Narrow" pitchFamily="34" charset="0"/>
              </a:rPr>
              <a:t>Kâf</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:40) </a:t>
            </a:r>
          </a:p>
          <a:p>
            <a:pPr algn="l">
              <a:buFont typeface="Wingdings" pitchFamily="2" charset="2"/>
              <a:buChar char="Ø"/>
            </a:pPr>
            <a:r>
              <a:rPr lang="tr-TR" sz="1800" b="1" dirty="0" smtClean="0">
                <a:solidFill>
                  <a:srgbClr val="FF0000"/>
                </a:solidFill>
                <a:latin typeface="Arial Narrow" pitchFamily="34" charset="0"/>
              </a:rPr>
              <a:t>      Vesveseden Allah’a sığınılacaktır:</a:t>
            </a:r>
            <a:endParaRPr lang="tr-TR" sz="3300" b="1" dirty="0" smtClean="0">
              <a:solidFill>
                <a:srgbClr val="FF0000"/>
              </a:solidFill>
              <a:latin typeface="HASENAT" pitchFamily="2" charset="-78"/>
              <a:cs typeface="HASENAT" pitchFamily="2" charset="-78"/>
            </a:endParaRPr>
          </a:p>
          <a:p>
            <a:pPr algn="r"/>
            <a:r>
              <a:rPr lang="tr-TR" sz="33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اِنَّمَا النَّجْوٰى مِنَ الشَّيْطَانِ لِيَحْزُنَ الَّذٖينَ اٰمَنُوا وَلَيْسَ بِضَارِّهِمْ شَيْپًا اِلَّا بِاِذْنِ اللّٰهِ وَعَلَى </a:t>
            </a:r>
          </a:p>
          <a:p>
            <a:pPr algn="r"/>
            <a:r>
              <a:rPr lang="tr-TR" sz="2800" b="1" dirty="0" smtClean="0">
                <a:solidFill>
                  <a:schemeClr val="tx1"/>
                </a:solidFill>
                <a:latin typeface="AGA Arabesque" pitchFamily="2" charset="2"/>
                <a:cs typeface="HASENAT" pitchFamily="2" charset="-78"/>
              </a:rPr>
              <a:t>*</a:t>
            </a:r>
            <a:r>
              <a:rPr lang="tr-TR" sz="3300" b="1" dirty="0" smtClean="0">
                <a:solidFill>
                  <a:schemeClr val="tx1"/>
                </a:solidFill>
                <a:latin typeface="HASENAT" pitchFamily="2" charset="-78"/>
                <a:cs typeface="HASENAT" pitchFamily="2" charset="-78"/>
              </a:rPr>
              <a:t> </a:t>
            </a:r>
            <a:r>
              <a:rPr lang="ar-AE" sz="3300" b="1" dirty="0" smtClean="0">
                <a:solidFill>
                  <a:schemeClr val="tx1"/>
                </a:solidFill>
                <a:latin typeface="HASENAT" pitchFamily="2" charset="-78"/>
                <a:cs typeface="HASENAT" pitchFamily="2" charset="-78"/>
              </a:rPr>
              <a:t> اللّٰهِ فَلْيَتَوَكَّلِ الْمُؤْمِنُونَ</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Gizli konuşmalar şeytandandır. Bu, iman edenleri üzmek içindir. Oysa şeytan, Allah’ın izni olmadıkça </a:t>
            </a:r>
            <a:r>
              <a:rPr lang="tr-TR" sz="1800" b="1" dirty="0" err="1" smtClean="0">
                <a:solidFill>
                  <a:schemeClr val="tx1"/>
                </a:solidFill>
                <a:latin typeface="Arial Narrow" pitchFamily="34" charset="0"/>
              </a:rPr>
              <a:t>mü’minlere</a:t>
            </a:r>
            <a:r>
              <a:rPr lang="tr-TR" sz="1800" b="1" dirty="0" smtClean="0">
                <a:solidFill>
                  <a:schemeClr val="tx1"/>
                </a:solidFill>
                <a:latin typeface="Arial Narrow" pitchFamily="34" charset="0"/>
              </a:rPr>
              <a:t> hiçbir zarar veremez. </a:t>
            </a:r>
            <a:r>
              <a:rPr lang="tr-TR" sz="1800" b="1" dirty="0" err="1" smtClean="0">
                <a:solidFill>
                  <a:schemeClr val="tx1"/>
                </a:solidFill>
                <a:latin typeface="Arial Narrow" pitchFamily="34" charset="0"/>
              </a:rPr>
              <a:t>Mü’minler</a:t>
            </a:r>
            <a:r>
              <a:rPr lang="tr-TR" sz="1800" b="1" dirty="0" smtClean="0">
                <a:solidFill>
                  <a:schemeClr val="tx1"/>
                </a:solidFill>
                <a:latin typeface="Arial Narrow" pitchFamily="34" charset="0"/>
              </a:rPr>
              <a:t> Allah’a dayanıp güvensinler.” (Mücadele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:10)</a:t>
            </a: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spcBef>
                <a:spcPts val="0"/>
              </a:spcBef>
              <a:buFont typeface="Wingdings" pitchFamily="2" charset="2"/>
              <a:buChar char="Ø"/>
            </a:pPr>
            <a:r>
              <a:rPr lang="tr-TR" sz="1600" b="1" dirty="0" smtClean="0">
                <a:solidFill>
                  <a:srgbClr val="FF0000"/>
                </a:solidFill>
                <a:latin typeface="Arial Narrow" pitchFamily="34" charset="0"/>
              </a:rPr>
              <a:t>     Allah (CC) Ahiret hazırlığına dikkat çekiyor:</a:t>
            </a:r>
            <a:endParaRPr lang="tr-TR" sz="2800" b="1" dirty="0" smtClean="0">
              <a:solidFill>
                <a:srgbClr val="FF0000"/>
              </a:solidFill>
              <a:latin typeface="HASENAT" pitchFamily="2" charset="-78"/>
              <a:cs typeface="HASENAT" pitchFamily="2" charset="-78"/>
            </a:endParaRPr>
          </a:p>
          <a:p>
            <a:pPr algn="r">
              <a:spcBef>
                <a:spcPts val="0"/>
              </a:spcBef>
            </a:pP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اَيُّهَا الَّذٖينَ اٰمَنُوا اتَّقُوا اللّٰهَ وَلْتَنْظُرْ نَفْسٌ مَا قَدَّمَتْ لِغَدٍ وَاتَّقُوا اللّٰهَ اِنَّ اللّٰهَ خَبٖيرٌ بِمَا</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وَلَا تَكُونُوا كَالَّذٖينَ نَسُوا اللّٰهَ فَاَنْسٰیهُمْ اَنْفُسَهُمْ اُولٰئِكَ هُمُ الْفَاسِقُونَ</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تَعْمَلُونَ</a:t>
            </a:r>
            <a:endParaRPr lang="tr-TR" sz="2800" b="1" dirty="0" smtClean="0">
              <a:solidFill>
                <a:schemeClr val="tx1"/>
              </a:solidFill>
              <a:latin typeface="HASENAT" pitchFamily="2" charset="-78"/>
              <a:cs typeface="HASENAT" pitchFamily="2" charset="-78"/>
            </a:endParaRPr>
          </a:p>
          <a:p>
            <a:pPr algn="l">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Allah’tan korkun ve herkes yarına hazırladığına baksın. Allah’tan korkun, çünkü Allah yaptıklarınızdan haberdardır. (</a:t>
            </a:r>
            <a:r>
              <a:rPr lang="tr-TR" sz="1600" b="1" dirty="0" err="1" smtClean="0">
                <a:solidFill>
                  <a:schemeClr val="tx1"/>
                </a:solidFill>
                <a:latin typeface="Arial Narrow" pitchFamily="34" charset="0"/>
              </a:rPr>
              <a:t>Haşr</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:18)</a:t>
            </a:r>
          </a:p>
          <a:p>
            <a:pPr algn="l">
              <a:spcBef>
                <a:spcPts val="0"/>
              </a:spcBef>
            </a:pPr>
            <a:r>
              <a:rPr lang="tr-TR" sz="1600" b="1" dirty="0" smtClean="0">
                <a:solidFill>
                  <a:schemeClr val="tx1"/>
                </a:solidFill>
                <a:latin typeface="Arial Narrow" pitchFamily="34" charset="0"/>
              </a:rPr>
              <a:t>– “Allah’ı unutan ve bu yüzden Allah’ın da onlara kendilerini unutturduğu kimseler gibi olmayın. Onlar yoldan çıkan kimselerdir.” (Ayet:19)</a:t>
            </a:r>
          </a:p>
          <a:p>
            <a:pPr algn="l">
              <a:spcBef>
                <a:spcPts val="0"/>
              </a:spcBef>
              <a:buFont typeface="Wingdings" pitchFamily="2" charset="2"/>
              <a:buChar char="Ø"/>
            </a:pPr>
            <a:r>
              <a:rPr lang="tr-TR" sz="1600" b="1" dirty="0" smtClean="0">
                <a:solidFill>
                  <a:srgbClr val="FF0000"/>
                </a:solidFill>
                <a:latin typeface="Arial Narrow" pitchFamily="34" charset="0"/>
              </a:rPr>
              <a:t>    Yapılmayacak şey söylenmeyecektir:</a:t>
            </a:r>
          </a:p>
          <a:p>
            <a:pPr algn="r">
              <a:spcBef>
                <a:spcPts val="0"/>
              </a:spcBef>
            </a:pP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يَا اَيُّهَا الَّذٖينَ اَمَنُوا لِمَ تَقُولُونَ مَا لَا تَفْعَلُونَ</a:t>
            </a:r>
          </a:p>
          <a:p>
            <a:pPr algn="l">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Yapmayacağınız şeyleri niçin söylüyorsunuz?” (Saf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a:t>
            </a: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كَبُرَ مَقْتًا عِنْدَ اللّٰهِ اَنْ تَقُولُوا مَا لَا تَفْعَلُونَ </a:t>
            </a:r>
          </a:p>
          <a:p>
            <a:pPr algn="l">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Yapmayacağınız şeyleri söylemeniz, Allah yanında büyük bir nefretle karşılanır.” (Saf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 </a:t>
            </a:r>
          </a:p>
          <a:p>
            <a:pPr algn="l">
              <a:spcBef>
                <a:spcPts val="0"/>
              </a:spcBef>
              <a:buFont typeface="Wingdings" pitchFamily="2" charset="2"/>
              <a:buChar char="Ø"/>
            </a:pPr>
            <a:r>
              <a:rPr lang="tr-TR" sz="1600" b="1" dirty="0" smtClean="0">
                <a:solidFill>
                  <a:srgbClr val="FF0000"/>
                </a:solidFill>
                <a:latin typeface="Arial Narrow" pitchFamily="34" charset="0"/>
              </a:rPr>
              <a:t>    Cuma namazı farzdır:</a:t>
            </a:r>
            <a:endParaRPr lang="tr-TR" sz="1400" b="1" dirty="0" smtClean="0">
              <a:solidFill>
                <a:srgbClr val="FF0000"/>
              </a:solidFill>
              <a:latin typeface="Arial Narrow" pitchFamily="34" charset="0"/>
            </a:endParaRPr>
          </a:p>
          <a:p>
            <a:pPr algn="r">
              <a:spcBef>
                <a:spcPts val="0"/>
              </a:spcBef>
            </a:pPr>
            <a:r>
              <a:rPr lang="ar-AE" sz="2800" b="1" dirty="0" smtClean="0">
                <a:solidFill>
                  <a:schemeClr val="tx1"/>
                </a:solidFill>
                <a:latin typeface="HASENAT" pitchFamily="2" charset="-78"/>
                <a:cs typeface="HASENAT" pitchFamily="2" charset="-78"/>
              </a:rPr>
              <a:t>يَا اَيُّهَا الَّذٖينَ اٰمَنُوا اِذَا نُودِىَ لِلصَّلٰوةِ مِنْ يَوْمِ الْجُمُعَةِ فَاسْعَوْا اِلٰى ذِكْرِ اللّٰهِ وَذَرُوا الْبَيْعَ </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ذٰلِكُمْ خَيْرٌ لَكُمْ اِنْ كُنْتُمْ تَعْلَمُونَ</a:t>
            </a:r>
          </a:p>
          <a:p>
            <a:pPr algn="l">
              <a:spcBef>
                <a:spcPts val="0"/>
              </a:spcBef>
            </a:pPr>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Cuma günü ezan okunup namaza çağrıldığı zaman, hemen Allah’ı anmaya koşun ve alış verişi bırakın. Eğer bilirseniz elbette bu sizin için daha hayırlıdır. Namaz kılınınca da yer yüzüne dağılın ve Allah’ın </a:t>
            </a:r>
            <a:r>
              <a:rPr lang="tr-TR" sz="1600" b="1" dirty="0" err="1" smtClean="0">
                <a:solidFill>
                  <a:schemeClr val="tx1"/>
                </a:solidFill>
                <a:latin typeface="Arial Narrow" pitchFamily="34" charset="0"/>
              </a:rPr>
              <a:t>lütfundan</a:t>
            </a:r>
            <a:r>
              <a:rPr lang="tr-TR" sz="1600" b="1" dirty="0" smtClean="0">
                <a:solidFill>
                  <a:schemeClr val="tx1"/>
                </a:solidFill>
                <a:latin typeface="Arial Narrow" pitchFamily="34" charset="0"/>
              </a:rPr>
              <a:t> isteyin. Allah’ı çok zikredin; umulur ki kurtuluşa erersiniz.” (Cuma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:9-10)</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Mal hırsı, evlat sevgisi Allah’tan uzaklaştırmamalıdır:</a:t>
            </a:r>
          </a:p>
          <a:p>
            <a:pPr algn="r"/>
            <a:r>
              <a:rPr lang="ar-AE" sz="2800" b="1" dirty="0" smtClean="0">
                <a:solidFill>
                  <a:schemeClr val="tx1"/>
                </a:solidFill>
                <a:latin typeface="HASENAT" pitchFamily="2" charset="-78"/>
                <a:cs typeface="HASENAT" pitchFamily="2" charset="-78"/>
              </a:rPr>
              <a:t>يَا اَيُّهَا الَّذٖينَ اٰمَنُوا لَا تُلْهِكُمْ اَمْوَالُكُمْ وَلَا اَوْلَادُكُمْ عَنْ ذِكْرِ اللّٰهِ وَمَنْ يَفْعَلْ ذٰلِكَ فَاُولٰئِكَ</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هُمُ الْخَاسِرُونَ</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Ey iman edenler! Mallarınız ve çocuklarınız sizi Allah’ı anmaktan alıkoymasın. Kim bunu yaparsa işte onlar ziyana uğrayanlardır.” (</a:t>
            </a:r>
            <a:r>
              <a:rPr lang="tr-TR" sz="1600" b="1" dirty="0" err="1" smtClean="0">
                <a:solidFill>
                  <a:schemeClr val="tx1"/>
                </a:solidFill>
                <a:latin typeface="Arial Narrow" pitchFamily="34" charset="0"/>
              </a:rPr>
              <a:t>Münafıkun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a:t>
            </a:r>
          </a:p>
          <a:p>
            <a:pPr algn="l">
              <a:buFont typeface="Wingdings" pitchFamily="2" charset="2"/>
              <a:buChar char="Ø"/>
            </a:pPr>
            <a:r>
              <a:rPr lang="tr-TR" sz="1600" b="1" dirty="0" smtClean="0">
                <a:solidFill>
                  <a:srgbClr val="FF0000"/>
                </a:solidFill>
                <a:latin typeface="Arial Narrow" pitchFamily="34" charset="0"/>
              </a:rPr>
              <a:t>     Pişmanlık fayda vermez:</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وَأَنفِقُوا مِن مَّا رَزَقْنَاكُم مِّن قَبْلِ أَن يَأْتِيَ أَحَدَكُمُ الْمَوْتُ فَيَقُولَ رَبِّ لَوْلَا أَخَّرْتَنِي إِلَىٰ أَجَلٍ قَرِيبٍ وَلَن يُؤَخِّرَ اللَّهُ نَفْسًا إِذَا جَاءَ أَجَلُهَا ۚ وَاللَّهُ خَبِيرٌ بِمَا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فَأَصَّدَّقَ وَأَكُن مِّنَ الصَّالِحِينَ</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تَعْمَلُونَ </a:t>
            </a:r>
            <a:r>
              <a:rPr lang="tr-TR" sz="2800" b="1" dirty="0" smtClean="0">
                <a:solidFill>
                  <a:schemeClr val="tx1"/>
                </a:solidFill>
                <a:latin typeface="AGA Arabesque" pitchFamily="2" charset="2"/>
                <a:cs typeface="HASENAT" pitchFamily="2" charset="-78"/>
              </a:rPr>
              <a:t> </a:t>
            </a:r>
            <a:endParaRPr lang="ar-AE" sz="1600" b="1" dirty="0" smtClean="0">
              <a:solidFill>
                <a:schemeClr val="tx1"/>
              </a:solidFill>
              <a:latin typeface="HASENAT" pitchFamily="2" charset="-78"/>
              <a:cs typeface="HASENAT" pitchFamily="2" charset="-78"/>
            </a:endParaRP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Sizden birine ölüm gelip de: Rabbim! Beni yakın bir süreye kadar geciktirsen de sadaka verip iyilerden olsam! Demesinden önce size verdiğimiz rızıktan harcayın. Allah eceli geldiğinde hiçbir kimsenin ölümünü ertelemez. Allah yaptıklarınızdan haberdardır.” (</a:t>
            </a:r>
            <a:r>
              <a:rPr lang="tr-TR" sz="1600" b="1" dirty="0" err="1" smtClean="0">
                <a:solidFill>
                  <a:schemeClr val="tx1"/>
                </a:solidFill>
                <a:latin typeface="Arial Narrow" pitchFamily="34" charset="0"/>
              </a:rPr>
              <a:t>Münafikun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:10-11) </a:t>
            </a:r>
          </a:p>
          <a:p>
            <a:pPr algn="l">
              <a:buFont typeface="Wingdings" pitchFamily="2" charset="2"/>
              <a:buChar char="Ø"/>
            </a:pPr>
            <a:r>
              <a:rPr lang="tr-TR" sz="1600" b="1" dirty="0" smtClean="0">
                <a:solidFill>
                  <a:srgbClr val="FF0000"/>
                </a:solidFill>
                <a:latin typeface="Arial Narrow" pitchFamily="34" charset="0"/>
              </a:rPr>
              <a:t>     Mal ve çocukların birer imtihan olduğu bildirilmiştir:</a:t>
            </a:r>
          </a:p>
          <a:p>
            <a:pPr algn="r"/>
            <a:r>
              <a:rPr lang="tr-TR" sz="24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اِنَّمَا اَمْوَالُكُمْ وَاَوْلَادُكُمْ فِتْنَةٌ وَاللّٰهُ عِنْدَهُ اَجْرٌ عَظٖيمٌ</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Doğrusu mallarınız ve çocuklarınız sizin için bir imtihandır.” (</a:t>
            </a:r>
            <a:r>
              <a:rPr lang="tr-TR" sz="1600" b="1" dirty="0" err="1" smtClean="0">
                <a:solidFill>
                  <a:schemeClr val="tx1"/>
                </a:solidFill>
                <a:latin typeface="Arial Narrow" pitchFamily="34" charset="0"/>
              </a:rPr>
              <a:t>Teğabün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:15)</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فَاتَّقُوا اللّٰهَ مَا اسْتَطَعْتُمْ وَاسْمَعُوا وَاَطٖيعُوا وَاَنْفِقُوا خَيْرًا لِاَنْفُسِكُمْ وَمَنْ يُوقَ شُحَّ نَفْسِهٖ  </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فَاُولٰئِكَ هُمُ الْمُفْلِحُونَ</a:t>
            </a:r>
          </a:p>
          <a:p>
            <a:pPr algn="l"/>
            <a:r>
              <a:rPr lang="ar-AE" sz="1600" b="1" dirty="0" smtClean="0">
                <a:solidFill>
                  <a:schemeClr val="tx1"/>
                </a:solidFill>
                <a:latin typeface="Arial Narrow" pitchFamily="34" charset="0"/>
              </a:rPr>
              <a:t>– “</a:t>
            </a:r>
            <a:r>
              <a:rPr lang="tr-TR" sz="1600" b="1" dirty="0" smtClean="0">
                <a:solidFill>
                  <a:schemeClr val="tx1"/>
                </a:solidFill>
                <a:latin typeface="Arial Narrow" pitchFamily="34" charset="0"/>
              </a:rPr>
              <a:t>O halde gücünüz yettiğince Allah’a isyandan kaçının. Dinleyin, itaat edin, kendi iyiliğinize harcayın. Kim nefsinin cimriliğinden korunursa işte onlar kurtuluşa erenlerdir.” (Ayet:16)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اِنْ تُقْرِضُوا اللّٰهَ قَرْضًا حَسَنًا يُضَاعِفْهُ لَكُمْ وَيَغْفِرْ لَكُمْ وَاللّٰهُ شَكُورٌ حَلٖيمٌ</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Eğer Allah rızası için ödünç verirseniz, Allah sizin için kat kat arttırır ve sizi bağışlar. Allah çok mükafat verendir, ceza vermekte de acele etmeyendir.” (Ayet:17)</a:t>
            </a:r>
          </a:p>
          <a:p>
            <a:pPr algn="l">
              <a:lnSpc>
                <a:spcPct val="110000"/>
              </a:lnSpc>
              <a:spcBef>
                <a:spcPts val="0"/>
              </a:spcBef>
            </a:pPr>
            <a:r>
              <a:rPr lang="tr-TR" sz="1700" b="1" dirty="0" smtClean="0">
                <a:solidFill>
                  <a:srgbClr val="FF0000"/>
                </a:solidFill>
                <a:latin typeface="Arial Narrow" pitchFamily="34" charset="0"/>
              </a:rPr>
              <a:t>Allah (CC) cehennem ateşinden korunmayı emreder</a:t>
            </a:r>
            <a:r>
              <a:rPr lang="tr-TR" sz="1900" b="1" dirty="0" smtClean="0">
                <a:solidFill>
                  <a:srgbClr val="FF0000"/>
                </a:solidFill>
                <a:latin typeface="Arial Narrow" pitchFamily="34" charset="0"/>
              </a:rPr>
              <a:t>:</a:t>
            </a:r>
            <a:endParaRPr lang="tr-TR" sz="3500" b="1" dirty="0" smtClean="0">
              <a:solidFill>
                <a:srgbClr val="FF0000"/>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يَا اَيُّهَا الَّذٖينَ اٰمَنُوا قُوا اَنْفُسَكُمْ وَاَهْلٖيكُمْ نَارًا وَقُودُهَا النَّاسُ وَالْحِجَارَةُ عَلَيْهَا مَلٰئِكَةٌ </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 غِلَاظٌ شِدَادٌ لَا يَعْصُونَ اللّٰهَ مَا اَمَرَهُمْ وَيَفْعَلُونَ مَا يُؤْمَرُونَ</a:t>
            </a:r>
            <a:endParaRPr lang="ar-AE" sz="2800" b="1" dirty="0" smtClean="0">
              <a:solidFill>
                <a:schemeClr val="tx1"/>
              </a:solidFill>
              <a:latin typeface="HASENAT" pitchFamily="2" charset="-78"/>
              <a:cs typeface="HASENAT" pitchFamily="2" charset="-78"/>
            </a:endParaRP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Ey inananlar! Kendinizi ve ailenizi yakıtı insanlar ve taşlar olan ateşten koruyun…” (</a:t>
            </a:r>
            <a:r>
              <a:rPr lang="tr-TR" sz="1700" b="1" dirty="0" err="1" smtClean="0">
                <a:solidFill>
                  <a:schemeClr val="tx1"/>
                </a:solidFill>
                <a:latin typeface="Arial Narrow" pitchFamily="34" charset="0"/>
              </a:rPr>
              <a:t>Tahrim</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:6)</a:t>
            </a:r>
          </a:p>
          <a:p>
            <a:pPr algn="l">
              <a:lnSpc>
                <a:spcPct val="110000"/>
              </a:lnSpc>
              <a:spcBef>
                <a:spcPts val="0"/>
              </a:spcBef>
            </a:pPr>
            <a:r>
              <a:rPr lang="tr-TR" sz="1700" b="1" dirty="0" err="1" smtClean="0">
                <a:solidFill>
                  <a:schemeClr val="tx1"/>
                </a:solidFill>
                <a:latin typeface="Arial Narrow" pitchFamily="34" charset="0"/>
              </a:rPr>
              <a:t>Cenab</a:t>
            </a:r>
            <a:r>
              <a:rPr lang="tr-TR" sz="1700" b="1" dirty="0" smtClean="0">
                <a:solidFill>
                  <a:schemeClr val="tx1"/>
                </a:solidFill>
                <a:latin typeface="Arial Narrow" pitchFamily="34" charset="0"/>
              </a:rPr>
              <a:t>-ı Allah </a:t>
            </a:r>
            <a:r>
              <a:rPr lang="tr-TR" sz="1700" b="1" dirty="0" err="1" smtClean="0">
                <a:solidFill>
                  <a:schemeClr val="tx1"/>
                </a:solidFill>
                <a:latin typeface="Arial Narrow" pitchFamily="34" charset="0"/>
              </a:rPr>
              <a:t>Müddessir</a:t>
            </a:r>
            <a:r>
              <a:rPr lang="tr-TR" sz="1700" b="1" dirty="0" smtClean="0">
                <a:solidFill>
                  <a:schemeClr val="tx1"/>
                </a:solidFill>
                <a:latin typeface="Arial Narrow" pitchFamily="34" charset="0"/>
              </a:rPr>
              <a:t> Suresinde şöyle emrediyor:</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وَثِيَابَكَ فَطَهِّرْ </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Elbiseni temiz tut.” (</a:t>
            </a:r>
            <a:r>
              <a:rPr lang="tr-TR" sz="1700" b="1" dirty="0" err="1" smtClean="0">
                <a:solidFill>
                  <a:schemeClr val="tx1"/>
                </a:solidFill>
                <a:latin typeface="Arial Narrow" pitchFamily="34" charset="0"/>
              </a:rPr>
              <a:t>Müddessir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وَالرُّجْزَ فَاهْجُرْ </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Kötü şeyleri terk et.(Şirkten uzak dur.)” (Ayet:5)</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وَلَا تَمْنُنْ تَسْتَكْثِرُ </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Yaptığın iyiliği çok görerek başa kakma.” (Ayet:6)</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وَلِرَبِّكَ فَاصْبِرْ </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Rabbinin rızasına ermek için sabret.” (Ayet:7)</a:t>
            </a:r>
          </a:p>
          <a:p>
            <a:pPr algn="l">
              <a:lnSpc>
                <a:spcPct val="110000"/>
              </a:lnSpc>
              <a:spcBef>
                <a:spcPts val="0"/>
              </a:spcBef>
            </a:pPr>
            <a:r>
              <a:rPr lang="tr-TR" sz="1700" b="1" dirty="0" smtClean="0">
                <a:solidFill>
                  <a:schemeClr val="tx1"/>
                </a:solidFill>
                <a:latin typeface="Arial Narrow" pitchFamily="34" charset="0"/>
                <a:cs typeface="HASENAT" pitchFamily="2" charset="-78"/>
              </a:rPr>
              <a:t>Peygamberimize </a:t>
            </a:r>
            <a:r>
              <a:rPr lang="tr-TR" sz="1700" b="1" dirty="0" err="1" smtClean="0">
                <a:solidFill>
                  <a:schemeClr val="tx1"/>
                </a:solidFill>
                <a:latin typeface="Arial Narrow" pitchFamily="34" charset="0"/>
                <a:cs typeface="HASENAT" pitchFamily="2" charset="-78"/>
              </a:rPr>
              <a:t>teheccüd</a:t>
            </a:r>
            <a:r>
              <a:rPr lang="tr-TR" sz="1700" b="1" dirty="0" smtClean="0">
                <a:solidFill>
                  <a:schemeClr val="tx1"/>
                </a:solidFill>
                <a:latin typeface="Arial Narrow" pitchFamily="34" charset="0"/>
                <a:cs typeface="HASENAT" pitchFamily="2" charset="-78"/>
              </a:rPr>
              <a:t> namazı kılmasını emreder</a:t>
            </a:r>
            <a:r>
              <a:rPr lang="tr-TR" sz="1900" b="1" dirty="0" smtClean="0">
                <a:solidFill>
                  <a:schemeClr val="tx1"/>
                </a:solidFill>
                <a:latin typeface="Arial Narrow" pitchFamily="34" charset="0"/>
                <a:cs typeface="HASENAT" pitchFamily="2" charset="-78"/>
              </a:rPr>
              <a:t>:</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وَمِنَ الَّيْلِ فَاسْجُدْ لَهُ وَسَبِّحْهُ لَيْلًا طَوٖيلًا </a:t>
            </a:r>
          </a:p>
          <a:p>
            <a:pPr algn="l">
              <a:lnSpc>
                <a:spcPct val="110000"/>
              </a:lnSpc>
              <a:spcBef>
                <a:spcPts val="0"/>
              </a:spcBef>
            </a:pPr>
            <a:r>
              <a:rPr lang="ar-AE" sz="1700" b="1" dirty="0" smtClean="0">
                <a:solidFill>
                  <a:schemeClr val="tx1"/>
                </a:solidFill>
                <a:latin typeface="Arial Narrow" pitchFamily="34" charset="0"/>
              </a:rPr>
              <a:t>–  “</a:t>
            </a:r>
            <a:r>
              <a:rPr lang="tr-TR" sz="1700" b="1" dirty="0" smtClean="0">
                <a:solidFill>
                  <a:schemeClr val="tx1"/>
                </a:solidFill>
                <a:latin typeface="Arial Narrow" pitchFamily="34" charset="0"/>
              </a:rPr>
              <a:t>Gecenin bir kısmında Allah’a secde et; gecenin uzun bir bölümünde de O’nu </a:t>
            </a:r>
            <a:r>
              <a:rPr lang="tr-TR" sz="1700" b="1" dirty="0" err="1" smtClean="0">
                <a:solidFill>
                  <a:schemeClr val="tx1"/>
                </a:solidFill>
                <a:latin typeface="Arial Narrow" pitchFamily="34" charset="0"/>
              </a:rPr>
              <a:t>tesbit</a:t>
            </a:r>
            <a:r>
              <a:rPr lang="tr-TR" sz="1700" b="1" dirty="0" smtClean="0">
                <a:solidFill>
                  <a:schemeClr val="tx1"/>
                </a:solidFill>
                <a:latin typeface="Arial Narrow" pitchFamily="34" charset="0"/>
              </a:rPr>
              <a:t> et.” (İnsan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:26) </a:t>
            </a: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77500" lnSpcReduction="20000"/>
          </a:bodyPr>
          <a:lstStyle/>
          <a:p>
            <a:pPr algn="l">
              <a:buFont typeface="Wingdings" pitchFamily="2" charset="2"/>
              <a:buChar char="Ø"/>
            </a:pP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“Oku!” diye emrediyor:</a:t>
            </a:r>
          </a:p>
          <a:p>
            <a:pPr algn="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خَلَقَ الْاِنْسَانَ مِنْ عَلَقٍ </a:t>
            </a:r>
            <a:r>
              <a:rPr lang="tr-TR" sz="3100" b="1" dirty="0" smtClean="0">
                <a:solidFill>
                  <a:schemeClr val="tx1"/>
                </a:solidFill>
                <a:latin typeface="HASENAT" pitchFamily="2" charset="-78"/>
                <a:cs typeface="HASENAT" pitchFamily="2" charset="-78"/>
              </a:rPr>
              <a:t> </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اِقْرَاْ بِاسْمِ رَبِّكَ الَّذٖى خَلَقَ</a:t>
            </a:r>
            <a:endParaRPr lang="tr-TR" sz="3600" b="1" dirty="0" smtClean="0">
              <a:solidFill>
                <a:schemeClr val="tx1"/>
              </a:solidFill>
              <a:latin typeface="HASENAT" pitchFamily="2" charset="-78"/>
              <a:cs typeface="HASENAT" pitchFamily="2" charset="-78"/>
            </a:endParaRP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Yaratan Rabbinin adı ile oku! O; insanı, bir aşılanmış yumurtadan yarattı.” (</a:t>
            </a:r>
            <a:r>
              <a:rPr lang="tr-TR" sz="1800" b="1" dirty="0" err="1" smtClean="0">
                <a:solidFill>
                  <a:schemeClr val="tx1"/>
                </a:solidFill>
                <a:latin typeface="Arial Narrow" pitchFamily="34" charset="0"/>
              </a:rPr>
              <a:t>Alak</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:1-2)</a:t>
            </a:r>
          </a:p>
          <a:p>
            <a:pPr algn="l"/>
            <a:r>
              <a:rPr lang="tr-TR" sz="1800" b="1" dirty="0" smtClean="0">
                <a:solidFill>
                  <a:schemeClr val="tx1"/>
                </a:solidFill>
                <a:latin typeface="Arial Narrow" pitchFamily="34" charset="0"/>
              </a:rPr>
              <a:t>–  “Oku! İnsana bilmediklerini öğreten, kalemle yazmayı öğreten Rabbin, en büyük kerem sahibidir.” (Ayet:3-5)</a:t>
            </a:r>
          </a:p>
          <a:p>
            <a:pPr algn="l">
              <a:buFont typeface="Wingdings" pitchFamily="2" charset="2"/>
              <a:buChar char="Ø"/>
            </a:pPr>
            <a:r>
              <a:rPr lang="tr-TR" sz="1800" b="1" dirty="0" smtClean="0">
                <a:solidFill>
                  <a:srgbClr val="FF0000"/>
                </a:solidFill>
                <a:latin typeface="Arial Narrow" pitchFamily="34" charset="0"/>
              </a:rPr>
              <a:t>Namazlarına gösteriş karıştıranlar, ciddiye almayanlara Allah (CC) yazıklar olsun buyuruyor:</a:t>
            </a:r>
          </a:p>
          <a:p>
            <a:pPr algn="r"/>
            <a:r>
              <a:rPr lang="tr-TR" sz="2600" b="1" dirty="0" smtClean="0">
                <a:solidFill>
                  <a:schemeClr val="tx1"/>
                </a:solidFill>
                <a:latin typeface="AGA Arabesque" pitchFamily="2" charset="2"/>
                <a:cs typeface="HASENAT" pitchFamily="2" charset="-78"/>
              </a:rPr>
              <a:t>*</a:t>
            </a:r>
            <a:r>
              <a:rPr lang="ar-AE" sz="3500" b="1" dirty="0" smtClean="0">
                <a:solidFill>
                  <a:schemeClr val="tx1"/>
                </a:solidFill>
                <a:latin typeface="HASENAT" pitchFamily="2" charset="-78"/>
                <a:cs typeface="HASENAT" pitchFamily="2" charset="-78"/>
              </a:rPr>
              <a:t>اَلَّذٖينَ هُمْ عَنْ صَلَاتِهِمْ سَاهُونَ</a:t>
            </a:r>
            <a:r>
              <a:rPr lang="tr-TR" sz="2600" b="1" dirty="0" smtClean="0">
                <a:solidFill>
                  <a:schemeClr val="tx1"/>
                </a:solidFill>
                <a:latin typeface="AGA Arabesque" pitchFamily="2" charset="2"/>
                <a:cs typeface="HASENAT" pitchFamily="2" charset="-78"/>
              </a:rPr>
              <a:t>*</a:t>
            </a:r>
            <a:r>
              <a:rPr lang="ar-AE" sz="3500" b="1" dirty="0" smtClean="0">
                <a:solidFill>
                  <a:schemeClr val="tx1"/>
                </a:solidFill>
                <a:latin typeface="HASENAT" pitchFamily="2" charset="-78"/>
                <a:cs typeface="HASENAT" pitchFamily="2" charset="-78"/>
              </a:rPr>
              <a:t>فَوَيْلٌ لِلْمُصَلّٖينَ </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Yazıklar olsun o namaz kılanlara ki, onlar namazlarını ciddiye almazlar.” (</a:t>
            </a:r>
            <a:r>
              <a:rPr lang="tr-TR" sz="1800" b="1" dirty="0" err="1" smtClean="0">
                <a:solidFill>
                  <a:schemeClr val="tx1"/>
                </a:solidFill>
                <a:latin typeface="Arial Narrow" pitchFamily="34" charset="0"/>
              </a:rPr>
              <a:t>Mâun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:4-5)</a:t>
            </a:r>
          </a:p>
          <a:p>
            <a:pPr algn="l">
              <a:buFont typeface="Wingdings" pitchFamily="2" charset="2"/>
              <a:buChar char="Ø"/>
            </a:pPr>
            <a:r>
              <a:rPr lang="tr-TR" sz="1800" b="1" dirty="0" smtClean="0">
                <a:solidFill>
                  <a:srgbClr val="FF0000"/>
                </a:solidFill>
                <a:latin typeface="Arial Narrow" pitchFamily="34" charset="0"/>
              </a:rPr>
              <a:t>     Kurban emri şöyle geçiyor:</a:t>
            </a:r>
          </a:p>
          <a:p>
            <a:pPr algn="r"/>
            <a:r>
              <a:rPr lang="tr-TR" sz="3100" b="1" dirty="0" smtClean="0">
                <a:solidFill>
                  <a:schemeClr val="tx1"/>
                </a:solidFill>
                <a:latin typeface="AGA Arabesque" pitchFamily="2" charset="2"/>
                <a:cs typeface="HASENAT" pitchFamily="2" charset="-78"/>
              </a:rPr>
              <a:t>*</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فَصَلِّ لِرَبِّكَ وَانْحَرْ</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Rabbine kulluk et namaz kıl, ve kurban kes.” (Kevser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:2) </a:t>
            </a:r>
          </a:p>
          <a:p>
            <a:pPr algn="l">
              <a:buFont typeface="Wingdings" pitchFamily="2" charset="2"/>
              <a:buChar char="Ø"/>
            </a:pPr>
            <a:r>
              <a:rPr lang="tr-TR" sz="1800" b="1" dirty="0" smtClean="0">
                <a:solidFill>
                  <a:srgbClr val="FF0000"/>
                </a:solidFill>
                <a:latin typeface="Arial Narrow" pitchFamily="34" charset="0"/>
              </a:rPr>
              <a:t>     İki koruyucu anlamında “</a:t>
            </a:r>
            <a:r>
              <a:rPr lang="tr-TR" sz="1800" b="1" dirty="0" err="1" smtClean="0">
                <a:solidFill>
                  <a:srgbClr val="FF0000"/>
                </a:solidFill>
                <a:latin typeface="Arial Narrow" pitchFamily="34" charset="0"/>
              </a:rPr>
              <a:t>Muav</a:t>
            </a:r>
            <a:r>
              <a:rPr lang="tr-TR" sz="1800" b="1" dirty="0" smtClean="0">
                <a:solidFill>
                  <a:srgbClr val="FF0000"/>
                </a:solidFill>
                <a:latin typeface="Arial Narrow" pitchFamily="34" charset="0"/>
              </a:rPr>
              <a:t>-</a:t>
            </a:r>
            <a:r>
              <a:rPr lang="tr-TR" sz="1800" b="1" dirty="0" err="1" smtClean="0">
                <a:solidFill>
                  <a:srgbClr val="FF0000"/>
                </a:solidFill>
                <a:latin typeface="Arial Narrow" pitchFamily="34" charset="0"/>
              </a:rPr>
              <a:t>vizeteyn</a:t>
            </a:r>
            <a:r>
              <a:rPr lang="tr-TR" sz="1800" b="1" dirty="0" smtClean="0">
                <a:solidFill>
                  <a:srgbClr val="FF0000"/>
                </a:solidFill>
                <a:latin typeface="Arial Narrow" pitchFamily="34" charset="0"/>
              </a:rPr>
              <a:t>” denilen </a:t>
            </a:r>
            <a:r>
              <a:rPr lang="tr-TR" sz="1800" b="1" dirty="0" err="1" smtClean="0">
                <a:solidFill>
                  <a:srgbClr val="FF0000"/>
                </a:solidFill>
                <a:latin typeface="Arial Narrow" pitchFamily="34" charset="0"/>
              </a:rPr>
              <a:t>Felâk</a:t>
            </a:r>
            <a:r>
              <a:rPr lang="tr-TR" sz="1800" b="1" dirty="0" smtClean="0">
                <a:solidFill>
                  <a:srgbClr val="FF0000"/>
                </a:solidFill>
                <a:latin typeface="Arial Narrow" pitchFamily="34" charset="0"/>
              </a:rPr>
              <a:t> ve </a:t>
            </a:r>
            <a:r>
              <a:rPr lang="tr-TR" sz="1800" b="1" dirty="0" err="1" smtClean="0">
                <a:solidFill>
                  <a:srgbClr val="FF0000"/>
                </a:solidFill>
                <a:latin typeface="Arial Narrow" pitchFamily="34" charset="0"/>
              </a:rPr>
              <a:t>Nâs</a:t>
            </a: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sûreleri</a:t>
            </a:r>
            <a:r>
              <a:rPr lang="tr-TR" sz="1800" b="1" dirty="0" smtClean="0">
                <a:solidFill>
                  <a:srgbClr val="FF0000"/>
                </a:solidFill>
                <a:latin typeface="Arial Narrow" pitchFamily="34" charset="0"/>
              </a:rPr>
              <a:t> ile şöyle dua etmemiz istenmiştir:</a:t>
            </a:r>
            <a:endParaRPr lang="tr-TR" sz="3600" b="1" dirty="0" smtClean="0">
              <a:solidFill>
                <a:srgbClr val="FF0000"/>
              </a:solidFill>
              <a:latin typeface="HASENAT" pitchFamily="2" charset="-78"/>
              <a:cs typeface="HASENAT" pitchFamily="2" charset="-78"/>
            </a:endParaRPr>
          </a:p>
          <a:p>
            <a:pPr algn="r"/>
            <a:r>
              <a:rPr lang="ar-AE" sz="3600" b="1" dirty="0" smtClean="0">
                <a:solidFill>
                  <a:schemeClr val="tx1"/>
                </a:solidFill>
                <a:latin typeface="HASENAT" pitchFamily="2" charset="-78"/>
                <a:cs typeface="HASENAT" pitchFamily="2" charset="-78"/>
              </a:rPr>
              <a:t>وَمِنْ شَرِّ</a:t>
            </a:r>
            <a:r>
              <a:rPr lang="tr-TR" sz="3600" b="1" dirty="0" smtClean="0">
                <a:solidFill>
                  <a:schemeClr val="tx1"/>
                </a:solidFill>
                <a:latin typeface="HASENAT" pitchFamily="2" charset="-78"/>
                <a:cs typeface="HASENAT" pitchFamily="2" charset="-78"/>
              </a:rPr>
              <a:t> </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وَمِنْ شَرِّ غَاسِقٍ اِذَا وَقَبَ </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مِنْ شَرِّ مَا خَلَقَ </a:t>
            </a:r>
            <a:r>
              <a:rPr lang="tr-TR" sz="3100" b="1" dirty="0" smtClean="0">
                <a:solidFill>
                  <a:schemeClr val="tx1"/>
                </a:solidFill>
                <a:latin typeface="AGA Arabesque" pitchFamily="2" charset="2"/>
                <a:cs typeface="HASENAT" pitchFamily="2" charset="-78"/>
              </a:rPr>
              <a:t>*</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قُلْ اَعُوذُ بِرَبِّ الْفَلَقِ</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 </a:t>
            </a:r>
          </a:p>
          <a:p>
            <a:pPr algn="r"/>
            <a:r>
              <a:rPr lang="tr-TR" sz="3100" b="1" dirty="0" smtClean="0">
                <a:solidFill>
                  <a:schemeClr val="tx1"/>
                </a:solidFill>
                <a:latin typeface="AGA Arabesque" pitchFamily="2" charset="2"/>
                <a:cs typeface="HASENAT" pitchFamily="2" charset="-78"/>
              </a:rPr>
              <a:t>*</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وَمِنْ شَرِّ حَاسِدٍ اِذَا حَسَدَ</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 النَّفَّاثَاتِ فِى الْعُقَدِ</a:t>
            </a:r>
          </a:p>
          <a:p>
            <a:pPr algn="l"/>
            <a:r>
              <a:rPr lang="ar-AE" sz="1800" b="1" dirty="0" smtClean="0">
                <a:solidFill>
                  <a:schemeClr val="tx1"/>
                </a:solidFill>
                <a:latin typeface="Arial Narrow" pitchFamily="34" charset="0"/>
              </a:rPr>
              <a:t>–  “</a:t>
            </a:r>
            <a:r>
              <a:rPr lang="tr-TR" sz="1800" b="1" dirty="0" smtClean="0">
                <a:solidFill>
                  <a:schemeClr val="tx1"/>
                </a:solidFill>
                <a:latin typeface="Arial Narrow" pitchFamily="34" charset="0"/>
              </a:rPr>
              <a:t>De ki: Yarattığı şeylerin şerrinden, karanlığı çöktüğü zaman gecenin şerrinden, düğümlere üfürüp büyü yapan üfürükçülerin şerrinden ve kıskandığı zaman kıskanç kişinin şerrinden sabahın </a:t>
            </a:r>
            <a:r>
              <a:rPr lang="tr-TR" sz="1800" b="1" dirty="0" err="1" smtClean="0">
                <a:solidFill>
                  <a:schemeClr val="tx1"/>
                </a:solidFill>
                <a:latin typeface="Arial Narrow" pitchFamily="34" charset="0"/>
              </a:rPr>
              <a:t>Rabbina</a:t>
            </a:r>
            <a:r>
              <a:rPr lang="tr-TR" sz="1800" b="1" dirty="0" smtClean="0">
                <a:solidFill>
                  <a:schemeClr val="tx1"/>
                </a:solidFill>
                <a:latin typeface="Arial Narrow" pitchFamily="34" charset="0"/>
              </a:rPr>
              <a:t> sığınırım!” (</a:t>
            </a:r>
            <a:r>
              <a:rPr lang="tr-TR" sz="1800" b="1" dirty="0" err="1" smtClean="0">
                <a:solidFill>
                  <a:schemeClr val="tx1"/>
                </a:solidFill>
                <a:latin typeface="Arial Narrow" pitchFamily="34" charset="0"/>
              </a:rPr>
              <a:t>Felak</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a:t>
            </a:r>
            <a:endParaRPr lang="tr-TR" sz="3600" b="1" dirty="0" smtClean="0">
              <a:solidFill>
                <a:schemeClr val="tx1"/>
              </a:solidFill>
              <a:latin typeface="HASENAT" pitchFamily="2" charset="-78"/>
              <a:cs typeface="HASENAT" pitchFamily="2" charset="-78"/>
            </a:endParaRPr>
          </a:p>
          <a:p>
            <a:pPr algn="r"/>
            <a:r>
              <a:rPr lang="ar-AE" sz="3600" b="1" dirty="0" smtClean="0">
                <a:solidFill>
                  <a:schemeClr val="tx1"/>
                </a:solidFill>
                <a:latin typeface="HASENAT" pitchFamily="2" charset="-78"/>
                <a:cs typeface="HASENAT" pitchFamily="2" charset="-78"/>
              </a:rPr>
              <a:t>اَلَّذٖى </a:t>
            </a:r>
            <a:r>
              <a:rPr lang="tr-TR" sz="3600" b="1" dirty="0" smtClean="0">
                <a:solidFill>
                  <a:schemeClr val="tx1"/>
                </a:solidFill>
                <a:latin typeface="HASENAT" pitchFamily="2" charset="-78"/>
                <a:cs typeface="HASENAT" pitchFamily="2" charset="-78"/>
              </a:rPr>
              <a:t> </a:t>
            </a:r>
            <a:r>
              <a:rPr lang="tr-TR" sz="3100" b="1" dirty="0" smtClean="0">
                <a:solidFill>
                  <a:schemeClr val="tx1"/>
                </a:solidFill>
                <a:latin typeface="AGA Arabesque" pitchFamily="2" charset="2"/>
                <a:cs typeface="HASENAT" pitchFamily="2" charset="-78"/>
              </a:rPr>
              <a:t>*</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مِنْ شَرِّ الْوَسْوَاسِ الْخَنَّاسِ</a:t>
            </a:r>
            <a:r>
              <a:rPr lang="tr-TR" sz="3100" b="1" dirty="0" smtClean="0">
                <a:solidFill>
                  <a:schemeClr val="tx1"/>
                </a:solidFill>
                <a:latin typeface="AGA Arabesque" pitchFamily="2" charset="2"/>
                <a:cs typeface="HASENAT" pitchFamily="2" charset="-78"/>
              </a:rPr>
              <a:t>*</a:t>
            </a:r>
            <a:r>
              <a:rPr lang="ar-AE" sz="4000" b="1" dirty="0" smtClean="0">
                <a:solidFill>
                  <a:schemeClr val="tx1"/>
                </a:solidFill>
                <a:latin typeface="HASENAT" pitchFamily="2" charset="-78"/>
                <a:cs typeface="HASENAT" pitchFamily="2" charset="-78"/>
              </a:rPr>
              <a:t>اِلٰهِ النَّاسِ</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مَلِكِ النَّاسِ</a:t>
            </a:r>
            <a:r>
              <a:rPr lang="tr-TR" sz="3100" b="1" dirty="0" smtClean="0">
                <a:solidFill>
                  <a:schemeClr val="tx1"/>
                </a:solidFill>
                <a:latin typeface="AGA Arabesque" pitchFamily="2" charset="2"/>
                <a:cs typeface="HASENAT" pitchFamily="2" charset="-78"/>
              </a:rPr>
              <a:t>*</a:t>
            </a:r>
            <a:r>
              <a:rPr lang="tr-TR" sz="3600" b="1" dirty="0" smtClean="0">
                <a:solidFill>
                  <a:schemeClr val="tx1"/>
                </a:solidFill>
                <a:latin typeface="HASENAT" pitchFamily="2" charset="-78"/>
                <a:cs typeface="HASENAT" pitchFamily="2" charset="-78"/>
              </a:rPr>
              <a:t> </a:t>
            </a:r>
            <a:r>
              <a:rPr lang="ar-AE" sz="3600" b="1" dirty="0" smtClean="0">
                <a:solidFill>
                  <a:schemeClr val="tx1"/>
                </a:solidFill>
                <a:latin typeface="HASENAT" pitchFamily="2" charset="-78"/>
                <a:cs typeface="HASENAT" pitchFamily="2" charset="-78"/>
              </a:rPr>
              <a:t> قُلْ اَعُوذُ بِرَبِّ النَّاسِ</a:t>
            </a:r>
          </a:p>
          <a:p>
            <a:pPr algn="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مِنَ الْجِنَّةِ وَ النَّاسِ</a:t>
            </a:r>
            <a:r>
              <a:rPr lang="tr-TR" sz="3600" b="1" dirty="0" smtClean="0">
                <a:solidFill>
                  <a:schemeClr val="tx1"/>
                </a:solidFill>
                <a:latin typeface="HASENAT" pitchFamily="2" charset="-78"/>
                <a:cs typeface="HASENAT" pitchFamily="2" charset="-78"/>
              </a:rPr>
              <a:t> </a:t>
            </a:r>
            <a:r>
              <a:rPr lang="tr-TR" sz="3100" b="1" dirty="0" smtClean="0">
                <a:solidFill>
                  <a:schemeClr val="tx1"/>
                </a:solidFill>
                <a:latin typeface="AGA Arabesque" pitchFamily="2" charset="2"/>
                <a:cs typeface="HASENAT" pitchFamily="2" charset="-78"/>
              </a:rPr>
              <a:t>*</a:t>
            </a:r>
            <a:r>
              <a:rPr lang="ar-AE" sz="3600" b="1" dirty="0" smtClean="0">
                <a:solidFill>
                  <a:schemeClr val="tx1"/>
                </a:solidFill>
                <a:latin typeface="HASENAT" pitchFamily="2" charset="-78"/>
                <a:cs typeface="HASENAT" pitchFamily="2" charset="-78"/>
              </a:rPr>
              <a:t> يُوَسْوِسُ فٖى صُدُورِ النَّاسِ</a:t>
            </a:r>
          </a:p>
          <a:p>
            <a:pPr algn="l"/>
            <a:r>
              <a:rPr lang="ar-AE" sz="2100" b="1" dirty="0" smtClean="0">
                <a:solidFill>
                  <a:schemeClr val="tx1"/>
                </a:solidFill>
                <a:latin typeface="Arial Narrow" pitchFamily="34" charset="0"/>
              </a:rPr>
              <a:t>–  “</a:t>
            </a:r>
            <a:r>
              <a:rPr lang="tr-TR" sz="2100" b="1" dirty="0" smtClean="0">
                <a:solidFill>
                  <a:schemeClr val="tx1"/>
                </a:solidFill>
                <a:latin typeface="Arial Narrow" pitchFamily="34" charset="0"/>
              </a:rPr>
              <a:t>De ki: İnsanların kalplerine vesvese sokun. İnsan Allah’ı anınca pusuya çekilen cin ve insan şeytanının şerrinden insanların Rabbine, insanların mutlak sahip ve hâkimine, insanların ilâhına sığınırım!” (</a:t>
            </a:r>
            <a:r>
              <a:rPr lang="tr-TR" sz="2100" b="1" dirty="0" err="1" smtClean="0">
                <a:solidFill>
                  <a:schemeClr val="tx1"/>
                </a:solidFill>
                <a:latin typeface="Arial Narrow" pitchFamily="34" charset="0"/>
              </a:rPr>
              <a:t>Nas</a:t>
            </a:r>
            <a:r>
              <a:rPr lang="tr-TR" sz="2100" b="1" dirty="0" smtClean="0">
                <a:solidFill>
                  <a:schemeClr val="tx1"/>
                </a:solidFill>
                <a:latin typeface="Arial Narrow" pitchFamily="34" charset="0"/>
              </a:rPr>
              <a:t> </a:t>
            </a:r>
            <a:r>
              <a:rPr lang="tr-TR" sz="2100" b="1" dirty="0" err="1" smtClean="0">
                <a:solidFill>
                  <a:schemeClr val="tx1"/>
                </a:solidFill>
                <a:latin typeface="Arial Narrow" pitchFamily="34" charset="0"/>
              </a:rPr>
              <a:t>Sûresi</a:t>
            </a:r>
            <a:r>
              <a:rPr lang="tr-TR" sz="2100" b="1" dirty="0" smtClean="0">
                <a:solidFill>
                  <a:schemeClr val="tx1"/>
                </a:solidFill>
                <a:latin typeface="Arial Narrow" pitchFamily="34" charset="0"/>
              </a:rPr>
              <a:t>)</a:t>
            </a:r>
          </a:p>
          <a:p>
            <a:r>
              <a:rPr lang="ar-AE" sz="3600" b="1" dirty="0" smtClean="0">
                <a:solidFill>
                  <a:schemeClr val="tx1"/>
                </a:solidFill>
                <a:latin typeface="HASENAT" pitchFamily="2" charset="-78"/>
                <a:cs typeface="HASENAT" pitchFamily="2" charset="-78"/>
              </a:rPr>
              <a:t>صَدَقَ اللّٰهُ الْعَظِيمِ</a:t>
            </a:r>
          </a:p>
          <a:p>
            <a:pPr algn="l"/>
            <a:r>
              <a:rPr lang="ar-AE" sz="1300" b="1" dirty="0" smtClean="0">
                <a:solidFill>
                  <a:schemeClr val="tx1"/>
                </a:solidFill>
                <a:latin typeface="Arial Narrow" pitchFamily="34" charset="0"/>
              </a:rPr>
              <a:t>  </a:t>
            </a:r>
          </a:p>
          <a:p>
            <a:r>
              <a:rPr lang="tr-TR" sz="1800" b="1" dirty="0" smtClean="0">
                <a:solidFill>
                  <a:schemeClr val="tx1"/>
                </a:solidFill>
                <a:latin typeface="Arial Narrow" pitchFamily="34" charset="0"/>
              </a:rPr>
              <a:t>ALLAH DOĞRU SÖYLER.</a:t>
            </a:r>
          </a:p>
          <a:p>
            <a:pPr algn="l"/>
            <a:r>
              <a:rPr lang="tr-TR" sz="1800" b="1" dirty="0" smtClean="0">
                <a:solidFill>
                  <a:schemeClr val="tx1"/>
                </a:solidFill>
                <a:latin typeface="Arial Narrow" pitchFamily="34" charset="0"/>
              </a:rPr>
              <a:t>Bunlar, Rabbimizin bizden istedikleri ve bize emrettiği şeylerdir.</a:t>
            </a:r>
          </a:p>
          <a:p>
            <a:pPr algn="l"/>
            <a:endParaRPr lang="tr-TR" sz="1800" b="1" dirty="0">
              <a:solidFill>
                <a:schemeClr val="tx1"/>
              </a:solidFill>
              <a:latin typeface="Arial Narrow"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a:bodyPr>
          <a:lstStyle/>
          <a:p>
            <a:pPr algn="l">
              <a:lnSpc>
                <a:spcPct val="110000"/>
              </a:lnSpc>
              <a:spcBef>
                <a:spcPts val="0"/>
              </a:spcBef>
            </a:pPr>
            <a:r>
              <a:rPr lang="tr-TR" sz="1700" b="1" dirty="0" err="1" smtClean="0">
                <a:solidFill>
                  <a:schemeClr val="tx1"/>
                </a:solidFill>
                <a:latin typeface="Arial Narrow" pitchFamily="34" charset="0"/>
              </a:rPr>
              <a:t>Cenab</a:t>
            </a:r>
            <a:r>
              <a:rPr lang="tr-TR" sz="1700" b="1" dirty="0" smtClean="0">
                <a:solidFill>
                  <a:schemeClr val="tx1"/>
                </a:solidFill>
                <a:latin typeface="Arial Narrow" pitchFamily="34" charset="0"/>
              </a:rPr>
              <a:t>-ı Allah Kur’an’da biz kullarına şunları yasaklıyor:</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Allah, nimetlerinden bir kısmını hatırlatarak Şirk koşmayı yasaklıyor, Şirk dışında dilediği kimse için dilediği günahı afveder:</a:t>
            </a:r>
            <a:endParaRPr lang="tr-TR" sz="35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الَّذِي جَعَلَ لَكُمُ الْأَرْضَ فِرَاشًا وَالسَّمَاءَ بِنَاءً وَأَنزَلَ مِنَ السَّمَاءِ مَاءً فَأَخْرَجَ بِهِ مِنَ الثَّمَرَاتِ رِزْقًا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لَّكُمْ ۖ فَلَا تَجْعَلُوا لِلَّهِ أَندَادًا وَأَنتُمْ تَعْلَمُونَ </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“O, yeri sizin için döşek, göğü de bina yapan, gökten su indirip onunla size rızık olarak çeşitli ürünler çıkarandır. Öyleyse siz de bile bile Allah’a ortaklar koşmayın. ” (Bakara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:22)</a:t>
            </a:r>
            <a:endParaRPr lang="tr-TR" sz="26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إِنَّ اللَّهَ لَا يَغْفِرُ أَن يُشْرَكَ بِهِ وَيَغْفِرُ مَا دُونَ ذَٰلِكَ لِمَن يَشَاءُ ۚ وَمَن يُشْرِكْ بِاللَّهِ فَقَدِ افْتَرَىٰ إِثْمًا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عَظِيمًا</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Şüphesiz Allah, kendisine ortak koşulmasını asla bağışlamaz. Bunun dışında kalan (günah)</a:t>
            </a:r>
            <a:r>
              <a:rPr lang="tr-TR" sz="1700" b="1" dirty="0" err="1" smtClean="0">
                <a:solidFill>
                  <a:schemeClr val="tx1"/>
                </a:solidFill>
                <a:latin typeface="Arial Narrow" pitchFamily="34" charset="0"/>
              </a:rPr>
              <a:t>ları</a:t>
            </a:r>
            <a:r>
              <a:rPr lang="tr-TR" sz="1700" b="1" dirty="0" smtClean="0">
                <a:solidFill>
                  <a:schemeClr val="tx1"/>
                </a:solidFill>
                <a:latin typeface="Arial Narrow" pitchFamily="34" charset="0"/>
              </a:rPr>
              <a:t> ise dilediği kimseler için bağışlar. Allah’a şirk koşan kimse, şüphesiz büyük bir günah işleyerek iftira etmiş olur. (Nisa Suresi:48.)</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Hakla batıl karıştırılmayacaktır:</a:t>
            </a: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وَلَا تَلْبِسُوا الْحَقَّ بِالْبَاطِلِ وَتَكْتُمُوا الْحَقَّ وَاَنْتُمْ تَعْلَمُونَ</a:t>
            </a:r>
            <a:r>
              <a:rPr lang="ar-AE" sz="3000" dirty="0" smtClean="0">
                <a:solidFill>
                  <a:schemeClr val="tx1"/>
                </a:solidFill>
                <a:latin typeface="HASENAT" pitchFamily="2" charset="-78"/>
                <a:cs typeface="HASENAT" pitchFamily="2" charset="-78"/>
              </a:rPr>
              <a:t> </a:t>
            </a:r>
            <a:endParaRPr lang="tr-TR" sz="3000" b="1" dirty="0" smtClean="0">
              <a:solidFill>
                <a:schemeClr val="tx1"/>
              </a:solidFill>
              <a:latin typeface="Arial Narrow" pitchFamily="34" charset="0"/>
            </a:endParaRPr>
          </a:p>
          <a:p>
            <a:pPr algn="l">
              <a:lnSpc>
                <a:spcPct val="110000"/>
              </a:lnSpc>
              <a:spcBef>
                <a:spcPts val="0"/>
              </a:spcBef>
            </a:pPr>
            <a:r>
              <a:rPr lang="tr-TR" sz="1700" b="1" dirty="0" smtClean="0">
                <a:solidFill>
                  <a:schemeClr val="tx1"/>
                </a:solidFill>
                <a:latin typeface="Arial Narrow" pitchFamily="34" charset="0"/>
              </a:rPr>
              <a:t>– “Bile bile hakkı batıl ile karıştırmayın. Hakkı gizlemeyin.” (Bakara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:42)</a:t>
            </a:r>
            <a:endParaRPr lang="tr-TR" sz="26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إِنَّ الَّذِينَ يَكْتُمُونَ مَا أَنزَلْنَا مِنَ الْبَيِّنَاتِ وَالْهُدَىٰ مِن بَعْدِ مَا بَيَّنَّاهُ لِلنَّاسِ فِي الْكِتَابِ ۙ أُولَٰئِكَ </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يَلْعَنُهُمُ اللَّهُ وَيَلْعَنُهُمُ اللَّاعِنُونَ </a:t>
            </a:r>
            <a:endParaRPr lang="tr-TR" sz="1800" b="1" dirty="0" smtClean="0">
              <a:solidFill>
                <a:schemeClr val="tx1"/>
              </a:solidFill>
              <a:latin typeface="Arial Narrow" pitchFamily="34" charset="0"/>
            </a:endParaRPr>
          </a:p>
          <a:p>
            <a:pPr algn="l">
              <a:lnSpc>
                <a:spcPct val="110000"/>
              </a:lnSpc>
              <a:spcBef>
                <a:spcPts val="0"/>
              </a:spcBef>
            </a:pPr>
            <a:r>
              <a:rPr lang="tr-TR" sz="1700" b="1" dirty="0" smtClean="0">
                <a:solidFill>
                  <a:schemeClr val="tx1"/>
                </a:solidFill>
                <a:latin typeface="Arial Narrow" pitchFamily="34" charset="0"/>
              </a:rPr>
              <a:t>İndirdiğimiz apaçık delilleri ve hidayeti Kitap’ta açıklamamızdan sonra onları gizleyenler var ya, işte onlara hem Allah lânet eder, hem de bütün lânet etme konumunda olanlar lânet eder. (Bakara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:159)</a:t>
            </a:r>
          </a:p>
          <a:p>
            <a:pPr algn="l"/>
            <a:endParaRPr lang="tr-TR" sz="1800" b="1" dirty="0" smtClean="0">
              <a:solidFill>
                <a:schemeClr val="tx1"/>
              </a:solidFill>
              <a:latin typeface="Arial Narrow" pitchFamily="34" charset="0"/>
            </a:endParaRPr>
          </a:p>
          <a:p>
            <a:pPr algn="l"/>
            <a:endParaRPr lang="tr-TR" sz="1800" b="1" dirty="0" smtClean="0">
              <a:solidFill>
                <a:schemeClr val="tx1"/>
              </a:solidFill>
              <a:latin typeface="Arial Narrow" pitchFamily="34" charset="0"/>
            </a:endParaRPr>
          </a:p>
          <a:p>
            <a:pPr algn="l"/>
            <a:endParaRPr lang="tr-TR" sz="1800" b="1" dirty="0" smtClean="0">
              <a:solidFill>
                <a:schemeClr val="tx1"/>
              </a:solidFill>
              <a:latin typeface="Arial Narrow"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496" y="116632"/>
            <a:ext cx="9073008" cy="6696744"/>
          </a:xfrm>
          <a:solidFill>
            <a:schemeClr val="tx2">
              <a:lumMod val="20000"/>
              <a:lumOff val="80000"/>
            </a:schemeClr>
          </a:solidFill>
        </p:spPr>
        <p:txBody>
          <a:bodyPr>
            <a:normAutofit fontScale="92500" lnSpcReduction="20000"/>
          </a:bodyPr>
          <a:lstStyle/>
          <a:p>
            <a:pPr marL="342900" indent="-342900" algn="l">
              <a:lnSpc>
                <a:spcPct val="110000"/>
              </a:lnSpc>
              <a:spcBef>
                <a:spcPts val="0"/>
              </a:spcBef>
              <a:buFont typeface="Wingdings" pitchFamily="2" charset="2"/>
              <a:buChar char="Ø"/>
            </a:pPr>
            <a:r>
              <a:rPr lang="tr-TR" sz="1600" b="1" dirty="0" smtClean="0">
                <a:solidFill>
                  <a:srgbClr val="FF0000"/>
                </a:solidFill>
                <a:latin typeface="Arial Narrow" pitchFamily="34" charset="0"/>
              </a:rPr>
              <a:t>Nankörlük yapılmayacaktır:</a:t>
            </a:r>
            <a:endParaRPr lang="tr-TR" sz="3000" b="1" dirty="0" smtClean="0">
              <a:solidFill>
                <a:srgbClr val="FF0000"/>
              </a:solidFill>
              <a:latin typeface="Arial Narrow" pitchFamily="34" charset="0"/>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فَاذْكُرُونٖى اَذْكُرْكُمْ وَاشْكُرُوا لٖى وَلَا تَكْفُرُونِ</a:t>
            </a:r>
            <a:endParaRPr lang="tr-TR" sz="3000" b="1" dirty="0" smtClean="0">
              <a:solidFill>
                <a:schemeClr val="tx1"/>
              </a:solidFill>
              <a:latin typeface="Arial Narrow" pitchFamily="34" charset="0"/>
            </a:endParaRPr>
          </a:p>
          <a:p>
            <a:pPr algn="l">
              <a:lnSpc>
                <a:spcPct val="110000"/>
              </a:lnSpc>
              <a:spcBef>
                <a:spcPts val="0"/>
              </a:spcBef>
            </a:pPr>
            <a:r>
              <a:rPr lang="tr-TR" sz="1600" b="1" dirty="0" smtClean="0">
                <a:solidFill>
                  <a:schemeClr val="tx1"/>
                </a:solidFill>
                <a:latin typeface="Arial Narrow" pitchFamily="34" charset="0"/>
              </a:rPr>
              <a:t>   –  “Şükredin; sakın bana nankörlük etmeyin!”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:152)</a:t>
            </a:r>
          </a:p>
          <a:p>
            <a:pPr algn="l">
              <a:lnSpc>
                <a:spcPct val="110000"/>
              </a:lnSpc>
              <a:buFont typeface="Wingdings" pitchFamily="2" charset="2"/>
              <a:buChar char="Ø"/>
            </a:pPr>
            <a:r>
              <a:rPr lang="tr-TR" sz="1600" b="1" dirty="0" smtClean="0">
                <a:solidFill>
                  <a:srgbClr val="FF0000"/>
                </a:solidFill>
                <a:latin typeface="Arial Narrow" pitchFamily="34" charset="0"/>
              </a:rPr>
              <a:t>     Şeytana uyulmayacaktır, tapılmayacaktır:</a:t>
            </a:r>
            <a:endParaRPr lang="tr-TR" sz="3000" b="1" dirty="0" smtClean="0">
              <a:solidFill>
                <a:schemeClr val="tx1"/>
              </a:solidFill>
              <a:latin typeface="HASENAT" pitchFamily="2" charset="-78"/>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يَا أَيُّهَا النَّاسُ كُلُوا مِمَّا فِي الْأَرْضِ حَلَالًا طَيِّبًا وَلَا تَتَّبِعُوا خُطُوَاتِ الشَّيْطَانِ ۚ اِنَّهُ لَكُمْ عَدُوٌّ</a:t>
            </a:r>
            <a:endParaRPr lang="tr-TR" sz="3000" b="1" dirty="0" smtClean="0">
              <a:solidFill>
                <a:schemeClr val="tx1"/>
              </a:solidFill>
              <a:latin typeface="HASENAT" pitchFamily="2" charset="-78"/>
              <a:cs typeface="HASENAT" pitchFamily="2" charset="-78"/>
            </a:endParaRPr>
          </a:p>
          <a:p>
            <a:pPr algn="r">
              <a:lnSpc>
                <a:spcPct val="110000"/>
              </a:lnSpc>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مُبٖينٌ </a:t>
            </a:r>
            <a:endParaRPr lang="tr-TR" sz="3000" b="1" dirty="0" smtClean="0">
              <a:solidFill>
                <a:schemeClr val="tx1"/>
              </a:solidFill>
              <a:latin typeface="HASENAT" pitchFamily="2" charset="-78"/>
              <a:cs typeface="HASENAT" pitchFamily="2" charset="-78"/>
            </a:endParaRPr>
          </a:p>
          <a:p>
            <a:pPr algn="l">
              <a:lnSpc>
                <a:spcPct val="110000"/>
              </a:lnSpc>
            </a:pPr>
            <a:r>
              <a:rPr lang="tr-TR" sz="1600" b="1" dirty="0" smtClean="0">
                <a:solidFill>
                  <a:schemeClr val="tx1"/>
                </a:solidFill>
                <a:latin typeface="Arial Narrow" pitchFamily="34" charset="0"/>
              </a:rPr>
              <a:t>– “Ey insanlar! Yeryüzündeki şeylerin helâl ve temiz olanlarından yiyin! Şeytanın izinden yürümeyin. Çünkü o sizin için apaçık bir düşmandır. ”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:168) </a:t>
            </a:r>
            <a:endParaRPr lang="tr-TR" sz="3000" b="1" dirty="0" smtClean="0">
              <a:solidFill>
                <a:schemeClr val="tx1"/>
              </a:solidFill>
              <a:latin typeface="AGA Arabesque" pitchFamily="2" charset="2"/>
              <a:cs typeface="HASENAT" pitchFamily="2" charset="-78"/>
            </a:endParaRPr>
          </a:p>
          <a:p>
            <a:pPr algn="r">
              <a:lnSpc>
                <a:spcPct val="110000"/>
              </a:lnSpc>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أَلَمْ أَعْهَدْ إِلَيْكُمْ يَا بَنِي آدَمَ أَن لَّا تَعْبُدُوا الشَّيْطَانَ ۖ إِنَّهُ لَكُمْ عَدُوٌّ مُّبِينٌ </a:t>
            </a:r>
            <a:r>
              <a:rPr lang="tr-TR" sz="3000" b="1" dirty="0" smtClean="0">
                <a:solidFill>
                  <a:schemeClr val="tx1"/>
                </a:solidFill>
                <a:latin typeface="AGA Arabesque" pitchFamily="2" charset="2"/>
                <a:cs typeface="HASENAT" pitchFamily="2" charset="-78"/>
              </a:rPr>
              <a:t>“</a:t>
            </a:r>
          </a:p>
          <a:p>
            <a:pPr algn="l">
              <a:lnSpc>
                <a:spcPct val="110000"/>
              </a:lnSpc>
            </a:pPr>
            <a:r>
              <a:rPr lang="tr-TR" sz="1600" b="1" dirty="0" smtClean="0">
                <a:solidFill>
                  <a:schemeClr val="tx1"/>
                </a:solidFill>
                <a:latin typeface="Arial Narrow" pitchFamily="34" charset="0"/>
              </a:rPr>
              <a:t>    –</a:t>
            </a:r>
            <a:r>
              <a:rPr lang="tr-TR" sz="1600" b="1" dirty="0" smtClean="0">
                <a:solidFill>
                  <a:schemeClr val="tx1"/>
                </a:solidFill>
                <a:latin typeface="Arial Narrow" pitchFamily="34" charset="0"/>
                <a:cs typeface="HASENAT" pitchFamily="2" charset="-78"/>
              </a:rPr>
              <a:t>“Ey Âdemoğulları! Ben, size, şeytana kulluk etmeyin. Çünkü o, sizin için apaçık bir düşmandır.”(Yasin Suresi:60)</a:t>
            </a:r>
            <a:endParaRPr lang="tr-TR" sz="2800" b="1" dirty="0" smtClean="0">
              <a:solidFill>
                <a:schemeClr val="tx1"/>
              </a:solidFill>
              <a:latin typeface="Arial Narrow" pitchFamily="34" charset="0"/>
              <a:cs typeface="HASENAT" pitchFamily="2" charset="-78"/>
            </a:endParaRPr>
          </a:p>
          <a:p>
            <a:pPr algn="l">
              <a:lnSpc>
                <a:spcPct val="110000"/>
              </a:lnSpc>
              <a:buFont typeface="Wingdings" pitchFamily="2" charset="2"/>
              <a:buChar char="Ø"/>
            </a:pPr>
            <a:r>
              <a:rPr lang="tr-TR" sz="1600" b="1" dirty="0" smtClean="0">
                <a:solidFill>
                  <a:srgbClr val="FF0000"/>
                </a:solidFill>
                <a:latin typeface="Arial Narrow" pitchFamily="34" charset="0"/>
                <a:cs typeface="HASENAT" pitchFamily="2" charset="-78"/>
              </a:rPr>
              <a:t>     Allah; leşi, kanı, domuzu ve Allah’tan başkası için kesilen hayvanın etini yasaklıyor:</a:t>
            </a:r>
            <a:endParaRPr lang="tr-TR" sz="3000" b="1" dirty="0" smtClean="0">
              <a:solidFill>
                <a:srgbClr val="FF0000"/>
              </a:solidFill>
              <a:latin typeface="Arial Narrow" pitchFamily="34" charset="0"/>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إِنَّمَا حَرَّمَ عَلَيْكُمُ الْمَيْتَةَ وَالدَّمَ وَلَحْمَ الْخِنزِيرِ وَمَا أُهِلَّ بِهِ لِغَيْرِ اللَّهِ ۖ فَمَنِ اضْطُرَّ غَيْرَ بَاغٍ وَلَا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عَادٍ فَلَا إِثْمَ عَلَيْهِ ۚ إِنَّ اللَّهَ غَفُورٌ رَّحِيمٌ</a:t>
            </a:r>
            <a:endParaRPr lang="tr-TR" sz="3000" b="1" dirty="0" smtClean="0">
              <a:solidFill>
                <a:schemeClr val="tx1"/>
              </a:solidFill>
              <a:latin typeface="HASENAT" pitchFamily="2" charset="-78"/>
              <a:cs typeface="HASENAT" pitchFamily="2" charset="-78"/>
            </a:endParaRPr>
          </a:p>
          <a:p>
            <a:pPr algn="l">
              <a:lnSpc>
                <a:spcPct val="110000"/>
              </a:lnSpc>
            </a:pPr>
            <a:r>
              <a:rPr lang="tr-TR" sz="1600" b="1" dirty="0" smtClean="0">
                <a:solidFill>
                  <a:schemeClr val="tx1"/>
                </a:solidFill>
                <a:latin typeface="Arial Narrow" pitchFamily="34" charset="0"/>
                <a:cs typeface="HASENAT" pitchFamily="2" charset="-78"/>
              </a:rPr>
              <a:t>–  “Allah size ölüyü, leşi, kanı, domuz etini ve Allah’tan başkası adına kesileni haram kıldı.” (Bakara </a:t>
            </a:r>
            <a:r>
              <a:rPr lang="tr-TR" sz="1600" b="1" dirty="0" err="1" smtClean="0">
                <a:solidFill>
                  <a:schemeClr val="tx1"/>
                </a:solidFill>
                <a:latin typeface="Arial Narrow" pitchFamily="34" charset="0"/>
                <a:cs typeface="HASENAT" pitchFamily="2" charset="-78"/>
              </a:rPr>
              <a:t>Sûresi</a:t>
            </a:r>
            <a:r>
              <a:rPr lang="tr-TR" sz="1600" b="1" dirty="0" smtClean="0">
                <a:solidFill>
                  <a:schemeClr val="tx1"/>
                </a:solidFill>
                <a:latin typeface="Arial Narrow" pitchFamily="34" charset="0"/>
                <a:cs typeface="HASENAT" pitchFamily="2" charset="-78"/>
              </a:rPr>
              <a:t>:173)</a:t>
            </a:r>
          </a:p>
          <a:p>
            <a:pPr algn="l">
              <a:lnSpc>
                <a:spcPct val="110000"/>
              </a:lnSpc>
            </a:pPr>
            <a:r>
              <a:rPr lang="tr-TR" sz="1600" b="1" dirty="0" smtClean="0">
                <a:solidFill>
                  <a:schemeClr val="tx1"/>
                </a:solidFill>
                <a:latin typeface="Arial Narrow" pitchFamily="34" charset="0"/>
                <a:cs typeface="HASENAT" pitchFamily="2" charset="-78"/>
              </a:rPr>
              <a:t> </a:t>
            </a:r>
            <a:r>
              <a:rPr lang="tr-TR" sz="1200" b="1" dirty="0" smtClean="0">
                <a:solidFill>
                  <a:schemeClr val="tx1"/>
                </a:solidFill>
                <a:latin typeface="Arial Narrow" pitchFamily="34" charset="0"/>
                <a:cs typeface="HASENAT" pitchFamily="2" charset="-78"/>
              </a:rPr>
              <a:t>(</a:t>
            </a:r>
            <a:r>
              <a:rPr lang="tr-TR" sz="1200" b="1" dirty="0" err="1" smtClean="0">
                <a:solidFill>
                  <a:schemeClr val="tx1"/>
                </a:solidFill>
                <a:latin typeface="Arial Narrow" pitchFamily="34" charset="0"/>
                <a:cs typeface="HASENAT" pitchFamily="2" charset="-78"/>
              </a:rPr>
              <a:t>Hristiyan</a:t>
            </a:r>
            <a:r>
              <a:rPr lang="tr-TR" sz="1200" b="1" dirty="0" smtClean="0">
                <a:solidFill>
                  <a:schemeClr val="tx1"/>
                </a:solidFill>
                <a:latin typeface="Arial Narrow" pitchFamily="34" charset="0"/>
                <a:cs typeface="HASENAT" pitchFamily="2" charset="-78"/>
              </a:rPr>
              <a:t> ve </a:t>
            </a:r>
            <a:r>
              <a:rPr lang="tr-TR" sz="1200" b="1" dirty="0" err="1" smtClean="0">
                <a:solidFill>
                  <a:schemeClr val="tx1"/>
                </a:solidFill>
                <a:latin typeface="Arial Narrow" pitchFamily="34" charset="0"/>
                <a:cs typeface="HASENAT" pitchFamily="2" charset="-78"/>
              </a:rPr>
              <a:t>Yahudinin</a:t>
            </a:r>
            <a:r>
              <a:rPr lang="tr-TR" sz="1200" b="1" dirty="0" smtClean="0">
                <a:solidFill>
                  <a:schemeClr val="tx1"/>
                </a:solidFill>
                <a:latin typeface="Arial Narrow" pitchFamily="34" charset="0"/>
                <a:cs typeface="HASENAT" pitchFamily="2" charset="-78"/>
              </a:rPr>
              <a:t> kestiği ancak bize helâl olan hayvanı, kendi dili ile Allah’ın adını anarak kesti ise yenir.)</a:t>
            </a:r>
            <a:endParaRPr lang="tr-TR" sz="1600" b="1" dirty="0" smtClean="0">
              <a:solidFill>
                <a:schemeClr val="tx1"/>
              </a:solidFill>
              <a:latin typeface="Arial Narrow" pitchFamily="34" charset="0"/>
              <a:cs typeface="HASENAT" pitchFamily="2" charset="-78"/>
            </a:endParaRPr>
          </a:p>
          <a:p>
            <a:pPr algn="l">
              <a:lnSpc>
                <a:spcPct val="110000"/>
              </a:lnSpc>
              <a:buFont typeface="Wingdings" pitchFamily="2" charset="2"/>
              <a:buChar char="Ø"/>
            </a:pPr>
            <a:r>
              <a:rPr lang="tr-TR" sz="1600" b="1" dirty="0" smtClean="0">
                <a:solidFill>
                  <a:srgbClr val="FF0000"/>
                </a:solidFill>
                <a:latin typeface="Arial Narrow" pitchFamily="34" charset="0"/>
                <a:cs typeface="HASENAT" pitchFamily="2" charset="-78"/>
              </a:rPr>
              <a:t>     Rüşvet, haram kılınmıştır:</a:t>
            </a:r>
            <a:endParaRPr lang="tr-TR" sz="2800" b="1" dirty="0" smtClean="0">
              <a:solidFill>
                <a:schemeClr val="tx1"/>
              </a:solidFill>
              <a:latin typeface="HASENAT" pitchFamily="2" charset="-78"/>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وَلَا تَأْكُلُوا أَمْوَالَكُم بَيْنَكُم بِالْبَاطِلِ وَتُدْلُوا بِهَا إِلَى الْحُكَّامِ لِتَأْكُلُوا فَرِيقًا مِّنْ أَمْوَالِ النَّاسِ بِالْإِثْمِ </a:t>
            </a:r>
            <a:r>
              <a:rPr lang="tr-TR" sz="3000" b="1" dirty="0" smtClean="0">
                <a:solidFill>
                  <a:schemeClr val="tx1"/>
                </a:solidFill>
                <a:latin typeface="HASENAT" pitchFamily="2" charset="-78"/>
                <a:cs typeface="HASENAT" pitchFamily="2" charset="-78"/>
              </a:rPr>
              <a:t>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وَأَنتُمْ تَعْلَمُونَ</a:t>
            </a:r>
            <a:endParaRPr lang="tr-TR" sz="3000" b="1" dirty="0" smtClean="0">
              <a:solidFill>
                <a:schemeClr val="tx1"/>
              </a:solidFill>
              <a:latin typeface="HASENAT" pitchFamily="2" charset="-78"/>
              <a:cs typeface="HASENAT" pitchFamily="2" charset="-78"/>
            </a:endParaRPr>
          </a:p>
          <a:p>
            <a:pPr algn="l">
              <a:lnSpc>
                <a:spcPct val="110000"/>
              </a:lnSpc>
            </a:pPr>
            <a:r>
              <a:rPr lang="tr-TR" sz="1600" b="1" dirty="0" smtClean="0">
                <a:solidFill>
                  <a:schemeClr val="tx1"/>
                </a:solidFill>
                <a:latin typeface="Arial Narrow" pitchFamily="34" charset="0"/>
                <a:cs typeface="HASENAT" pitchFamily="2" charset="-78"/>
              </a:rPr>
              <a:t>–  “Mallarınızı aranızda haksız sebeplerle yemeyin. Kendiniz bilip dururken, insanların mallarından bir kısmını haram yollardan yemeniz için hakimlere, idarecilere vermeyin.” (Bakara </a:t>
            </a:r>
            <a:r>
              <a:rPr lang="tr-TR" sz="1600" b="1" dirty="0" err="1" smtClean="0">
                <a:solidFill>
                  <a:schemeClr val="tx1"/>
                </a:solidFill>
                <a:latin typeface="Arial Narrow" pitchFamily="34" charset="0"/>
                <a:cs typeface="HASENAT" pitchFamily="2" charset="-78"/>
              </a:rPr>
              <a:t>Sûresi</a:t>
            </a:r>
            <a:r>
              <a:rPr lang="tr-TR" sz="1600" b="1" dirty="0" smtClean="0">
                <a:solidFill>
                  <a:schemeClr val="tx1"/>
                </a:solidFill>
                <a:latin typeface="Arial Narrow" pitchFamily="34" charset="0"/>
                <a:cs typeface="HASENAT" pitchFamily="2" charset="-78"/>
              </a:rPr>
              <a:t>:188)</a:t>
            </a:r>
          </a:p>
          <a:p>
            <a:pPr algn="l"/>
            <a:endParaRPr lang="tr-TR" sz="2800" b="1" dirty="0" smtClean="0">
              <a:solidFill>
                <a:schemeClr val="tx1"/>
              </a:solidFill>
              <a:latin typeface="AGA Arabesque" pitchFamily="2" charset="2"/>
              <a:cs typeface="HASENAT" pitchFamily="2" charset="-78"/>
            </a:endParaRPr>
          </a:p>
          <a:p>
            <a:pPr algn="r"/>
            <a:endParaRPr lang="tr-TR" sz="2800" b="1" dirty="0" smtClean="0">
              <a:solidFill>
                <a:schemeClr val="tx1"/>
              </a:solidFill>
              <a:latin typeface="AGA Arabesque" pitchFamily="2" charset="2"/>
              <a:cs typeface="HASENAT" pitchFamily="2" charset="-78"/>
            </a:endParaRPr>
          </a:p>
          <a:p>
            <a:pPr algn="r"/>
            <a:endParaRPr lang="tr-TR" sz="2800" b="1" dirty="0" smtClean="0">
              <a:solidFill>
                <a:schemeClr val="tx1"/>
              </a:solidFill>
              <a:latin typeface="AGA Arabesque" pitchFamily="2" charset="2"/>
              <a:cs typeface="HASENAT"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buFont typeface="Wingdings" pitchFamily="2" charset="2"/>
              <a:buChar char="Ø"/>
            </a:pPr>
            <a:r>
              <a:rPr lang="tr-TR" sz="1600" b="1" dirty="0" smtClean="0">
                <a:solidFill>
                  <a:srgbClr val="FF0000"/>
                </a:solidFill>
                <a:latin typeface="Arial Narrow" pitchFamily="34" charset="0"/>
              </a:rPr>
              <a:t>     Allah (CC) aşırı gitmeyi yasaklamıştır: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وَقَاتِلُوا فِي سَبِيلِ اللَّهِ الَّذِينَ يُقَاتِلُونَكُمْ وَلَا تَعْتَدُوا ۚ إِنَّ اللَّهَ لَا يُحِبُّ الْمُعْتَدِينَ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“Size karşı savaş açanlara siz de Allah yolunda savaş açın. Sakın aşırı gitmeyin. Çünkü, Allah aşırı gidenleri sevmez.”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:190)</a:t>
            </a:r>
          </a:p>
          <a:p>
            <a:pPr algn="l">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Cenab</a:t>
            </a:r>
            <a:r>
              <a:rPr lang="tr-TR" sz="1600" b="1" dirty="0" smtClean="0">
                <a:solidFill>
                  <a:srgbClr val="FF0000"/>
                </a:solidFill>
                <a:latin typeface="Arial Narrow" pitchFamily="34" charset="0"/>
              </a:rPr>
              <a:t>-ı Allah fitne çıkarmayı yasaklıyor: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وَاقْتُلُوهُمْ حَيْثُ ثَقِفْتُمُوهُمْ وَأَخْرِجُوهُم مِّنْ حَيْثُ أَخْرَجُوكُمْ ۚ وَالْفِتْنَةُ أَشَدُّ مِنَ الْقَتْلِ ۚ وَلَا تُقَاتِلُوهُمْ عِندَ الْمَسْجِدِ الْحَرَامِ حَتَّىٰ يُقَاتِلُوكُمْ فِيهِ ۖ فَإِن قَاتَلُوكُمْ فَاقْتُلُوهُمْ ۗ كَذَٰلِكَ جَزَاءُ </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الْكَافِرِينَ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“Onları nerede yakalarsanız öldürün. Sizi çıkardıkları yerden (Mekke’den) siz de onları çıkarın. Zulüm ve baskı, adam öldürmekten daha ağırdır. Yalnız, Mescid-i Haram yanında, onlar sizinle savaşmadıkça, siz de onlarla savaşmayın. Sizinle savaşırlarsa (siz de onlarla savaşın) onları öldürün. Kâfirlerin cezası böyledir. “</a:t>
            </a:r>
          </a:p>
          <a:p>
            <a:pPr algn="l"/>
            <a:r>
              <a:rPr lang="tr-TR" sz="1600" b="1" dirty="0" smtClean="0">
                <a:solidFill>
                  <a:schemeClr val="tx1"/>
                </a:solidFill>
                <a:latin typeface="Arial Narrow" pitchFamily="34" charset="0"/>
              </a:rPr>
              <a:t>(Bakara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:191+217)</a:t>
            </a:r>
          </a:p>
          <a:p>
            <a:pPr algn="l">
              <a:buFont typeface="Wingdings" pitchFamily="2" charset="2"/>
              <a:buChar char="Ø"/>
            </a:pPr>
            <a:r>
              <a:rPr lang="tr-TR" sz="1600" b="1" dirty="0" smtClean="0">
                <a:solidFill>
                  <a:srgbClr val="FF0000"/>
                </a:solidFill>
                <a:latin typeface="Arial Narrow" pitchFamily="34" charset="0"/>
              </a:rPr>
              <a:t>      İnanıp inanmamakta zorlama yapılmayacaktır: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لَا إِكْرَاهَ فِي الدِّينِ ۖ قَد تَّبَيَّنَ الرُّشْدُ مِنَ الْغَيِّ ۚ فَمَن يَكْفُرْ بِالطَّاغُوتِ وَيُؤْمِن بِاللَّهِ فَقَدِ اسْتَمْسَكَ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بِالْعُرْوَةِ الْوُثْقَىٰ لَا انفِصَامَ لَهَا ۗ وَاللَّهُ سَمِيعٌ عَلِيمٌ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“Dinde zorlama yoktur. Artık doğrulukla eğrilik birbirinden ayrılmıştır. O halde kim şeytan ve Allah’tan başka tapılan şeyleri </a:t>
            </a:r>
            <a:r>
              <a:rPr lang="tr-TR" sz="1600" b="1" dirty="0" err="1" smtClean="0">
                <a:solidFill>
                  <a:schemeClr val="tx1"/>
                </a:solidFill>
                <a:latin typeface="Arial Narrow" pitchFamily="34" charset="0"/>
              </a:rPr>
              <a:t>red</a:t>
            </a:r>
            <a:r>
              <a:rPr lang="tr-TR" sz="1600" b="1" dirty="0" smtClean="0">
                <a:solidFill>
                  <a:schemeClr val="tx1"/>
                </a:solidFill>
                <a:latin typeface="Arial Narrow" pitchFamily="34" charset="0"/>
              </a:rPr>
              <a:t> edip Allah’a inanırsa, kopmayan sağlam bir kulpa yapışmıştır. Allah işitir ve bilir.”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:256)</a:t>
            </a:r>
          </a:p>
          <a:p>
            <a:pPr algn="l"/>
            <a:endParaRPr lang="tr-TR" sz="1800" b="1" dirty="0">
              <a:solidFill>
                <a:schemeClr val="tx1"/>
              </a:solidFill>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r>
              <a:rPr lang="tr-TR" sz="1800" b="1" dirty="0" smtClean="0">
                <a:solidFill>
                  <a:schemeClr val="tx1"/>
                </a:solidFill>
                <a:latin typeface="Arial Narrow" pitchFamily="34" charset="0"/>
              </a:rPr>
              <a:t>Tefsir âlimlerimiz ruhlara yapılan bu hitabın "</a:t>
            </a:r>
            <a:r>
              <a:rPr lang="tr-TR" sz="1800" b="1" dirty="0" err="1" smtClean="0">
                <a:solidFill>
                  <a:schemeClr val="tx1"/>
                </a:solidFill>
                <a:latin typeface="Arial Narrow" pitchFamily="34" charset="0"/>
              </a:rPr>
              <a:t>kelamî</a:t>
            </a:r>
            <a:r>
              <a:rPr lang="tr-TR" sz="1800" b="1" dirty="0" smtClean="0">
                <a:solidFill>
                  <a:schemeClr val="tx1"/>
                </a:solidFill>
                <a:latin typeface="Arial Narrow" pitchFamily="34" charset="0"/>
              </a:rPr>
              <a:t>" olmadığında, yani Kur'an ve diğer semavî kitaplarda olduğu gibi bir hitap özelliği taşımadığında ittifak etmişlerdir. Elmalılı Hamdi Efendi, bunun, meleklere verilen emirler gibi olduğunu ve "kelam-ı lâfzi" ile olmadığını vurgular ve şöyle buyurur:</a:t>
            </a:r>
          </a:p>
          <a:p>
            <a:pPr algn="l"/>
            <a:r>
              <a:rPr lang="tr-TR" sz="1800" b="1" dirty="0" smtClean="0">
                <a:solidFill>
                  <a:schemeClr val="tx1"/>
                </a:solidFill>
                <a:latin typeface="Arial Narrow" pitchFamily="34" charset="0"/>
              </a:rPr>
              <a:t>"Bunda da bizim anladığımız </a:t>
            </a:r>
            <a:r>
              <a:rPr lang="tr-TR" sz="1800" b="1" dirty="0" err="1" smtClean="0">
                <a:solidFill>
                  <a:schemeClr val="tx1"/>
                </a:solidFill>
                <a:latin typeface="Arial Narrow" pitchFamily="34" charset="0"/>
              </a:rPr>
              <a:t>mânâda</a:t>
            </a:r>
            <a:r>
              <a:rPr lang="tr-TR" sz="1800" b="1" dirty="0" smtClean="0">
                <a:solidFill>
                  <a:schemeClr val="tx1"/>
                </a:solidFill>
                <a:latin typeface="Arial Narrow" pitchFamily="34" charset="0"/>
              </a:rPr>
              <a:t> bir </a:t>
            </a:r>
            <a:r>
              <a:rPr lang="tr-TR" sz="1800" b="1" dirty="0" err="1" smtClean="0">
                <a:solidFill>
                  <a:schemeClr val="tx1"/>
                </a:solidFill>
                <a:latin typeface="Arial Narrow" pitchFamily="34" charset="0"/>
              </a:rPr>
              <a:t>şahid</a:t>
            </a:r>
            <a:r>
              <a:rPr lang="tr-TR" sz="1800" b="1" dirty="0" smtClean="0">
                <a:solidFill>
                  <a:schemeClr val="tx1"/>
                </a:solidFill>
                <a:latin typeface="Arial Narrow" pitchFamily="34" charset="0"/>
              </a:rPr>
              <a:t> tutmak ile soru ve cevap vermek, hakiki </a:t>
            </a:r>
            <a:r>
              <a:rPr lang="tr-TR" sz="1800" b="1" dirty="0" err="1" smtClean="0">
                <a:solidFill>
                  <a:schemeClr val="tx1"/>
                </a:solidFill>
                <a:latin typeface="Arial Narrow" pitchFamily="34" charset="0"/>
              </a:rPr>
              <a:t>mânâsıyla</a:t>
            </a:r>
            <a:r>
              <a:rPr lang="tr-TR" sz="1800" b="1" dirty="0" smtClean="0">
                <a:solidFill>
                  <a:schemeClr val="tx1"/>
                </a:solidFill>
                <a:latin typeface="Arial Narrow" pitchFamily="34" charset="0"/>
              </a:rPr>
              <a:t> bir mukavele düşünmek lazım değildir."</a:t>
            </a:r>
          </a:p>
          <a:p>
            <a:pPr algn="l"/>
            <a:r>
              <a:rPr lang="tr-TR" sz="1800" b="1" dirty="0" smtClean="0">
                <a:solidFill>
                  <a:schemeClr val="tx1"/>
                </a:solidFill>
                <a:latin typeface="Arial Narrow" pitchFamily="34" charset="0"/>
              </a:rPr>
              <a:t>Buna göre, ruhlara sorulan bu soru, harfsiz ve kelimesiz bir hitaptır; ilham şeklindedir.)</a:t>
            </a:r>
          </a:p>
          <a:p>
            <a:pPr algn="l"/>
            <a:r>
              <a:rPr lang="tr-TR" sz="1800" b="1" dirty="0" err="1" smtClean="0">
                <a:solidFill>
                  <a:schemeClr val="tx1"/>
                </a:solidFill>
                <a:latin typeface="Arial Narrow" pitchFamily="34" charset="0"/>
              </a:rPr>
              <a:t>Kur’ân</a:t>
            </a:r>
            <a:r>
              <a:rPr lang="tr-TR" sz="1800" b="1" dirty="0" smtClean="0">
                <a:solidFill>
                  <a:schemeClr val="tx1"/>
                </a:solidFill>
                <a:latin typeface="Arial Narrow" pitchFamily="34" charset="0"/>
              </a:rPr>
              <a:t> bu </a:t>
            </a:r>
            <a:r>
              <a:rPr lang="tr-TR" sz="1800" b="1" dirty="0" err="1" smtClean="0">
                <a:solidFill>
                  <a:schemeClr val="tx1"/>
                </a:solidFill>
                <a:latin typeface="Arial Narrow" pitchFamily="34" charset="0"/>
              </a:rPr>
              <a:t>âyette</a:t>
            </a:r>
            <a:r>
              <a:rPr lang="tr-TR" sz="1800" b="1" dirty="0" smtClean="0">
                <a:solidFill>
                  <a:schemeClr val="tx1"/>
                </a:solidFill>
                <a:latin typeface="Arial Narrow" pitchFamily="34" charset="0"/>
              </a:rPr>
              <a:t> insanın başlangıcı ile nihayetini (</a:t>
            </a:r>
            <a:r>
              <a:rPr lang="tr-TR" sz="1800" b="1" dirty="0" err="1" smtClean="0">
                <a:solidFill>
                  <a:schemeClr val="tx1"/>
                </a:solidFill>
                <a:latin typeface="Arial Narrow" pitchFamily="34" charset="0"/>
              </a:rPr>
              <a:t>Bediüzzaman’ın</a:t>
            </a:r>
            <a:r>
              <a:rPr lang="tr-TR" sz="1800" b="1" dirty="0" smtClean="0">
                <a:solidFill>
                  <a:schemeClr val="tx1"/>
                </a:solidFill>
                <a:latin typeface="Arial Narrow" pitchFamily="34" charset="0"/>
              </a:rPr>
              <a:t> ifadesiyle mebde ve müntehayı) birleştiriyor. Yani insanın başlangıcı Rabbine </a:t>
            </a:r>
            <a:r>
              <a:rPr lang="tr-TR" sz="1800" b="1" dirty="0" err="1" smtClean="0">
                <a:solidFill>
                  <a:schemeClr val="tx1"/>
                </a:solidFill>
                <a:latin typeface="Arial Narrow" pitchFamily="34" charset="0"/>
              </a:rPr>
              <a:t>şehadetten</a:t>
            </a:r>
            <a:r>
              <a:rPr lang="tr-TR" sz="1800" b="1" dirty="0" smtClean="0">
                <a:solidFill>
                  <a:schemeClr val="tx1"/>
                </a:solidFill>
                <a:latin typeface="Arial Narrow" pitchFamily="34" charset="0"/>
              </a:rPr>
              <a:t> ve O’nu Rab kabul etmesinden ibarettir. Başlangıçtaki bu </a:t>
            </a:r>
            <a:r>
              <a:rPr lang="tr-TR" sz="1800" b="1" dirty="0" err="1" smtClean="0">
                <a:solidFill>
                  <a:schemeClr val="tx1"/>
                </a:solidFill>
                <a:latin typeface="Arial Narrow" pitchFamily="34" charset="0"/>
              </a:rPr>
              <a:t>şehadet</a:t>
            </a:r>
            <a:r>
              <a:rPr lang="tr-TR" sz="1800" b="1" dirty="0" smtClean="0">
                <a:solidFill>
                  <a:schemeClr val="tx1"/>
                </a:solidFill>
                <a:latin typeface="Arial Narrow" pitchFamily="34" charset="0"/>
              </a:rPr>
              <a:t> ve kabul, nihayetteki kıyamet günü için önemli bir delil olacaktır. </a:t>
            </a:r>
            <a:r>
              <a:rPr lang="tr-TR" sz="1800" b="1" dirty="0" err="1" smtClean="0">
                <a:solidFill>
                  <a:schemeClr val="tx1"/>
                </a:solidFill>
                <a:latin typeface="Arial Narrow" pitchFamily="34" charset="0"/>
              </a:rPr>
              <a:t>Bediüzzaman’ın</a:t>
            </a:r>
            <a:r>
              <a:rPr lang="tr-TR" sz="1800" b="1" dirty="0" smtClean="0">
                <a:solidFill>
                  <a:schemeClr val="tx1"/>
                </a:solidFill>
                <a:latin typeface="Arial Narrow" pitchFamily="34" charset="0"/>
              </a:rPr>
              <a:t> ibadet tanımında vurguladığı husus işte budur. </a:t>
            </a:r>
            <a:r>
              <a:rPr lang="tr-TR" sz="1800" b="1" dirty="0" err="1" smtClean="0">
                <a:solidFill>
                  <a:schemeClr val="tx1"/>
                </a:solidFill>
                <a:latin typeface="Arial Narrow" pitchFamily="34" charset="0"/>
              </a:rPr>
              <a:t>Bediüzzaman’ın</a:t>
            </a:r>
            <a:r>
              <a:rPr lang="tr-TR" sz="1800" b="1" dirty="0" smtClean="0">
                <a:solidFill>
                  <a:schemeClr val="tx1"/>
                </a:solidFill>
                <a:latin typeface="Arial Narrow" pitchFamily="34" charset="0"/>
              </a:rPr>
              <a:t> ifadesiyle ibadet, “insanın yüzünü… </a:t>
            </a:r>
            <a:r>
              <a:rPr lang="tr-TR" sz="1800" b="1" dirty="0" err="1" smtClean="0">
                <a:solidFill>
                  <a:schemeClr val="tx1"/>
                </a:solidFill>
                <a:latin typeface="Arial Narrow" pitchFamily="34" charset="0"/>
              </a:rPr>
              <a:t>müntehâdan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mebde’ye</a:t>
            </a:r>
            <a:r>
              <a:rPr lang="tr-TR" sz="1800" b="1" dirty="0" smtClean="0">
                <a:solidFill>
                  <a:schemeClr val="tx1"/>
                </a:solidFill>
                <a:latin typeface="Arial Narrow" pitchFamily="34" charset="0"/>
              </a:rPr>
              <a:t> çeviren bir </a:t>
            </a:r>
            <a:r>
              <a:rPr lang="tr-TR" sz="1800" b="1" dirty="0" err="1" smtClean="0">
                <a:solidFill>
                  <a:schemeClr val="tx1"/>
                </a:solidFill>
                <a:latin typeface="Arial Narrow" pitchFamily="34" charset="0"/>
              </a:rPr>
              <a:t>hayt</a:t>
            </a:r>
            <a:r>
              <a:rPr lang="tr-TR" sz="1800" b="1" dirty="0" smtClean="0">
                <a:solidFill>
                  <a:schemeClr val="tx1"/>
                </a:solidFill>
                <a:latin typeface="Arial Narrow" pitchFamily="34" charset="0"/>
              </a:rPr>
              <a:t>-ı vuslat yahut mebde’ ve </a:t>
            </a:r>
            <a:r>
              <a:rPr lang="tr-TR" sz="1800" b="1" dirty="0" err="1" smtClean="0">
                <a:solidFill>
                  <a:schemeClr val="tx1"/>
                </a:solidFill>
                <a:latin typeface="Arial Narrow" pitchFamily="34" charset="0"/>
              </a:rPr>
              <a:t>müntehâ</a:t>
            </a:r>
            <a:r>
              <a:rPr lang="tr-TR" sz="1800" b="1" dirty="0" smtClean="0">
                <a:solidFill>
                  <a:schemeClr val="tx1"/>
                </a:solidFill>
                <a:latin typeface="Arial Narrow" pitchFamily="34" charset="0"/>
              </a:rPr>
              <a:t> ortasında bir nokta-i </a:t>
            </a:r>
            <a:r>
              <a:rPr lang="tr-TR" sz="1800" b="1" dirty="0" err="1" smtClean="0">
                <a:solidFill>
                  <a:schemeClr val="tx1"/>
                </a:solidFill>
                <a:latin typeface="Arial Narrow" pitchFamily="34" charset="0"/>
              </a:rPr>
              <a:t>ittisâldir</a:t>
            </a:r>
            <a:r>
              <a:rPr lang="tr-TR" sz="1800" b="1" dirty="0" smtClean="0">
                <a:solidFill>
                  <a:schemeClr val="tx1"/>
                </a:solidFill>
                <a:latin typeface="Arial Narrow" pitchFamily="34" charset="0"/>
              </a:rPr>
              <a:t>.”</a:t>
            </a:r>
            <a:r>
              <a:rPr lang="tr-TR" sz="1200" b="1" dirty="0" smtClean="0">
                <a:solidFill>
                  <a:schemeClr val="tx1"/>
                </a:solidFill>
                <a:latin typeface="Arial Narrow" pitchFamily="34" charset="0"/>
              </a:rPr>
              <a:t>2</a:t>
            </a:r>
            <a:r>
              <a:rPr lang="tr-TR" sz="1800" b="1" dirty="0" smtClean="0">
                <a:solidFill>
                  <a:schemeClr val="tx1"/>
                </a:solidFill>
                <a:latin typeface="Arial Narrow" pitchFamily="34" charset="0"/>
              </a:rPr>
              <a:t> Yani birinci cümleye göre bulunduğumuz nokta münteha;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a:t>
            </a:r>
            <a:r>
              <a:rPr lang="tr-TR" sz="1800" b="1" dirty="0" smtClean="0">
                <a:solidFill>
                  <a:schemeClr val="tx1"/>
                </a:solidFill>
                <a:latin typeface="Arial Narrow" pitchFamily="34" charset="0"/>
              </a:rPr>
              <a:t> denilen, Rabbimize </a:t>
            </a:r>
            <a:r>
              <a:rPr lang="tr-TR" sz="1800" b="1" dirty="0" err="1" smtClean="0">
                <a:solidFill>
                  <a:schemeClr val="tx1"/>
                </a:solidFill>
                <a:latin typeface="Arial Narrow" pitchFamily="34" charset="0"/>
              </a:rPr>
              <a:t>şehadet</a:t>
            </a:r>
            <a:r>
              <a:rPr lang="tr-TR" sz="1800" b="1" dirty="0" smtClean="0">
                <a:solidFill>
                  <a:schemeClr val="tx1"/>
                </a:solidFill>
                <a:latin typeface="Arial Narrow" pitchFamily="34" charset="0"/>
              </a:rPr>
              <a:t> ettiğimiz âlem-i </a:t>
            </a:r>
            <a:r>
              <a:rPr lang="tr-TR" sz="1800" b="1" dirty="0" err="1" smtClean="0">
                <a:solidFill>
                  <a:schemeClr val="tx1"/>
                </a:solidFill>
                <a:latin typeface="Arial Narrow" pitchFamily="34" charset="0"/>
              </a:rPr>
              <a:t>zerrattaki</a:t>
            </a:r>
            <a:r>
              <a:rPr lang="tr-TR" sz="1800" b="1" dirty="0" smtClean="0">
                <a:solidFill>
                  <a:schemeClr val="tx1"/>
                </a:solidFill>
                <a:latin typeface="Arial Narrow" pitchFamily="34" charset="0"/>
              </a:rPr>
              <a:t> ilk anımız mebde’dir, yani başlangıçtır. İkinci cümleye göre ise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a:t>
            </a:r>
            <a:r>
              <a:rPr lang="tr-TR" sz="1800" b="1" dirty="0" smtClean="0">
                <a:solidFill>
                  <a:schemeClr val="tx1"/>
                </a:solidFill>
                <a:latin typeface="Arial Narrow" pitchFamily="34" charset="0"/>
              </a:rPr>
              <a:t> mebde (hayatımızın başlangıcı); kıyamet günü ise müntehadır (</a:t>
            </a:r>
            <a:r>
              <a:rPr lang="tr-TR" sz="1800" b="1" dirty="0" err="1" smtClean="0">
                <a:solidFill>
                  <a:schemeClr val="tx1"/>
                </a:solidFill>
                <a:latin typeface="Arial Narrow" pitchFamily="34" charset="0"/>
              </a:rPr>
              <a:t>şehadet</a:t>
            </a:r>
            <a:r>
              <a:rPr lang="tr-TR" sz="1800" b="1" dirty="0" smtClean="0">
                <a:solidFill>
                  <a:schemeClr val="tx1"/>
                </a:solidFill>
                <a:latin typeface="Arial Narrow" pitchFamily="34" charset="0"/>
              </a:rPr>
              <a:t> ve sorumluluk durumuna göre hayatın son dönemecidir).</a:t>
            </a:r>
          </a:p>
          <a:p>
            <a:pPr algn="l"/>
            <a:r>
              <a:rPr lang="tr-TR" sz="1800" b="1" dirty="0" smtClean="0">
                <a:solidFill>
                  <a:schemeClr val="tx1"/>
                </a:solidFill>
                <a:latin typeface="Arial Narrow" pitchFamily="34" charset="0"/>
              </a:rPr>
              <a:t>Namaz, başlangıçtaki </a:t>
            </a:r>
            <a:r>
              <a:rPr lang="tr-TR" sz="1800" b="1" dirty="0" err="1" smtClean="0">
                <a:solidFill>
                  <a:schemeClr val="tx1"/>
                </a:solidFill>
                <a:latin typeface="Arial Narrow" pitchFamily="34" charset="0"/>
              </a:rPr>
              <a:t>ahd</a:t>
            </a:r>
            <a:r>
              <a:rPr lang="tr-TR" sz="1800" b="1" dirty="0" smtClean="0">
                <a:solidFill>
                  <a:schemeClr val="tx1"/>
                </a:solidFill>
                <a:latin typeface="Arial Narrow" pitchFamily="34" charset="0"/>
              </a:rPr>
              <a:t> ve </a:t>
            </a:r>
            <a:r>
              <a:rPr lang="tr-TR" sz="1800" b="1" dirty="0" err="1" smtClean="0">
                <a:solidFill>
                  <a:schemeClr val="tx1"/>
                </a:solidFill>
                <a:latin typeface="Arial Narrow" pitchFamily="34" charset="0"/>
              </a:rPr>
              <a:t>şehadet</a:t>
            </a:r>
            <a:r>
              <a:rPr lang="tr-TR" sz="1800" b="1" dirty="0" smtClean="0">
                <a:solidFill>
                  <a:schemeClr val="tx1"/>
                </a:solidFill>
                <a:latin typeface="Arial Narrow" pitchFamily="34" charset="0"/>
              </a:rPr>
              <a:t> ile kıyametteki hesap ve </a:t>
            </a:r>
            <a:r>
              <a:rPr lang="tr-TR" sz="1800" b="1" dirty="0" err="1" smtClean="0">
                <a:solidFill>
                  <a:schemeClr val="tx1"/>
                </a:solidFill>
                <a:latin typeface="Arial Narrow" pitchFamily="34" charset="0"/>
              </a:rPr>
              <a:t>şehadetin</a:t>
            </a:r>
            <a:r>
              <a:rPr lang="tr-TR" sz="1800" b="1" dirty="0" smtClean="0">
                <a:solidFill>
                  <a:schemeClr val="tx1"/>
                </a:solidFill>
                <a:latin typeface="Arial Narrow" pitchFamily="34" charset="0"/>
              </a:rPr>
              <a:t> kesiştiği noktadır.</a:t>
            </a:r>
          </a:p>
          <a:p>
            <a:pPr algn="l"/>
            <a:r>
              <a:rPr lang="tr-TR" sz="1800" b="1" smtClean="0">
                <a:solidFill>
                  <a:schemeClr val="tx1"/>
                </a:solidFill>
                <a:latin typeface="Arial Narrow" pitchFamily="34" charset="0"/>
                <a:hlinkClick r:id="rId2"/>
              </a:rPr>
              <a:t>https://sorularlaislamiyet.com/misak-yani-kalu-beladaki-anlasma-ne-demektir-ruhlar-alemindeyken-allaha-verdigimiz-sozu-nicin-1</a:t>
            </a:r>
            <a:endParaRPr lang="tr-TR" sz="1800" b="1" smtClean="0">
              <a:solidFill>
                <a:schemeClr val="tx1"/>
              </a:solidFill>
              <a:latin typeface="Arial Narrow" pitchFamily="34" charset="0"/>
            </a:endParaRP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Faiz alıp vermek ve yemek haramdır: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الَّذِينَ يَأْكُلُونَ الرِّبَا لَا يَقُومُونَ إِلَّا كَمَا يَقُومُ الَّذِي يَتَخَبَّطُهُ الشَّيْطَانُ مِنَ الْمَسِّ ۚ ذَٰلِكَ بِأَنَّهُمْ قَالُوا إِنَّمَا الْبَيْعُ مِثْلُ الرِّبَا ۗ وَأَحَلَّ اللَّهُ الْبَيْعَ وَحَرَّمَ الرِّبَا ۚ فَمَن جَاءَهُ مَوْعِظَةٌ مِّن رَّبِّهِ فَانتَهَىٰ فَلَهُ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مَا سَلَفَ وَأَمْرُهُ إِلَى اللَّهِ ۖ وَمَنْ عَادَ فَأُولَٰئِكَ أَصْحَابُ النَّارِ ۖ هُمْ فِيهَا خَالِدُونَ </a:t>
            </a:r>
            <a:endParaRPr lang="tr-TR" sz="2400" b="1" dirty="0" smtClean="0">
              <a:solidFill>
                <a:schemeClr val="tx1"/>
              </a:solidFill>
              <a:latin typeface="AGA Arabesque" pitchFamily="2" charset="2"/>
              <a:cs typeface="HASENAT" pitchFamily="2" charset="-78"/>
            </a:endParaRPr>
          </a:p>
          <a:p>
            <a:pPr algn="l"/>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Fâiz</a:t>
            </a:r>
            <a:r>
              <a:rPr lang="tr-TR" sz="1600" b="1" dirty="0" smtClean="0">
                <a:solidFill>
                  <a:schemeClr val="tx1"/>
                </a:solidFill>
                <a:latin typeface="Arial Narrow" pitchFamily="34" charset="0"/>
              </a:rPr>
              <a:t> yiyen kimseler, kendisine şeytan çarpmış olan nasıl kalkarsa, mezarlarından öylece kalkarlar. Bu halde olmaları; “-alış-veriş, aynen faiz gibidir” demeleri yüzündendir. Halbuki Allah, alış verişi </a:t>
            </a:r>
            <a:r>
              <a:rPr lang="tr-TR" sz="1600" b="1" dirty="0" err="1" smtClean="0">
                <a:solidFill>
                  <a:schemeClr val="tx1"/>
                </a:solidFill>
                <a:latin typeface="Arial Narrow" pitchFamily="34" charset="0"/>
              </a:rPr>
              <a:t>halâl</a:t>
            </a:r>
            <a:r>
              <a:rPr lang="tr-TR" sz="1600" b="1" dirty="0" smtClean="0">
                <a:solidFill>
                  <a:schemeClr val="tx1"/>
                </a:solidFill>
                <a:latin typeface="Arial Narrow" pitchFamily="34" charset="0"/>
              </a:rPr>
              <a:t> ve </a:t>
            </a:r>
            <a:r>
              <a:rPr lang="tr-TR" sz="1600" b="1" dirty="0" err="1" smtClean="0">
                <a:solidFill>
                  <a:schemeClr val="tx1"/>
                </a:solidFill>
                <a:latin typeface="Arial Narrow" pitchFamily="34" charset="0"/>
              </a:rPr>
              <a:t>fâizi</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ribâyı</a:t>
            </a:r>
            <a:r>
              <a:rPr lang="tr-TR" sz="1600" b="1" dirty="0" smtClean="0">
                <a:solidFill>
                  <a:schemeClr val="tx1"/>
                </a:solidFill>
                <a:latin typeface="Arial Narrow" pitchFamily="34" charset="0"/>
              </a:rPr>
              <a:t>) haram kılmıştır. Bundan böyle kim kendisine Rabbinden bir öğüt gelip </a:t>
            </a:r>
            <a:r>
              <a:rPr lang="tr-TR" sz="1600" b="1" dirty="0" err="1" smtClean="0">
                <a:solidFill>
                  <a:schemeClr val="tx1"/>
                </a:solidFill>
                <a:latin typeface="Arial Narrow" pitchFamily="34" charset="0"/>
              </a:rPr>
              <a:t>fâiz</a:t>
            </a:r>
            <a:r>
              <a:rPr lang="tr-TR" sz="1600" b="1" dirty="0" smtClean="0">
                <a:solidFill>
                  <a:schemeClr val="tx1"/>
                </a:solidFill>
                <a:latin typeface="Arial Narrow" pitchFamily="34" charset="0"/>
              </a:rPr>
              <a:t> yemekten sakınırsa daha önce aldığı faiz ona bağışlanır; geri alınmaz ve bundan sonra onun işi (affedilişi) Allah’a </a:t>
            </a:r>
            <a:r>
              <a:rPr lang="tr-TR" sz="1600" b="1" dirty="0" err="1" smtClean="0">
                <a:solidFill>
                  <a:schemeClr val="tx1"/>
                </a:solidFill>
                <a:latin typeface="Arial Narrow" pitchFamily="34" charset="0"/>
              </a:rPr>
              <a:t>aiddir</a:t>
            </a:r>
            <a:r>
              <a:rPr lang="tr-TR" sz="1600" b="1" dirty="0" smtClean="0">
                <a:solidFill>
                  <a:schemeClr val="tx1"/>
                </a:solidFill>
                <a:latin typeface="Arial Narrow" pitchFamily="34" charset="0"/>
              </a:rPr>
              <a:t>. Kim de, haram olan bu </a:t>
            </a:r>
            <a:r>
              <a:rPr lang="tr-TR" sz="1600" b="1" dirty="0" err="1" smtClean="0">
                <a:solidFill>
                  <a:schemeClr val="tx1"/>
                </a:solidFill>
                <a:latin typeface="Arial Narrow" pitchFamily="34" charset="0"/>
              </a:rPr>
              <a:t>ribâyı</a:t>
            </a:r>
            <a:r>
              <a:rPr lang="tr-TR" sz="1600" b="1" dirty="0" smtClean="0">
                <a:solidFill>
                  <a:schemeClr val="tx1"/>
                </a:solidFill>
                <a:latin typeface="Arial Narrow" pitchFamily="34" charset="0"/>
              </a:rPr>
              <a:t> helâl diye yemeğe dönerse, işte onlar cehennemliktirler; o ateşte ebedî olarak kalacaklardır. ”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:275)</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يَمْحَقُ اللَّهُ الرِّبَا وَيُرْبِي الصَّدَقَاتِ ۗ وَاللَّهُ لَا يُحِبُّ كُلَّ كَفَّارٍ أَثِيمٍ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“Allah, faiz karışan malın bereketini giderir, sadakaları bereketlendirir. Allah küfürde ve günahta ısrar eden hiç kimseyi sevmez.”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:276)</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اتَّقُوا اللَّهَ وَذَرُوا مَا بَقِيَ مِنَ الرِّبَا إِن كُنتُم مُّؤْمِنِينَ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Allah’tan korkun. Eğer gerçekten inanıyorsanız mevcut faiz alacağınızı terk edin.” (Bakara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:278)</a:t>
            </a:r>
          </a:p>
          <a:p>
            <a:pPr algn="l">
              <a:buFont typeface="Wingdings" pitchFamily="2" charset="2"/>
              <a:buChar char="Ø"/>
            </a:pPr>
            <a:r>
              <a:rPr lang="tr-TR" sz="1600" b="1" dirty="0" smtClean="0">
                <a:solidFill>
                  <a:srgbClr val="FF0000"/>
                </a:solidFill>
                <a:latin typeface="Arial Narrow" pitchFamily="34" charset="0"/>
              </a:rPr>
              <a:t>     Faizin her türlüsü haramdır:</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لَا تَأْكُلُوا الرِّبَا أَضْعَافًا مُّضَاعَفَةً ۖ وَاتَّقُوا اللَّهَ لَعَلَّكُمْ تُفْلِحُونَ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Kat kat arttırılmış olarak faiz yemeyin. Allah’tan sakının ki kurtuluşa erersiniz.”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:130)</a:t>
            </a:r>
          </a:p>
          <a:p>
            <a:pPr algn="l"/>
            <a:endParaRPr lang="tr-TR" sz="16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Allah; şüpheyi, vesveseyi yasaklıyor:</a:t>
            </a:r>
            <a:endParaRPr lang="tr-TR" sz="24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الْحَقُّ مِن رَّبِّكَ فَلَا تَكُن مِّنَ الْمُمْتَرِينَ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“Gerçek, Rabbinden gelendir. Öyle ise şüphecilerden olma.” (Al-i İmran:60)</a:t>
            </a:r>
          </a:p>
          <a:p>
            <a:pPr algn="l">
              <a:buFont typeface="Wingdings" pitchFamily="2" charset="2"/>
              <a:buChar char="Ø"/>
            </a:pPr>
            <a:r>
              <a:rPr lang="tr-TR" sz="1600" b="1" dirty="0" smtClean="0">
                <a:solidFill>
                  <a:srgbClr val="FF0000"/>
                </a:solidFill>
                <a:latin typeface="Arial Narrow" pitchFamily="34" charset="0"/>
              </a:rPr>
              <a:t>      İslam’dan başka din arayanın dini kabul edilmeyecektir:</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وَمَن يَبْتَغِ غَيْرَ الْإِسْلَامِ دِينًا فَلَن يُقْبَلَ مِنْهُ وَهُوَ فِي الْآخِرَةِ مِنَ الْخَاسِرِينَ</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“Kim İslâm’dan başka bir din ararsa, bilsin ki kendisinden böyle bir din asla kabul edilmeyecek ve O, </a:t>
            </a:r>
            <a:r>
              <a:rPr lang="tr-TR" sz="1600" b="1" dirty="0" err="1" smtClean="0">
                <a:solidFill>
                  <a:schemeClr val="tx1"/>
                </a:solidFill>
                <a:latin typeface="Arial Narrow" pitchFamily="34" charset="0"/>
              </a:rPr>
              <a:t>ahirette</a:t>
            </a:r>
            <a:r>
              <a:rPr lang="tr-TR" sz="1600" b="1" dirty="0" smtClean="0">
                <a:solidFill>
                  <a:schemeClr val="tx1"/>
                </a:solidFill>
                <a:latin typeface="Arial Narrow" pitchFamily="34" charset="0"/>
              </a:rPr>
              <a:t> ziyan edenlerden olacaktır.” (Al-i İmran:85)</a:t>
            </a:r>
          </a:p>
          <a:p>
            <a:pPr algn="l">
              <a:buFont typeface="Wingdings" pitchFamily="2" charset="2"/>
              <a:buChar char="Ø"/>
            </a:pPr>
            <a:r>
              <a:rPr lang="tr-TR" sz="1600" b="1" dirty="0" smtClean="0">
                <a:solidFill>
                  <a:srgbClr val="FF0000"/>
                </a:solidFill>
                <a:latin typeface="Arial Narrow" pitchFamily="34" charset="0"/>
              </a:rPr>
              <a:t>      Yahudi ve Hıristiyan’lara uyulmaması uyarısı yapılıyor:</a:t>
            </a:r>
            <a:endParaRPr lang="tr-TR" sz="2800" b="1" dirty="0" smtClean="0">
              <a:solidFill>
                <a:schemeClr val="tx1"/>
              </a:solidFill>
              <a:latin typeface="HASENAT" pitchFamily="2" charset="-78"/>
              <a:cs typeface="HASENAT" pitchFamily="2" charset="-78"/>
            </a:endParaRPr>
          </a:p>
          <a:p>
            <a:pPr algn="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إِن تُطِيعُوا فَرِيقًا مِّنَ الَّذِينَ أُوتُوا الْكِتَابَ يَرُدُّوكُم بَعْدَ إِيمَانِكُمْ كَافِرِينَ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Kendilerine kitap verilenlerden bir gruba uyarsanız, imanından sonra sizi yeniden inkârcılığa sevk ederler.” (Al-i İmran:100) </a:t>
            </a:r>
          </a:p>
          <a:p>
            <a:pPr algn="l">
              <a:buFont typeface="Wingdings" pitchFamily="2" charset="2"/>
              <a:buChar char="Ø"/>
            </a:pPr>
            <a:r>
              <a:rPr lang="tr-TR" sz="1600" b="1" dirty="0" smtClean="0">
                <a:solidFill>
                  <a:srgbClr val="FF0000"/>
                </a:solidFill>
                <a:latin typeface="Arial Narrow" pitchFamily="34" charset="0"/>
              </a:rPr>
              <a:t>       Allah (CC) bölünüp parçalanmayı yasaklıyor:</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وَلَا تَكُونُوا كَالَّذِينَ تَفَرَّقُوا وَاخْتَلَفُوا مِن بَعْدِ مَا جَاءَهُمُ الْبَيِّنَاتُ ۚ وَأُولَٰئِكَ لَهُمْ عَذَابٌ عَظِيمٌ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“Kendilerine apaçık deliller geldikten sonra parçalanıp ayrılığa düşenler gibi olmayın. İşte bunlar için büyük bir azap vardır.”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:105) </a:t>
            </a:r>
          </a:p>
          <a:p>
            <a:pPr algn="l">
              <a:buFont typeface="Wingdings" pitchFamily="2" charset="2"/>
              <a:buChar char="Ø"/>
            </a:pPr>
            <a:r>
              <a:rPr lang="tr-TR" sz="1600" b="1" dirty="0" smtClean="0">
                <a:solidFill>
                  <a:srgbClr val="FF0000"/>
                </a:solidFill>
                <a:latin typeface="Arial Narrow" pitchFamily="34" charset="0"/>
              </a:rPr>
              <a:t>      İnançsız ve başka inançtan olanlar sırdaş edinilmeyecektir:</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لَا تَتَّخِذُوا بِطَانَةً مِّن دُونِكُمْ لَا يَأْلُونَكُمْ خَبَالًا وَدُّوا مَا عَنِتُّمْ قَدْ بَدَتِ </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الْبَغْضَاءُ مِنْ أَفْوَاهِهِمْ وَمَا تُخْفِي صُدُورُهُمْ أَكْبَرُ ۚ قَدْ بَيَّنَّا لَكُمُ الْآيَاتِ ۖ إِن كُنتُمْ تَعْقِلُونَ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Kendi dışınızdakileri sırdaş edinmeyin. Çünkü onlar size fenalık etmekten asla geri durmazlar. Hep sıkıntıya düşmenizi isterler. Gerçekten kin ve düşmanlıkları ağızlarından çıkan sözlerden bellidir. Kalplerinde sakladıkları düşmanlık ise daha büyüktür.”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:118)</a:t>
            </a:r>
          </a:p>
          <a:p>
            <a:pPr algn="l"/>
            <a:endParaRPr lang="tr-TR" sz="1600" b="1" dirty="0" smtClean="0">
              <a:solidFill>
                <a:schemeClr val="tx1"/>
              </a:solidFill>
              <a:latin typeface="Arial Narrow" pitchFamily="34" charset="0"/>
            </a:endParaRPr>
          </a:p>
          <a:p>
            <a:pPr algn="l"/>
            <a:endParaRPr lang="tr-TR" sz="16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وَإِذْ غَدَوْتَ مِنْ أَهْلِكَ تُبَوِّئُ الْمُؤْمِنِينَ مَقَاعِدَ لِلْقِتَالِ ۗ وَاللَّهُ سَمِيعٌ عَلِيمٌ</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“Size bir iyilik dokunursa, bu onları üzer. Başınıza bir kötülük gelse, ona sevinirler. Eğer siz sabırlı olur, Allah’a karşı gelmekten sakınırsanız, onların hileleri size hiçbir zarar vermez. Çünkü Allah onların işlediklerini kuşatmıştır. “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:120)</a:t>
            </a:r>
          </a:p>
          <a:p>
            <a:pPr algn="l">
              <a:spcBef>
                <a:spcPts val="0"/>
              </a:spcBef>
              <a:buFont typeface="Wingdings" pitchFamily="2" charset="2"/>
              <a:buChar char="Ø"/>
            </a:pPr>
            <a:r>
              <a:rPr lang="tr-TR" sz="1600" b="1" dirty="0" smtClean="0">
                <a:solidFill>
                  <a:srgbClr val="FF0000"/>
                </a:solidFill>
                <a:latin typeface="Arial Narrow" pitchFamily="34" charset="0"/>
              </a:rPr>
              <a:t>   Müslüman gevşeklik gösterip üzülmeyecektir:</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وَلَا تَهِنُوا وَلَا تَحْزَنُوا وَأَنتُمُ الْأَعْلَوْنَ إِن كُنتُم مُّؤْمِنِينَ</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“Gevşeklik göstermeyin, üzüntüye kapılmayın. Eğer inanmışsanız, üstün gelecek olan sizsiniz.”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:139)</a:t>
            </a:r>
          </a:p>
          <a:p>
            <a:pPr algn="l">
              <a:spcBef>
                <a:spcPts val="0"/>
              </a:spcBef>
              <a:buFont typeface="Wingdings" pitchFamily="2" charset="2"/>
              <a:buChar char="Ø"/>
            </a:pPr>
            <a:r>
              <a:rPr lang="tr-TR" sz="1600" b="1" dirty="0" smtClean="0">
                <a:solidFill>
                  <a:srgbClr val="FF0000"/>
                </a:solidFill>
                <a:latin typeface="Arial Narrow" pitchFamily="34" charset="0"/>
              </a:rPr>
              <a:t>   Kâfirlere uyulmayacaktır:</a:t>
            </a: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إِن تُطِيعُوا الَّذِينَ كَفَرُوا يَرُدُّوكُمْ عَلَىٰ أَعْقَابِكُمْ فَتَنقَلِبُوا خَاسِرِينَ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“Ey iman edenler! Eğer kâfirlere uyarsanız, sizi gerisin geriye döndürürler de hüsrana uğrayanların durumuna düşersiniz.”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:149)</a:t>
            </a:r>
          </a:p>
          <a:p>
            <a:pPr algn="l">
              <a:spcBef>
                <a:spcPts val="0"/>
              </a:spcBef>
              <a:buFont typeface="Wingdings" pitchFamily="2" charset="2"/>
              <a:buChar char="Ø"/>
            </a:pPr>
            <a:r>
              <a:rPr lang="tr-TR" sz="1600" b="1" dirty="0" smtClean="0">
                <a:solidFill>
                  <a:srgbClr val="FF0000"/>
                </a:solidFill>
                <a:latin typeface="Arial Narrow" pitchFamily="34" charset="0"/>
              </a:rPr>
              <a:t>   Emanete hainlik edilmeyecektir:</a:t>
            </a:r>
          </a:p>
          <a:p>
            <a:pPr algn="r">
              <a:spcBef>
                <a:spcPts val="0"/>
              </a:spcBef>
            </a:pPr>
            <a:r>
              <a:rPr lang="ar-AE" sz="2800" b="1" dirty="0" smtClean="0">
                <a:solidFill>
                  <a:schemeClr val="tx1"/>
                </a:solidFill>
                <a:latin typeface="HASENAT" pitchFamily="2" charset="-78"/>
                <a:cs typeface="HASENAT" pitchFamily="2" charset="-78"/>
              </a:rPr>
              <a:t>وَمَا كَانَ لِنَبِيٍّ أَن يَغُلَّ ۚ وَمَن يَغْلُلْ يَأْتِ بِمَا غَلَّ يَوْمَ الْقِيَامَةِ ۚ ثُمَّ تُوَفَّىٰ كُلُّ نَفْسٍ مَّا كَسَبَتْ وَهُمْ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لَا يُظْلَمُونَ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“Kim emanete hıyanet ederse, kıyamet günü hainlik ettiği şeyin günahı boynuna asılı olarak gelir.”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:161) </a:t>
            </a:r>
          </a:p>
          <a:p>
            <a:pPr algn="l">
              <a:spcBef>
                <a:spcPts val="0"/>
              </a:spcBef>
              <a:buFont typeface="Wingdings" pitchFamily="2" charset="2"/>
              <a:buChar char="Ø"/>
            </a:pPr>
            <a:r>
              <a:rPr lang="tr-TR" sz="1600" b="1" dirty="0" smtClean="0">
                <a:solidFill>
                  <a:srgbClr val="FF0000"/>
                </a:solidFill>
                <a:latin typeface="Arial Narrow" pitchFamily="34" charset="0"/>
              </a:rPr>
              <a:t>    Allah cimri olmaktan men eder:</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وَلَا يَحْسَبَنَّ الَّذِينَ يَبْخَلُونَ بِمَا آتَاهُمُ اللَّهُ مِن فَضْلِهِ هُوَ خَيْرًا لَّهُم ۖ بَلْ هُوَ شَرٌّ لَّهُمْ ۖ سَيُطَوَّقُونَ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مَا بَخِلُوا بِهِ يَوْمَ الْقِيَامَةِ ۗ وَلِلَّهِ مِيرَاثُ السَّمَاوَاتِ وَالْأَرْضِ ۗ وَاللَّهُ بِمَا تَعْمَلُونَ خَبِيرٌ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“Allah’ın verdiklerini infakta cimrilik </a:t>
            </a:r>
            <a:r>
              <a:rPr lang="tr-TR" sz="1600" b="1" dirty="0" err="1" smtClean="0">
                <a:solidFill>
                  <a:schemeClr val="tx1"/>
                </a:solidFill>
                <a:latin typeface="Arial Narrow" pitchFamily="34" charset="0"/>
              </a:rPr>
              <a:t>götserenler</a:t>
            </a:r>
            <a:r>
              <a:rPr lang="tr-TR" sz="1600" b="1" dirty="0" smtClean="0">
                <a:solidFill>
                  <a:schemeClr val="tx1"/>
                </a:solidFill>
                <a:latin typeface="Arial Narrow" pitchFamily="34" charset="0"/>
              </a:rPr>
              <a:t>, sanmasınlar ki o, kendileri için hayırlıdır; aksine bu onlar için çok kötüdür. Cimrilik ettikleri şey kıyamet gününde boyunlarına dolanacaktır.” (Al-i İmran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:180)</a:t>
            </a:r>
          </a:p>
          <a:p>
            <a:pPr algn="l"/>
            <a:endParaRPr lang="tr-TR" sz="1600" b="1" dirty="0">
              <a:solidFill>
                <a:schemeClr val="tx1"/>
              </a:solidFill>
              <a:latin typeface="Arial Narrow"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Yetimin malı korunacaktır: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وَآتُوا الْيَتَامَىٰ أَمْوَالَهُمْ ۖ وَلَا تَتَبَدَّلُوا الْخَبِيثَ بِالطَّيِّبِ ۖ وَلَا تَأْكُلُوا أَمْوَالَهُمْ إِلَىٰ أَمْوَالِكُمْ ۚ إِنَّهُ كَانَ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حُوبًا كَبِيرًا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“Yetimin mallarını verin, temizi pis olanla değişmeyin, onların mallarını kendi mallarınıza katarak yemeyin. Çünkü bu büyük günahtır.”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a:t>
            </a:r>
          </a:p>
          <a:p>
            <a:pPr algn="l">
              <a:buFont typeface="Wingdings" pitchFamily="2" charset="2"/>
              <a:buChar char="Ø"/>
            </a:pPr>
            <a:r>
              <a:rPr lang="tr-TR" sz="1600" b="1" dirty="0" smtClean="0">
                <a:solidFill>
                  <a:srgbClr val="FF0000"/>
                </a:solidFill>
                <a:latin typeface="Arial Narrow" pitchFamily="34" charset="0"/>
              </a:rPr>
              <a:t>       Rüşvet ve intihar yasaklanmıştır: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لَا تَأْكُلُوا أَمْوَالَكُم بَيْنَكُم بِالْبَاطِلِ إِلَّا أَن تَكُونَ تِجَارَةً عَن تَرَاضٍ مِّنكُمْ ۚ وَلَا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تَقْتُلُوا أَنفُسَكُمْ ۚ إِنَّ اللَّهَ كَانَ بِكُمْ رَحِيمًا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“Rızaya dayalı alış veriş olması hariç mallarınızı haksız ve haram yollarla aranızda alıp verip yemeyin ve kendinizi öldürmeyin. Şüphesiz Allah sizi esirgeyecektir.”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:29)</a:t>
            </a:r>
          </a:p>
          <a:p>
            <a:pPr algn="l">
              <a:buFont typeface="Wingdings" pitchFamily="2" charset="2"/>
              <a:buChar char="Ø"/>
            </a:pPr>
            <a:r>
              <a:rPr lang="tr-TR" sz="1600" b="1" dirty="0" smtClean="0">
                <a:solidFill>
                  <a:srgbClr val="FF0000"/>
                </a:solidFill>
                <a:latin typeface="Arial Narrow" pitchFamily="34" charset="0"/>
              </a:rPr>
              <a:t>      Sarhoş ve cünüp namaz kılamaz. Su bulamayan teyemmüm eder: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لَا تَقْرَبُوا الصَّلَاةَ وَأَنتُمْ سُكَارَىٰ حَتَّىٰ تَعْلَمُوا مَا تَقُولُونَ وَلَا جُنُبًا إِلَّا عَابِرِي سَبِيلٍ حَتَّىٰ تَغْتَسِلُوا ۚ وَإِن كُنتُم مَّرْضَىٰ أَوْ عَلَىٰ سَفَرٍ أَوْ جَاءَ أَحَدٌ مِّنكُم مِّنَ الْغَائِطِ أَوْ لَامَسْتُمُ النِّسَاءَ فَلَمْ تَجِدُوا مَاءً فَتَيَمَّمُوا صَعِيدًا طَيِّبًا فَامْسَحُوا بِوُجُوهِكُمْ وَأَيْدِيكُمْ ۗ إِنَّ اللَّهَ كَانَ عَفُوًّا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غَفُورًا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Siz sarhoş iken ne söylediğini bilinceye kadar, cünüp iken de gusledinceye kadar namaza yaklaşmayın. Eğer hasta veya yolcu olur, yıkanmanız veya abdest almanız gerekir de su bulamazsanız, o zaman temiz toprakla teyemmüm edin. Yüzünüze ve kollarınıza sürün. Allah affedici ve bağışlayıcıdır.”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Cenab</a:t>
            </a:r>
            <a:r>
              <a:rPr lang="tr-TR" sz="1600" b="1" dirty="0" smtClean="0">
                <a:solidFill>
                  <a:srgbClr val="FF0000"/>
                </a:solidFill>
                <a:latin typeface="Arial Narrow" pitchFamily="34" charset="0"/>
              </a:rPr>
              <a:t>-ı Allah güvenilir olmayı ve adaletli davranmayı emreder:</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إِنَّ اللَّهَ يَأْمُرُكُمْ أَن تُؤَدُّوا الْأَمَانَاتِ إِلَىٰ أَهْلِهَا وَإِذَا حَكَمْتُم بَيْنَ النَّاسِ أَن تَحْكُمُوا بِالْعَدْلِ ۚ إِنَّ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اللَّهَ نِعِمَّا يَعِظُكُم بِهِ ۗ إِنَّ اللَّهَ كَانَ سَمِيعًا بَصِيرًا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“Allah size mutlaka emanetleri ehline vermenizi ve insanlar arasında hükmettiğiniz zaman adaletle hükmetmenizi emreder.”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:58) </a:t>
            </a:r>
          </a:p>
          <a:p>
            <a:pPr marL="342900" indent="-342900" algn="l">
              <a:buFont typeface="Wingdings" pitchFamily="2" charset="2"/>
              <a:buChar char="Ø"/>
            </a:pPr>
            <a:r>
              <a:rPr lang="tr-TR" sz="1600" b="1" dirty="0" smtClean="0">
                <a:solidFill>
                  <a:srgbClr val="FF0000"/>
                </a:solidFill>
                <a:latin typeface="Arial Narrow" pitchFamily="34" charset="0"/>
              </a:rPr>
              <a:t>Problemler Kur’an ve sünnetle çözülecektir. Başka yollar aranmayacaktır: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أَطِيعُوا اللَّهَ وَأَطِيعُوا الرَّسُولَ وَأُولِي الْأَمْرِ مِنكُمْ ۖ فَإِن تَنَازَعْتُمْ فِي شَيْءٍ فَرُدُّوهُ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إِلَى اللَّهِ وَالرَّسُولِ إِن كُنتُمْ تُؤْمِنُونَ بِاللَّهِ وَالْيَوْمِ الْآخِرِ ۚ ذَٰلِكَ خَيْرٌ وَأَحْسَنُ تَأْوِيلًا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Allah’a, peygambere, sizden olan idarecilere itaat edin. Eğer bir konuda anlaşmazlığa düşerseniz, gerçekten Allah’a ve </a:t>
            </a:r>
            <a:r>
              <a:rPr lang="tr-TR" sz="1600" b="1" dirty="0" err="1" smtClean="0">
                <a:solidFill>
                  <a:schemeClr val="tx1"/>
                </a:solidFill>
                <a:latin typeface="Arial Narrow" pitchFamily="34" charset="0"/>
              </a:rPr>
              <a:t>ahirete</a:t>
            </a:r>
            <a:r>
              <a:rPr lang="tr-TR" sz="1600" b="1" dirty="0" smtClean="0">
                <a:solidFill>
                  <a:schemeClr val="tx1"/>
                </a:solidFill>
                <a:latin typeface="Arial Narrow" pitchFamily="34" charset="0"/>
              </a:rPr>
              <a:t> inanıyorsanız, onu Allah’a ve </a:t>
            </a:r>
            <a:r>
              <a:rPr lang="tr-TR" sz="1600" b="1" dirty="0" err="1" smtClean="0">
                <a:solidFill>
                  <a:schemeClr val="tx1"/>
                </a:solidFill>
                <a:latin typeface="Arial Narrow" pitchFamily="34" charset="0"/>
              </a:rPr>
              <a:t>Rasûlüne</a:t>
            </a:r>
            <a:r>
              <a:rPr lang="tr-TR" sz="1600" b="1" dirty="0" smtClean="0">
                <a:solidFill>
                  <a:schemeClr val="tx1"/>
                </a:solidFill>
                <a:latin typeface="Arial Narrow" pitchFamily="34" charset="0"/>
              </a:rPr>
              <a:t> götürün. Onların talimatına göre halledin; bu hem hayırlı hem de netice bakımından daha güzeldir.”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:59)</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فَلَا وَرَبِّكَ لَا يُؤْمِنُونَ حَتَّىٰ يُحَكِّمُوكَ فِيمَا شَجَرَ بَيْنَهُمْ ثُمَّ لَا يَجِدُوا فِي أَنفُسِهِمْ حَرَجًا مِّمَّا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قَضَيْتَ وَيُسَلِّمُوا تَسْلِيمًا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“Rabbine </a:t>
            </a:r>
            <a:r>
              <a:rPr lang="tr-TR" sz="1600" b="1" dirty="0" err="1" smtClean="0">
                <a:solidFill>
                  <a:schemeClr val="tx1"/>
                </a:solidFill>
                <a:latin typeface="Arial Narrow" pitchFamily="34" charset="0"/>
              </a:rPr>
              <a:t>and</a:t>
            </a:r>
            <a:r>
              <a:rPr lang="tr-TR" sz="1600" b="1" dirty="0" smtClean="0">
                <a:solidFill>
                  <a:schemeClr val="tx1"/>
                </a:solidFill>
                <a:latin typeface="Arial Narrow" pitchFamily="34" charset="0"/>
              </a:rPr>
              <a:t> olsun ki aralarında çıkan anlaşmazlık hususunda seni hakem kılıp sonra da verdiğin hükümden içlerinde hiçbir sıkıntı duymaksızın onu tam manasıyla kabullenmedikçe iman etmiş olmazlar.”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:65)</a:t>
            </a:r>
          </a:p>
          <a:p>
            <a:pPr algn="l">
              <a:buFont typeface="Wingdings" pitchFamily="2" charset="2"/>
              <a:buChar char="Ø"/>
            </a:pPr>
            <a:r>
              <a:rPr lang="tr-TR" sz="1600" b="1" dirty="0" smtClean="0">
                <a:solidFill>
                  <a:srgbClr val="FF0000"/>
                </a:solidFill>
                <a:latin typeface="Arial Narrow" pitchFamily="34" charset="0"/>
              </a:rPr>
              <a:t>    Can almak Allah’a mahsustur:</a:t>
            </a:r>
            <a:endParaRPr lang="tr-TR" sz="30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3000" b="1" dirty="0" smtClean="0">
                <a:solidFill>
                  <a:schemeClr val="tx1"/>
                </a:solidFill>
                <a:latin typeface="HASENAT" pitchFamily="2" charset="-78"/>
                <a:cs typeface="HASENAT" pitchFamily="2" charset="-78"/>
              </a:rPr>
              <a:t>…</a:t>
            </a:r>
            <a:r>
              <a:rPr lang="ar-AE" sz="2800" b="1" dirty="0" smtClean="0">
                <a:solidFill>
                  <a:schemeClr val="tx1"/>
                </a:solidFill>
                <a:latin typeface="HASENAT" pitchFamily="2" charset="-78"/>
                <a:cs typeface="HASENAT" pitchFamily="2" charset="-78"/>
              </a:rPr>
              <a:t>وَمَا كَانَ لِمُؤْمِنٍ اَنْ يَقْتُلَ مُؤْمِنًا اِلَّا خَطَاً </a:t>
            </a:r>
            <a:endParaRPr lang="tr-TR" sz="1600" b="1" dirty="0" smtClean="0">
              <a:solidFill>
                <a:schemeClr val="tx1"/>
              </a:solidFill>
              <a:latin typeface="Arial Narrow" pitchFamily="34" charset="0"/>
            </a:endParaRPr>
          </a:p>
          <a:p>
            <a:pPr algn="l"/>
            <a:r>
              <a:rPr lang="tr-TR" sz="1600" b="1" dirty="0" smtClean="0">
                <a:solidFill>
                  <a:schemeClr val="tx1"/>
                </a:solidFill>
                <a:latin typeface="Arial Narrow" pitchFamily="34" charset="0"/>
              </a:rPr>
              <a:t>–  “Yanlışlıkla olması dışında bir </a:t>
            </a:r>
            <a:r>
              <a:rPr lang="tr-TR" sz="1600" b="1" dirty="0" err="1" smtClean="0">
                <a:solidFill>
                  <a:schemeClr val="tx1"/>
                </a:solidFill>
                <a:latin typeface="Arial Narrow" pitchFamily="34" charset="0"/>
              </a:rPr>
              <a:t>mü’minin</a:t>
            </a:r>
            <a:r>
              <a:rPr lang="tr-TR" sz="1600" b="1" dirty="0" smtClean="0">
                <a:solidFill>
                  <a:schemeClr val="tx1"/>
                </a:solidFill>
                <a:latin typeface="Arial Narrow" pitchFamily="34" charset="0"/>
              </a:rPr>
              <a:t> bir </a:t>
            </a:r>
            <a:r>
              <a:rPr lang="tr-TR" sz="1600" b="1" dirty="0" err="1" smtClean="0">
                <a:solidFill>
                  <a:schemeClr val="tx1"/>
                </a:solidFill>
                <a:latin typeface="Arial Narrow" pitchFamily="34" charset="0"/>
              </a:rPr>
              <a:t>mü’mini</a:t>
            </a:r>
            <a:r>
              <a:rPr lang="tr-TR" sz="1600" b="1" dirty="0" smtClean="0">
                <a:solidFill>
                  <a:schemeClr val="tx1"/>
                </a:solidFill>
                <a:latin typeface="Arial Narrow" pitchFamily="34" charset="0"/>
              </a:rPr>
              <a:t> öldürmeye hakkı yoktur…”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:92)</a:t>
            </a:r>
          </a:p>
          <a:p>
            <a:pPr algn="l"/>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r"/>
            <a:r>
              <a:rPr lang="ar-AE" sz="2800" b="1" dirty="0" smtClean="0">
                <a:solidFill>
                  <a:schemeClr val="tx1"/>
                </a:solidFill>
                <a:latin typeface="HASENAT" pitchFamily="2" charset="-78"/>
                <a:cs typeface="HASENAT" pitchFamily="2" charset="-78"/>
              </a:rPr>
              <a:t>وَمَن يَقْتُلْ مُؤْمِنًا مُّتَعَمِّدًا فَجَزَاؤُهُ جَهَنَّمُ خَالِدًا فِيهَا وَغَضِبَ اللَّهُ عَلَيْهِ وَلَعَنَهُ وَأَعَدَّ لَهُ عَذَابًا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عَظِيمًا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“Kim bir </a:t>
            </a:r>
            <a:r>
              <a:rPr lang="tr-TR" sz="1600" b="1" dirty="0" err="1" smtClean="0">
                <a:solidFill>
                  <a:schemeClr val="tx1"/>
                </a:solidFill>
                <a:latin typeface="Arial Narrow" pitchFamily="34" charset="0"/>
              </a:rPr>
              <a:t>mü’mini</a:t>
            </a:r>
            <a:r>
              <a:rPr lang="tr-TR" sz="1600" b="1" dirty="0" smtClean="0">
                <a:solidFill>
                  <a:schemeClr val="tx1"/>
                </a:solidFill>
                <a:latin typeface="Arial Narrow" pitchFamily="34" charset="0"/>
              </a:rPr>
              <a:t> kasten öldürürse cezası için de ebediyen kalacağı cehennemdir. Allah ona gazap etmiş, onu lanetlemiş ve onun için büyük bir azap hazırlamıştır.” (Nisa Suresi:93)</a:t>
            </a:r>
          </a:p>
          <a:p>
            <a:pPr algn="l">
              <a:buFont typeface="Wingdings" pitchFamily="2" charset="2"/>
              <a:buChar char="Ø"/>
            </a:pPr>
            <a:r>
              <a:rPr lang="tr-TR" sz="1600" b="1" dirty="0" smtClean="0">
                <a:solidFill>
                  <a:srgbClr val="FF0000"/>
                </a:solidFill>
                <a:latin typeface="Arial Narrow" pitchFamily="34" charset="0"/>
              </a:rPr>
              <a:t>    İzzet ve şeref ancak Allah’ın yanındadır: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الَّذِينَ يَتَّخِذُونَ الْكَافِرِينَ أَوْلِيَاءَ مِن دُونِ الْمُؤْمِنِينَ ۚ أَيَبْتَغُونَ عِندَهُمُ الْعِزَّةَ فَإِنَّ الْعِزَّةَ لِلَّهِ جَمِيعًا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Mü’minleri</a:t>
            </a:r>
            <a:r>
              <a:rPr lang="tr-TR" sz="1600" b="1" dirty="0" smtClean="0">
                <a:solidFill>
                  <a:schemeClr val="tx1"/>
                </a:solidFill>
                <a:latin typeface="Arial Narrow" pitchFamily="34" charset="0"/>
              </a:rPr>
              <a:t> bırakıp da kafirleri dost edinenler, onların yanında izzet (güç ve şeref mi) arıyorlar? Bilsinler ki bütün izzet ve şeref Allah’ın yanındadır.”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:139)</a:t>
            </a:r>
            <a:endParaRPr lang="tr-TR" sz="2800" b="1" dirty="0" smtClean="0">
              <a:solidFill>
                <a:schemeClr val="tx1"/>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لَا تَتَّخِذُوا الْكَافِرِينَ أَوْلِيَاءَ مِن دُونِ الْمُؤْمِنِينَ ۚ أَتُرِيدُونَ أَن تَجْعَلُوا لِلَّهِ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عَلَيْكُمْ سُلْطَانًا مُّبِينًا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a:t>
            </a:r>
            <a:r>
              <a:rPr lang="tr-TR" sz="1600" b="1" dirty="0" err="1" smtClean="0">
                <a:solidFill>
                  <a:schemeClr val="tx1"/>
                </a:solidFill>
                <a:latin typeface="Arial Narrow" pitchFamily="34" charset="0"/>
              </a:rPr>
              <a:t>Mü’minleri</a:t>
            </a:r>
            <a:r>
              <a:rPr lang="tr-TR" sz="1600" b="1" dirty="0" smtClean="0">
                <a:solidFill>
                  <a:schemeClr val="tx1"/>
                </a:solidFill>
                <a:latin typeface="Arial Narrow" pitchFamily="34" charset="0"/>
              </a:rPr>
              <a:t> bırakıp da kafirleri dost edinmeyin. Bunu yaparak Allah’a aleyhinizde apaçık bir delil mi vermek istiyorsunuz?”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:144)</a:t>
            </a:r>
          </a:p>
          <a:p>
            <a:pPr algn="l">
              <a:buFont typeface="Wingdings" pitchFamily="2" charset="2"/>
              <a:buChar char="Ø"/>
            </a:pPr>
            <a:r>
              <a:rPr lang="tr-TR" sz="1600" b="1" dirty="0" smtClean="0">
                <a:solidFill>
                  <a:srgbClr val="FF0000"/>
                </a:solidFill>
                <a:latin typeface="Arial Narrow" pitchFamily="34" charset="0"/>
              </a:rPr>
              <a:t>    Zulüm yasak kılınmıştır: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إِنَّ الَّذِينَ كَفَرُوا وَظَلَمُوا لَمْ يَكُنِ اللَّهُ لِيَغْفِرَ لَهُمْ وَلَا لِيَهْدِيَهُمْ طَرِيقًا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“İnkar edip zulmedenleri Allah asla bağışlayacak değildir.” (Nisa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:168)</a:t>
            </a:r>
          </a:p>
          <a:p>
            <a:pPr algn="l">
              <a:buFont typeface="Wingdings" pitchFamily="2" charset="2"/>
              <a:buChar char="Ø"/>
            </a:pPr>
            <a:r>
              <a:rPr lang="tr-TR" sz="1600" b="1" dirty="0" smtClean="0">
                <a:solidFill>
                  <a:srgbClr val="FF0000"/>
                </a:solidFill>
                <a:latin typeface="Arial Narrow" pitchFamily="34" charset="0"/>
              </a:rPr>
              <a:t>   Yahudi ve Hıristiyanlar dost edinilmeyecektir: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يَا أَيُّهَا الَّذِينَ آمَنُوا لَا تَتَّخِذُوا الْيَهُودَ وَالنَّصَارَىٰ أَوْلِيَاءَ ۘ بَعْضُهُمْ أَوْلِيَاءُ بَعْضٍ ۚ وَمَن يَتَوَلَّهُم مِّنكُمْ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فَإِنَّهُ مِنْهُمْ ۗ إِنَّ اللَّهَ لَا يَهْدِي الْقَوْمَ الظَّالِمِينَ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Yahudileri ve Hıristiyanları dost edinmeyin. Zira onlar birbirlerinin dostudurlar. İçinizden onları dost tutanlar, onlardandır. Şüphesiz Allah zalimler topluluğuna yol göstermez.” (</a:t>
            </a:r>
            <a:r>
              <a:rPr lang="tr-TR" sz="1600" b="1" dirty="0" err="1" smtClean="0">
                <a:solidFill>
                  <a:schemeClr val="tx1"/>
                </a:solidFill>
                <a:latin typeface="Arial Narrow" pitchFamily="34" charset="0"/>
              </a:rPr>
              <a:t>Maide</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:51)</a:t>
            </a:r>
          </a:p>
          <a:p>
            <a:pPr algn="l"/>
            <a:endParaRPr lang="tr-TR" sz="1600" b="1" dirty="0" smtClean="0">
              <a:solidFill>
                <a:schemeClr val="tx1"/>
              </a:solidFill>
              <a:latin typeface="Arial Narrow" pitchFamily="34" charset="0"/>
            </a:endParaRPr>
          </a:p>
          <a:p>
            <a:pPr algn="l"/>
            <a:endParaRPr lang="tr-TR" sz="1600" b="1" dirty="0" smtClean="0">
              <a:solidFill>
                <a:schemeClr val="tx1"/>
              </a:solidFill>
              <a:latin typeface="Arial Narrow"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إِنَّمَا وَلِيُّكُمُ اللَّهُ وَرَسُولُهُ وَالَّذِينَ آمَنُوا الَّذِينَ يُقِيمُونَ الصَّلَاةَ وَيُؤْتُونَ الزَّكَاةَ وَهُمْ رَاكِعُونَ </a:t>
            </a:r>
            <a:endParaRPr lang="tr-TR" sz="28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“Sizin dostunuz ancak Allah’tır, </a:t>
            </a:r>
            <a:r>
              <a:rPr lang="tr-TR" sz="1600" b="1" dirty="0" err="1" smtClean="0">
                <a:solidFill>
                  <a:schemeClr val="tx1"/>
                </a:solidFill>
                <a:latin typeface="Arial Narrow" pitchFamily="34" charset="0"/>
              </a:rPr>
              <a:t>Rasûlüdür</a:t>
            </a:r>
            <a:r>
              <a:rPr lang="tr-TR" sz="1600" b="1" dirty="0" smtClean="0">
                <a:solidFill>
                  <a:schemeClr val="tx1"/>
                </a:solidFill>
                <a:latin typeface="Arial Narrow" pitchFamily="34" charset="0"/>
              </a:rPr>
              <a:t>, iman edenlerdir; onlar ki Allah’ın emirlerine boyun eğerek namazı kılar, zekâtı verirler.” (</a:t>
            </a:r>
            <a:r>
              <a:rPr lang="tr-TR" sz="1600" b="1" dirty="0" err="1" smtClean="0">
                <a:solidFill>
                  <a:schemeClr val="tx1"/>
                </a:solidFill>
                <a:latin typeface="Arial Narrow" pitchFamily="34" charset="0"/>
              </a:rPr>
              <a:t>Maida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:55)</a:t>
            </a:r>
            <a:endParaRPr lang="tr-TR" sz="2800" b="1" dirty="0" smtClean="0">
              <a:solidFill>
                <a:schemeClr val="tx1"/>
              </a:solidFill>
              <a:latin typeface="HASENAT" pitchFamily="2" charset="-78"/>
              <a:cs typeface="HASENAT" pitchFamily="2" charset="-78"/>
            </a:endParaRPr>
          </a:p>
          <a:p>
            <a:pPr algn="r">
              <a:lnSpc>
                <a:spcPct val="110000"/>
              </a:lnSpc>
              <a:spcBef>
                <a:spcPts val="0"/>
              </a:spcBef>
            </a:pPr>
            <a:r>
              <a:rPr lang="ar-AE" sz="2800" b="1" dirty="0" smtClean="0">
                <a:solidFill>
                  <a:schemeClr val="tx1"/>
                </a:solidFill>
                <a:latin typeface="HASENAT" pitchFamily="2" charset="-78"/>
                <a:cs typeface="HASENAT" pitchFamily="2" charset="-78"/>
              </a:rPr>
              <a:t>يَا أَيُّهَا الَّذِينَ آمَنُوا لَا تَتَّخِذُوا الَّذِينَ اتَّخَذُوا دِينَكُمْ هُزُوًا وَلَعِبًا مِّنَ الَّذِينَ أُوتُوا الْكِتَابَ مِن </a:t>
            </a:r>
            <a:endParaRPr lang="tr-TR" sz="2800" b="1" dirty="0" smtClean="0">
              <a:solidFill>
                <a:schemeClr val="tx1"/>
              </a:solidFill>
              <a:latin typeface="HASENAT" pitchFamily="2" charset="-78"/>
              <a:cs typeface="HASENAT" pitchFamily="2" charset="-78"/>
            </a:endParaRP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قَبْلِكُمْ وَالْكُفَّارَ أَوْلِيَاءَ ۚ وَاتَّقُوا اللَّهَ إِن كُنتُم مُّؤْمِنِينَ </a:t>
            </a:r>
            <a:endParaRPr lang="tr-TR" sz="16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“Ey iman edenler! Ehli kitaptan olup da dininizi alay ve oyun edinenleri ve kafirleri dost edinmeyin. Allah’tan korkun eğer </a:t>
            </a:r>
            <a:r>
              <a:rPr lang="tr-TR" sz="1600" b="1" dirty="0" err="1" smtClean="0">
                <a:solidFill>
                  <a:schemeClr val="tx1"/>
                </a:solidFill>
                <a:latin typeface="Arial Narrow" pitchFamily="34" charset="0"/>
              </a:rPr>
              <a:t>mü’minler</a:t>
            </a:r>
            <a:r>
              <a:rPr lang="tr-TR" sz="1600" b="1" dirty="0" smtClean="0">
                <a:solidFill>
                  <a:schemeClr val="tx1"/>
                </a:solidFill>
                <a:latin typeface="Arial Narrow" pitchFamily="34" charset="0"/>
              </a:rPr>
              <a:t> iseniz.” (</a:t>
            </a:r>
            <a:r>
              <a:rPr lang="tr-TR" sz="1600" b="1" dirty="0" err="1" smtClean="0">
                <a:solidFill>
                  <a:schemeClr val="tx1"/>
                </a:solidFill>
                <a:latin typeface="Arial Narrow" pitchFamily="34" charset="0"/>
              </a:rPr>
              <a:t>Maida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:57)</a:t>
            </a:r>
          </a:p>
          <a:p>
            <a:pPr algn="l">
              <a:lnSpc>
                <a:spcPct val="110000"/>
              </a:lnSpc>
              <a:spcBef>
                <a:spcPts val="0"/>
              </a:spcBef>
              <a:buFont typeface="Wingdings" pitchFamily="2" charset="2"/>
              <a:buChar char="Ø"/>
            </a:pPr>
            <a:r>
              <a:rPr lang="tr-TR" sz="1600" b="1" dirty="0" smtClean="0">
                <a:solidFill>
                  <a:srgbClr val="FF0000"/>
                </a:solidFill>
                <a:latin typeface="Arial Narrow" pitchFamily="34" charset="0"/>
              </a:rPr>
              <a:t>    İçki, kumar ve şans oyunları haramdır:</a:t>
            </a:r>
          </a:p>
          <a:p>
            <a:pPr algn="r">
              <a:lnSpc>
                <a:spcPct val="110000"/>
              </a:lnSpc>
              <a:spcBef>
                <a:spcPts val="0"/>
              </a:spcBef>
            </a:pPr>
            <a:r>
              <a:rPr lang="ar-AE" sz="2800" b="1" dirty="0" smtClean="0">
                <a:solidFill>
                  <a:schemeClr val="tx1"/>
                </a:solidFill>
                <a:latin typeface="HASENAT" pitchFamily="2" charset="-78"/>
                <a:cs typeface="HASENAT" pitchFamily="2" charset="-78"/>
              </a:rPr>
              <a:t>يَا أَيُّهَا الَّذِينَ آمَنُوا إِنَّمَا الْخَمْرُ وَالْمَيْسِرُ وَالْأَنصَابُ وَالْأَزْلَامُ رِجْسٌ مِّنْ عَمَلِ الشَّيْطَانِ فَاجْتَنِبُوهُ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لَعَلَّكُمْ تُفْلِحُونَ</a:t>
            </a:r>
            <a:endParaRPr lang="tr-TR" sz="16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“Ey iman edenler! Şarap, kumar, putlar, fal ve şans okları birer şeytan işi, pisliktir. Bunlardan uzak durun ki kurtuluşa eresiniz.” (</a:t>
            </a:r>
            <a:r>
              <a:rPr lang="tr-TR" sz="1600" b="1" dirty="0" err="1" smtClean="0">
                <a:solidFill>
                  <a:schemeClr val="tx1"/>
                </a:solidFill>
                <a:latin typeface="Arial Narrow" pitchFamily="34" charset="0"/>
              </a:rPr>
              <a:t>Maida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:90)</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إِنَّمَا يُرِيدُ الشَّيْطَانُ أَن يُوقِعَ بَيْنَكُمُ الْعَدَاوَةَ وَالْبَغْضَاءَ فِي الْخَمْرِ وَالْمَيْسِرِ وَيَصُدَّكُمْ عَن </a:t>
            </a:r>
            <a:r>
              <a:rPr lang="tr-TR" sz="24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ذِكْرِ اللَّهِ وَعَنِ الصَّلَاةِ ۖ فَهَلْ أَنتُم مُّنتَهُونَ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“Şeytan; içki ve kumar yoluyla ancak aranıza düşmanlık ve kin sokmak, sizi Allah’ı anmaktan ve namazdan alıkoymak ister. Artık bunlardan vazgeçtiniz değil mi?” (</a:t>
            </a:r>
            <a:r>
              <a:rPr lang="tr-TR" sz="1600" b="1" dirty="0" err="1" smtClean="0">
                <a:solidFill>
                  <a:schemeClr val="tx1"/>
                </a:solidFill>
                <a:latin typeface="Arial Narrow" pitchFamily="34" charset="0"/>
              </a:rPr>
              <a:t>Maida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spcBef>
                <a:spcPts val="0"/>
              </a:spcBef>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Kur’an’a</a:t>
            </a:r>
            <a:r>
              <a:rPr lang="tr-TR" sz="1600" b="1" dirty="0" smtClean="0">
                <a:solidFill>
                  <a:srgbClr val="FF0000"/>
                </a:solidFill>
                <a:latin typeface="Arial Narrow" pitchFamily="34" charset="0"/>
              </a:rPr>
              <a:t> dil uzatanlarla beraber olunmayacaktır:</a:t>
            </a:r>
            <a:endParaRPr lang="tr-TR" sz="1600" b="1" dirty="0" smtClean="0">
              <a:solidFill>
                <a:schemeClr val="tx1"/>
              </a:solidFill>
              <a:latin typeface="HASENAT" pitchFamily="2" charset="-78"/>
              <a:cs typeface="HASENAT" pitchFamily="2" charset="-78"/>
            </a:endParaRPr>
          </a:p>
          <a:p>
            <a:pPr algn="r">
              <a:spcBef>
                <a:spcPts val="0"/>
              </a:spcBef>
            </a:pPr>
            <a:r>
              <a:rPr lang="ar-AE" sz="3000" b="1" dirty="0" smtClean="0">
                <a:solidFill>
                  <a:schemeClr val="tx1"/>
                </a:solidFill>
                <a:latin typeface="HASENAT" pitchFamily="2" charset="-78"/>
                <a:cs typeface="HASENAT" pitchFamily="2" charset="-78"/>
              </a:rPr>
              <a:t>وَإِذَا رَأَيْتَ الَّذِينَ يَخُوضُونَ فِي آيَاتِنَا فَأَعْرِضْ عَنْهُمْ حَتَّىٰ يَخُوضُوا فِي حَدِيثٍ غَيْرِهِ ۚ وَإِمَّا </a:t>
            </a:r>
            <a:r>
              <a:rPr lang="tr-TR" sz="30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يُنسِيَنَّكَ الشَّيْطَانُ فَلَا تَقْعُدْ بَعْدَ الذِّكْرَىٰ مَعَ الْقَوْمِ الظَّالِمِينَ</a:t>
            </a:r>
            <a:endParaRPr lang="tr-TR" sz="30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“Ayetlerimiz hakkında ileri geri konuşmaya dalanları gördüğünde, onlar başka bir söze geçinceye kadar onlardan uzak dur. Eğer şeytan sana unutturursa, hatırladıktan sonra artık o zalimler topluluğu ile oturma!” (</a:t>
            </a:r>
            <a:r>
              <a:rPr lang="tr-TR" sz="1600" b="1" dirty="0" err="1" smtClean="0">
                <a:solidFill>
                  <a:schemeClr val="tx1"/>
                </a:solidFill>
                <a:latin typeface="Arial Narrow" pitchFamily="34" charset="0"/>
              </a:rPr>
              <a:t>En’am</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:68)</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وَمَنْ أَظْلَمُ مِمَّنِ افْتَرَىٰ عَلَى اللَّهِ كَذِبًا أَوْ قَالَ أُوحِيَ إِلَيَّ وَلَمْ يُوحَ إِلَيْهِ شَيْءٌ وَمَن قَالَ سَأُنزِلُ مِثْلَ مَا أَنزَلَ اللَّهُ ۗ وَلَوْ تَرَىٰ إِذِ الظَّالِمُونَ فِي غَمَرَاتِ الْمَوْتِ وَالْمَلَائِكَةُ بَاسِطُو أَيْدِيهِمْ أَخْرِجُوا أَنفُسَكُمُ ۖ الْيَوْمَ تُجْزَوْنَ عَذَابَ الْهُونِ بِمَا كُنتُمْ تَقُولُونَ عَلَى اللَّهِ غَيْرَ الْحَقِّ وَكُنتُمْ عَنْ آيَاتِهِ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تَسْتَكْبِرُونَ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“Allah’a karşı yalan uyduran veya kendine bir şey </a:t>
            </a:r>
            <a:r>
              <a:rPr lang="tr-TR" sz="1600" b="1" dirty="0" err="1" smtClean="0">
                <a:solidFill>
                  <a:schemeClr val="tx1"/>
                </a:solidFill>
                <a:latin typeface="Arial Narrow" pitchFamily="34" charset="0"/>
              </a:rPr>
              <a:t>vahyedilmemişken</a:t>
            </a:r>
            <a:r>
              <a:rPr lang="tr-TR" sz="1600" b="1" dirty="0" smtClean="0">
                <a:solidFill>
                  <a:schemeClr val="tx1"/>
                </a:solidFill>
                <a:latin typeface="Arial Narrow" pitchFamily="34" charset="0"/>
              </a:rPr>
              <a:t>, “Bana vahyolundu” diyen, ya da “Allah’ın indirdiğinin benzerini ben de indireceğim” diye laf eden kimseden daha zalim kimdir? Zalimlerin şiddetli ölüm sancıları içinde çırpındığı; meleklerin, ellerini uzatmış, “Haydi canlarınızı kurtarın! Allah’a karşı doğru olmayanı söylediğiniz, ve O’nun </a:t>
            </a:r>
            <a:r>
              <a:rPr lang="tr-TR" sz="1600" b="1" dirty="0" err="1" smtClean="0">
                <a:solidFill>
                  <a:schemeClr val="tx1"/>
                </a:solidFill>
                <a:latin typeface="Arial Narrow" pitchFamily="34" charset="0"/>
              </a:rPr>
              <a:t>âyetlerinden</a:t>
            </a:r>
            <a:r>
              <a:rPr lang="tr-TR" sz="1600" b="1" dirty="0" smtClean="0">
                <a:solidFill>
                  <a:schemeClr val="tx1"/>
                </a:solidFill>
                <a:latin typeface="Arial Narrow" pitchFamily="34" charset="0"/>
              </a:rPr>
              <a:t> kibirlenerek yüz çevirdiğiniz için bugün aşağılayıcı azap ile cezalandırılacaksınız” diyecekleri zaman hâllerini bir görsen! ” (</a:t>
            </a:r>
            <a:r>
              <a:rPr lang="tr-TR" sz="1600" b="1" dirty="0" err="1" smtClean="0">
                <a:solidFill>
                  <a:schemeClr val="tx1"/>
                </a:solidFill>
                <a:latin typeface="Arial Narrow" pitchFamily="34" charset="0"/>
              </a:rPr>
              <a:t>En’am</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:93)</a:t>
            </a:r>
          </a:p>
          <a:p>
            <a:pPr algn="l">
              <a:buFont typeface="Wingdings" pitchFamily="2" charset="2"/>
              <a:buChar char="Ø"/>
            </a:pPr>
            <a:r>
              <a:rPr lang="tr-TR" sz="1600" b="1" dirty="0" smtClean="0">
                <a:solidFill>
                  <a:srgbClr val="FF0000"/>
                </a:solidFill>
                <a:latin typeface="Arial Narrow" pitchFamily="34" charset="0"/>
              </a:rPr>
              <a:t>    Başkalarının inancına saygısızlık yapılmayacaktır: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وَلَا تَسُبُّوا الَّذِينَ يَدْعُونَ مِن دُونِ اللَّهِ فَيَسُبُّوا اللَّهَ عَدْوًا بِغَيْرِ عِلْمٍ ۗ كَذَٰلِكَ زَيَّنَّا لِكُلِّ أُمَّةٍ عَمَلَهُمْ </a:t>
            </a:r>
            <a:r>
              <a:rPr lang="tr-TR" sz="28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ثُمَّ إِلَىٰ رَبِّهِم مَّرْجِعُهُمْ فَيُنَبِّئُهُم بِمَا كَانُوا يَعْمَلُونَ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“Allah’tan başkasına tapanlara sövmeyin. Sonra onlarda bilgisizce, düşmanca Allah’a söverler. Böylece biz her ümmete kendi işlerini cazip gösterdik…” (</a:t>
            </a:r>
            <a:r>
              <a:rPr lang="tr-TR" sz="1600" b="1" dirty="0" err="1" smtClean="0">
                <a:solidFill>
                  <a:schemeClr val="tx1"/>
                </a:solidFill>
                <a:latin typeface="Arial Narrow" pitchFamily="34" charset="0"/>
              </a:rPr>
              <a:t>En’am</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:108) </a:t>
            </a:r>
          </a:p>
          <a:p>
            <a:pPr algn="l"/>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Sapık kimselere uyulmayacaktır:</a:t>
            </a:r>
            <a:endParaRPr lang="tr-TR" sz="3500" b="1" dirty="0" smtClean="0">
              <a:solidFill>
                <a:srgbClr val="FF0000"/>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وَإِن تُطِعْ أَكْثَرَ مَن فِي الْأَرْضِ يُضِلُّوكَ عَن سَبِيلِ اللَّهِ ۚ إِن يَتَّبِعُونَ إِلَّا الظَّنَّ وَإِنْ هُمْ إِلَّا </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 يَخْرُصُونَ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“Yeryüzünde bulunanların çoğuna uyacak olursan, seni Allah’ın yolundan saptırırlar. Onlar zandan başka bir şeye tabi olmazlar, yalandan başka söz de söylemezler.” (</a:t>
            </a:r>
            <a:r>
              <a:rPr lang="tr-TR" sz="1700" b="1" dirty="0" err="1" smtClean="0">
                <a:solidFill>
                  <a:schemeClr val="tx1"/>
                </a:solidFill>
                <a:latin typeface="Arial Narrow" pitchFamily="34" charset="0"/>
              </a:rPr>
              <a:t>En’am</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:116)</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Günah olan şeyler terk edilecektir:</a:t>
            </a:r>
            <a:endParaRPr lang="tr-TR" sz="1700" b="1" dirty="0" smtClean="0">
              <a:solidFill>
                <a:srgbClr val="FF0000"/>
              </a:solidFill>
              <a:latin typeface="HASENAT" pitchFamily="2" charset="-78"/>
              <a:cs typeface="HASENAT" pitchFamily="2" charset="-78"/>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وَذَرُوا ظَاهِرَ الْإِثْمِ وَبَاطِنَهُ ۚ إِنَّ الَّذِينَ يَكْسِبُونَ الْإِثْمَ سَيُجْزَوْنَ بِمَا كَانُوا يَقْتَرِفُونَ</a:t>
            </a:r>
            <a:endParaRPr lang="tr-TR" sz="17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“Günahın açığını da gizlisini de bırakın! Çünkü günah işleyenler, yaptıklarının cezasını mutlaka çekeceklerdir.” (</a:t>
            </a:r>
            <a:r>
              <a:rPr lang="tr-TR" sz="1700" b="1" dirty="0" err="1" smtClean="0">
                <a:solidFill>
                  <a:schemeClr val="tx1"/>
                </a:solidFill>
                <a:latin typeface="Arial Narrow" pitchFamily="34" charset="0"/>
              </a:rPr>
              <a:t>En’am</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:120)</a:t>
            </a:r>
            <a:endParaRPr lang="tr-TR" sz="35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قَدْ خَسِرَ الَّذِينَ قَتَلُوا أَوْلَادَهُمْ سَفَهًا بِغَيْرِ عِلْمٍ وَحَرَّمُوا مَا رَزَقَهُمُ اللَّهُ افْتِرَاءً عَلَى اللَّهِ ۚ قَدْ ضَلُّوا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وَمَا كَانُوا مُهْتَدِينَ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“Bilgisizlikleri yüzünden beyinsizce çocuklarını öldürenler ve Allah’ın kendilerine verdiği rızkı, Allah’a iftira ederek haram kılanlar. Muhakkak ki ziyana uğramışlardır. Onlar gerçekten sapmışlardır ve doğru yolu bulacak da değillerdir.” (</a:t>
            </a:r>
            <a:r>
              <a:rPr lang="tr-TR" sz="1700" b="1" dirty="0" err="1" smtClean="0">
                <a:solidFill>
                  <a:schemeClr val="tx1"/>
                </a:solidFill>
                <a:latin typeface="Arial Narrow" pitchFamily="34" charset="0"/>
              </a:rPr>
              <a:t>En’am</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:140)</a:t>
            </a:r>
            <a:endParaRPr lang="tr-TR" sz="17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قُلْ تَعَالَوْا أَتْلُ مَا حَرَّمَ رَبُّكُمْ عَلَيْكُمْ ۖ أَلَّا تُشْرِكُوا بِهِ شَيْئًا ۖ وَبِالْوَالِدَيْنِ إِحْسَانًا ۖ وَلَا تَقْتُلُوا أَوْلَادَكُم مِّنْ إِمْلَاقٍ ۖ نَّحْنُ نَرْزُقُكُمْ وَإِيَّاهُمْ ۖ وَلَا تَقْرَبُوا الْفَوَاحِشَ مَا ظَهَرَ مِنْهَا وَمَا بَطَنَ ۖ وَلَا </a:t>
            </a:r>
            <a:r>
              <a:rPr lang="tr-TR" sz="3000" b="1" dirty="0" smtClean="0">
                <a:solidFill>
                  <a:schemeClr val="tx1"/>
                </a:solidFill>
                <a:latin typeface="HASENAT" pitchFamily="2" charset="-78"/>
                <a:cs typeface="HASENAT" pitchFamily="2" charset="-78"/>
              </a:rPr>
              <a:t>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تَقْتُلُوا النَّفْسَ الَّتِي حَرَّمَ اللَّهُ إِلَّا بِالْحَقِّ ۚ ذَٰلِكُمْ وَصَّاكُم بِهِ لَعَلَّكُمْ تَعْقِلُونَ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“(Ey Muhammed!) De ki: “Gelin, Rabbinizin size haram kıldığı şeyleri okuyayım: O’na hiçbir şeyi ortak koşmayın. Anaya babaya iyi davranın. Fakirlik endişesiyle çocuklarınızı öldürmeyin. Sizi de onları da biz </a:t>
            </a:r>
            <a:r>
              <a:rPr lang="tr-TR" sz="1700" b="1" dirty="0" err="1" smtClean="0">
                <a:solidFill>
                  <a:schemeClr val="tx1"/>
                </a:solidFill>
                <a:latin typeface="Arial Narrow" pitchFamily="34" charset="0"/>
              </a:rPr>
              <a:t>rızıklandırırız</a:t>
            </a:r>
            <a:r>
              <a:rPr lang="tr-TR" sz="1700" b="1" dirty="0" smtClean="0">
                <a:solidFill>
                  <a:schemeClr val="tx1"/>
                </a:solidFill>
                <a:latin typeface="Arial Narrow" pitchFamily="34" charset="0"/>
              </a:rPr>
              <a:t>. (Zina ve benzeri) çirkinliklere, bunların açığına da gizlisine de yaklaşmayın. </a:t>
            </a:r>
            <a:r>
              <a:rPr lang="tr-TR" sz="1700" b="1" dirty="0" err="1" smtClean="0">
                <a:solidFill>
                  <a:schemeClr val="tx1"/>
                </a:solidFill>
                <a:latin typeface="Arial Narrow" pitchFamily="34" charset="0"/>
              </a:rPr>
              <a:t>Meşrû</a:t>
            </a:r>
            <a:r>
              <a:rPr lang="tr-TR" sz="1700" b="1" dirty="0" smtClean="0">
                <a:solidFill>
                  <a:schemeClr val="tx1"/>
                </a:solidFill>
                <a:latin typeface="Arial Narrow" pitchFamily="34" charset="0"/>
              </a:rPr>
              <a:t> bir hak karşılığı olmadıkça, Allah’ın haram (dokunulmaz) kıldığı canı öldürmeyin. İşte size Allah bunu emretti ki aklınızı kullanasınız.” (</a:t>
            </a:r>
            <a:r>
              <a:rPr lang="tr-TR" sz="1700" b="1" dirty="0" err="1" smtClean="0">
                <a:solidFill>
                  <a:schemeClr val="tx1"/>
                </a:solidFill>
                <a:latin typeface="Arial Narrow" pitchFamily="34" charset="0"/>
              </a:rPr>
              <a:t>En’am</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:151)</a:t>
            </a:r>
          </a:p>
          <a:p>
            <a:pPr algn="l"/>
            <a:endParaRPr lang="tr-TR" sz="1600" b="1" dirty="0">
              <a:solidFill>
                <a:schemeClr val="tx1"/>
              </a:solidFill>
              <a:latin typeface="Arial Narrow"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buFont typeface="Wingdings" pitchFamily="2" charset="2"/>
              <a:buChar char="Ø"/>
            </a:pPr>
            <a:r>
              <a:rPr lang="tr-TR" sz="1600" b="1" dirty="0" smtClean="0">
                <a:solidFill>
                  <a:srgbClr val="FF0000"/>
                </a:solidFill>
                <a:latin typeface="Arial Narrow" pitchFamily="34" charset="0"/>
              </a:rPr>
              <a:t>     Haksızlık yapılmayacaktır:</a:t>
            </a:r>
            <a:endParaRPr lang="tr-TR" sz="2800" b="1" dirty="0" smtClean="0">
              <a:solidFill>
                <a:srgbClr val="FF0000"/>
              </a:solidFill>
              <a:latin typeface="HASENAT" pitchFamily="2" charset="-78"/>
              <a:cs typeface="HASENAT" pitchFamily="2" charset="-78"/>
            </a:endParaRPr>
          </a:p>
          <a:p>
            <a:pPr algn="r"/>
            <a:r>
              <a:rPr lang="ar-AE" sz="2800" b="1" dirty="0" smtClean="0">
                <a:solidFill>
                  <a:schemeClr val="tx1"/>
                </a:solidFill>
                <a:latin typeface="HASENAT" pitchFamily="2" charset="-78"/>
                <a:cs typeface="HASENAT" pitchFamily="2" charset="-78"/>
              </a:rPr>
              <a:t>وَلَا تَقْرَبُوا مَالَ الْيَتِيمِ إِلَّا بِالَّتِي هِيَ أَحْسَنُ حَتَّىٰ يَبْلُغَ أَشُدَّهُ ۖ وَأَوْفُوا الْكَيْلَ وَالْمِيزَانَ بِالْقِسْطِ ۖ لَا نُكَلِّفُ نَفْسًا إِلَّا وُسْعَهَا ۖ وَإِذَا قُلْتُمْ فَاعْدِلُوا وَلَوْ كَانَ ذَا قُرْبَىٰ ۖ وَبِعَهْدِ اللَّهِ أَوْفُوا ۚ ذَٰلِكُمْ وَصَّاكُم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بِهِ لَعَلَّكُمْ تَذَكَّرُونَ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Rüşd</a:t>
            </a:r>
            <a:r>
              <a:rPr lang="tr-TR" sz="1600" b="1" dirty="0" smtClean="0">
                <a:solidFill>
                  <a:schemeClr val="tx1"/>
                </a:solidFill>
                <a:latin typeface="Arial Narrow" pitchFamily="34" charset="0"/>
              </a:rPr>
              <a:t> çağına erişinceye kadar, yetimin malına sadece iyi niyetle yaklaşın. Ölçü ve tartıyı adaletle yapın. Biz herkese ancak gücünün yettiği kadarını yükleriz. Söz söylediğiniz zaman yakınlarınız bile olsa adaletli olun. Allah’a verdiğiniz sözü tutun. İşte Allah düşünesiniz diye size bunları emretti.” (</a:t>
            </a:r>
            <a:r>
              <a:rPr lang="tr-TR" sz="1600" b="1" dirty="0" err="1" smtClean="0">
                <a:solidFill>
                  <a:schemeClr val="tx1"/>
                </a:solidFill>
                <a:latin typeface="Arial Narrow" pitchFamily="34" charset="0"/>
              </a:rPr>
              <a:t>En’am</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:152)</a:t>
            </a:r>
          </a:p>
          <a:p>
            <a:pPr algn="l">
              <a:buFont typeface="Wingdings" pitchFamily="2" charset="2"/>
              <a:buChar char="Ø"/>
            </a:pPr>
            <a:r>
              <a:rPr lang="tr-TR" sz="1600" b="1" dirty="0" smtClean="0">
                <a:solidFill>
                  <a:srgbClr val="FF0000"/>
                </a:solidFill>
                <a:latin typeface="Arial Narrow" pitchFamily="34" charset="0"/>
              </a:rPr>
              <a:t>     Allah’ın nimetleri yerinde kullanılacaktır:</a:t>
            </a:r>
            <a:endParaRPr lang="tr-TR" sz="24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latin typeface="HASENAT" pitchFamily="2" charset="-78"/>
                <a:cs typeface="HASENAT" pitchFamily="2" charset="-78"/>
              </a:rPr>
              <a:t>ي</a:t>
            </a:r>
            <a:r>
              <a:rPr lang="ar-AE" sz="2800" b="1" dirty="0" smtClean="0">
                <a:solidFill>
                  <a:schemeClr val="tx1"/>
                </a:solidFill>
                <a:latin typeface="HASENAT" pitchFamily="2" charset="-78"/>
                <a:cs typeface="HASENAT" pitchFamily="2" charset="-78"/>
              </a:rPr>
              <a:t>َا بَنِي آدَمَ خُذُوا زِينَتَكُمْ عِندَ كُلِّ مَسْجِدٍ وَكُلُوا وَاشْرَبُوا وَلَا تُسْرِفُوا ۚ إِنَّهُ لَا يُحِبُّ الْمُسْرِفِينَ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Adem Oğulları! Namazda güzel elbiselerinizi giyin; </a:t>
            </a:r>
            <a:r>
              <a:rPr lang="tr-TR" sz="1600" b="1" dirty="0" err="1" smtClean="0">
                <a:solidFill>
                  <a:schemeClr val="tx1"/>
                </a:solidFill>
                <a:latin typeface="Arial Narrow" pitchFamily="34" charset="0"/>
              </a:rPr>
              <a:t>yeyin</a:t>
            </a:r>
            <a:r>
              <a:rPr lang="tr-TR" sz="1600" b="1" dirty="0" smtClean="0">
                <a:solidFill>
                  <a:schemeClr val="tx1"/>
                </a:solidFill>
                <a:latin typeface="Arial Narrow" pitchFamily="34" charset="0"/>
              </a:rPr>
              <a:t> için fakat israf etmeyin; çünkü Allah israf edenleri sevmez.” (</a:t>
            </a:r>
            <a:r>
              <a:rPr lang="tr-TR" sz="1600" b="1" dirty="0" err="1" smtClean="0">
                <a:solidFill>
                  <a:schemeClr val="tx1"/>
                </a:solidFill>
                <a:latin typeface="Arial Narrow" pitchFamily="34" charset="0"/>
              </a:rPr>
              <a:t>A’raf</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:31)</a:t>
            </a:r>
          </a:p>
          <a:p>
            <a:pPr algn="l">
              <a:buFont typeface="Wingdings" pitchFamily="2" charset="2"/>
              <a:buChar char="Ø"/>
            </a:pPr>
            <a:r>
              <a:rPr lang="tr-TR" sz="1600" b="1" dirty="0" smtClean="0">
                <a:solidFill>
                  <a:srgbClr val="FF0000"/>
                </a:solidFill>
                <a:latin typeface="Arial Narrow" pitchFamily="34" charset="0"/>
              </a:rPr>
              <a:t>     Allah’a ve peygambere hainlik edilmeyecektir:</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يَا أَيُّهَا الَّذِينَ آمَنُوا لَا تَخُونُوا اللَّهَ وَالرَّسُولَ وَتَخُونُوا أَمَانَاتِكُمْ وَأَنتُمْ تَعْلَمُونَ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iman edenler! Allah’a ve peygambere hainlik etmeyin. Sonra bile bile kendi emanetlerinize hainlik etmiş olursunuz.” (</a:t>
            </a:r>
            <a:r>
              <a:rPr lang="tr-TR" sz="1600" b="1" dirty="0" err="1" smtClean="0">
                <a:solidFill>
                  <a:schemeClr val="tx1"/>
                </a:solidFill>
                <a:latin typeface="Arial Narrow" pitchFamily="34" charset="0"/>
              </a:rPr>
              <a:t>Enfal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:27)</a:t>
            </a:r>
          </a:p>
          <a:p>
            <a:pPr algn="l">
              <a:buFont typeface="Wingdings" pitchFamily="2" charset="2"/>
              <a:buChar char="Ø"/>
            </a:pPr>
            <a:r>
              <a:rPr lang="tr-TR" sz="1600" b="1" dirty="0" smtClean="0">
                <a:solidFill>
                  <a:srgbClr val="FF0000"/>
                </a:solidFill>
                <a:latin typeface="Arial Narrow" pitchFamily="34" charset="0"/>
              </a:rPr>
              <a:t>     Müslüman’ın Müslüman’la çekişmesi helal olmaz:</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وَأَطِيعُوا اللَّهَ وَرَسُولَهُ وَلَا تَنَازَعُوا فَتَفْشَلُوا وَتَذْهَبَ رِيحُكُمْ ۖ وَاصْبِرُوا ۚ إِنَّ اللَّهَ مَعَ الصَّابِرِينَ</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“Allah ve </a:t>
            </a:r>
            <a:r>
              <a:rPr lang="tr-TR" sz="1600" b="1" dirty="0" err="1" smtClean="0">
                <a:solidFill>
                  <a:schemeClr val="tx1"/>
                </a:solidFill>
                <a:latin typeface="Arial Narrow" pitchFamily="34" charset="0"/>
              </a:rPr>
              <a:t>Rasûlüne</a:t>
            </a:r>
            <a:r>
              <a:rPr lang="tr-TR" sz="1600" b="1" dirty="0" smtClean="0">
                <a:solidFill>
                  <a:schemeClr val="tx1"/>
                </a:solidFill>
                <a:latin typeface="Arial Narrow" pitchFamily="34" charset="0"/>
              </a:rPr>
              <a:t> itaat edin, birbirinizle çekişmeyin; sonra korkuya kapılırsınız da kuvvetiniz gider. Bir de sabredin. Çünkü Allah sabredenlerle beraberdir.” (</a:t>
            </a:r>
            <a:r>
              <a:rPr lang="tr-TR" sz="1600" b="1" dirty="0" err="1" smtClean="0">
                <a:solidFill>
                  <a:schemeClr val="tx1"/>
                </a:solidFill>
                <a:latin typeface="Arial Narrow" pitchFamily="34" charset="0"/>
              </a:rPr>
              <a:t>Enfal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:46) </a:t>
            </a:r>
          </a:p>
          <a:p>
            <a:pPr algn="l"/>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r>
              <a:rPr lang="tr-TR" sz="1800" b="1" dirty="0" smtClean="0">
                <a:solidFill>
                  <a:schemeClr val="tx1"/>
                </a:solidFill>
                <a:latin typeface="Arial Narrow" pitchFamily="34" charset="0"/>
              </a:rPr>
              <a:t>İNSAN BİR YOLCUDUR</a:t>
            </a:r>
          </a:p>
          <a:p>
            <a:pPr algn="l"/>
            <a:r>
              <a:rPr lang="tr-TR" sz="1800" b="1" dirty="0" smtClean="0">
                <a:solidFill>
                  <a:schemeClr val="tx1"/>
                </a:solidFill>
                <a:latin typeface="Arial Narrow" pitchFamily="34" charset="0"/>
              </a:rPr>
              <a:t>“İnsan bir yolcudur”</a:t>
            </a:r>
            <a:r>
              <a:rPr lang="tr-TR" sz="1200" b="1" dirty="0" smtClean="0">
                <a:solidFill>
                  <a:schemeClr val="tx1"/>
                </a:solidFill>
                <a:latin typeface="Arial Narrow" pitchFamily="34" charset="0"/>
              </a:rPr>
              <a:t>3</a:t>
            </a:r>
            <a:r>
              <a:rPr lang="tr-TR" sz="1800" b="1" dirty="0" smtClean="0">
                <a:solidFill>
                  <a:schemeClr val="tx1"/>
                </a:solidFill>
                <a:latin typeface="Arial Narrow" pitchFamily="34" charset="0"/>
              </a:rPr>
              <a:t> diyen </a:t>
            </a:r>
            <a:r>
              <a:rPr lang="tr-TR" sz="1800" b="1" dirty="0" err="1" smtClean="0">
                <a:solidFill>
                  <a:schemeClr val="tx1"/>
                </a:solidFill>
                <a:latin typeface="Arial Narrow" pitchFamily="34" charset="0"/>
              </a:rPr>
              <a:t>Bediüzzaman</a:t>
            </a:r>
            <a:r>
              <a:rPr lang="tr-TR" sz="1800" b="1" dirty="0" smtClean="0">
                <a:solidFill>
                  <a:schemeClr val="tx1"/>
                </a:solidFill>
                <a:latin typeface="Arial Narrow" pitchFamily="34" charset="0"/>
              </a:rPr>
              <a:t>, yolculuk güzergâhını şöyle çiziyor: “o </a:t>
            </a:r>
            <a:r>
              <a:rPr lang="tr-TR" sz="1800" b="1" dirty="0" err="1" smtClean="0">
                <a:solidFill>
                  <a:schemeClr val="tx1"/>
                </a:solidFill>
                <a:latin typeface="Arial Narrow" pitchFamily="34" charset="0"/>
              </a:rPr>
              <a:t>nefy</a:t>
            </a:r>
            <a:r>
              <a:rPr lang="tr-TR" sz="1800" b="1" dirty="0" smtClean="0">
                <a:solidFill>
                  <a:schemeClr val="tx1"/>
                </a:solidFill>
                <a:latin typeface="Arial Narrow" pitchFamily="34" charset="0"/>
              </a:rPr>
              <a:t> ve yolculuk ise, âlem-i </a:t>
            </a:r>
            <a:r>
              <a:rPr lang="tr-TR" sz="1800" b="1" dirty="0" err="1" smtClean="0">
                <a:solidFill>
                  <a:schemeClr val="tx1"/>
                </a:solidFill>
                <a:latin typeface="Arial Narrow" pitchFamily="34" charset="0"/>
              </a:rPr>
              <a:t>ervâhtan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rahm</a:t>
            </a:r>
            <a:r>
              <a:rPr lang="tr-TR" sz="1800" b="1" dirty="0" smtClean="0">
                <a:solidFill>
                  <a:schemeClr val="tx1"/>
                </a:solidFill>
                <a:latin typeface="Arial Narrow" pitchFamily="34" charset="0"/>
              </a:rPr>
              <a:t>-ı </a:t>
            </a:r>
            <a:r>
              <a:rPr lang="tr-TR" sz="1800" b="1" dirty="0" err="1" smtClean="0">
                <a:solidFill>
                  <a:schemeClr val="tx1"/>
                </a:solidFill>
                <a:latin typeface="Arial Narrow" pitchFamily="34" charset="0"/>
              </a:rPr>
              <a:t>mâderden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sabâvetten</a:t>
            </a:r>
            <a:r>
              <a:rPr lang="tr-TR" sz="1800" b="1" dirty="0" smtClean="0">
                <a:solidFill>
                  <a:schemeClr val="tx1"/>
                </a:solidFill>
                <a:latin typeface="Arial Narrow" pitchFamily="34" charset="0"/>
              </a:rPr>
              <a:t>(çocukluk), ihtiyarlıktan, dünyadan, kabirden, berzahtan, haşirden, sırattan geçer bir uzun sefer-i imtihandır.”</a:t>
            </a:r>
            <a:r>
              <a:rPr lang="tr-TR" sz="1050" b="1" dirty="0" smtClean="0">
                <a:solidFill>
                  <a:schemeClr val="tx1"/>
                </a:solidFill>
                <a:latin typeface="Arial Narrow" pitchFamily="34" charset="0"/>
              </a:rPr>
              <a:t>4</a:t>
            </a:r>
            <a:endParaRPr lang="tr-TR" sz="1800" b="1" dirty="0" smtClean="0">
              <a:solidFill>
                <a:schemeClr val="tx1"/>
              </a:solidFill>
              <a:latin typeface="Arial Narrow" pitchFamily="34" charset="0"/>
            </a:endParaRPr>
          </a:p>
          <a:p>
            <a:pPr algn="l"/>
            <a:r>
              <a:rPr lang="tr-TR" sz="1800" b="1" dirty="0" smtClean="0">
                <a:solidFill>
                  <a:schemeClr val="tx1"/>
                </a:solidFill>
                <a:latin typeface="Arial Narrow" pitchFamily="34" charset="0"/>
              </a:rPr>
              <a:t>Bu güzergâhları sıralayacak olursak:</a:t>
            </a:r>
          </a:p>
          <a:p>
            <a:pPr algn="l"/>
            <a:r>
              <a:rPr lang="tr-TR" sz="1800" b="1" dirty="0" smtClean="0">
                <a:solidFill>
                  <a:schemeClr val="tx1"/>
                </a:solidFill>
                <a:latin typeface="Arial Narrow" pitchFamily="34" charset="0"/>
              </a:rPr>
              <a:t>1- Âlem-i ervah: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elestten</a:t>
            </a:r>
            <a:r>
              <a:rPr lang="tr-TR" sz="1800" b="1" dirty="0" smtClean="0">
                <a:solidFill>
                  <a:schemeClr val="tx1"/>
                </a:solidFill>
                <a:latin typeface="Arial Narrow" pitchFamily="34" charset="0"/>
              </a:rPr>
              <a:t> ana rahmine düşünceye kadar geçen evremiz. Teklif yok, sorumluluk yok.</a:t>
            </a:r>
          </a:p>
          <a:p>
            <a:pPr algn="l"/>
            <a:r>
              <a:rPr lang="tr-TR" sz="1800" b="1" dirty="0" smtClean="0">
                <a:solidFill>
                  <a:schemeClr val="tx1"/>
                </a:solidFill>
                <a:latin typeface="Arial Narrow" pitchFamily="34" charset="0"/>
              </a:rPr>
              <a:t>2- </a:t>
            </a:r>
            <a:r>
              <a:rPr lang="tr-TR" sz="1800" b="1" dirty="0" err="1" smtClean="0">
                <a:solidFill>
                  <a:schemeClr val="tx1"/>
                </a:solidFill>
                <a:latin typeface="Arial Narrow" pitchFamily="34" charset="0"/>
              </a:rPr>
              <a:t>Rahm</a:t>
            </a:r>
            <a:r>
              <a:rPr lang="tr-TR" sz="1800" b="1" dirty="0" smtClean="0">
                <a:solidFill>
                  <a:schemeClr val="tx1"/>
                </a:solidFill>
                <a:latin typeface="Arial Narrow" pitchFamily="34" charset="0"/>
              </a:rPr>
              <a:t>-i mader: Ana rahminde bulunduğumuz anlar. Teklif yok, sorumluluk yok.</a:t>
            </a:r>
          </a:p>
          <a:p>
            <a:pPr algn="l"/>
            <a:r>
              <a:rPr lang="tr-TR" sz="1800" b="1" dirty="0" smtClean="0">
                <a:solidFill>
                  <a:schemeClr val="tx1"/>
                </a:solidFill>
                <a:latin typeface="Arial Narrow" pitchFamily="34" charset="0"/>
              </a:rPr>
              <a:t>3- </a:t>
            </a:r>
            <a:r>
              <a:rPr lang="tr-TR" sz="1800" b="1" dirty="0" err="1" smtClean="0">
                <a:solidFill>
                  <a:schemeClr val="tx1"/>
                </a:solidFill>
                <a:latin typeface="Arial Narrow" pitchFamily="34" charset="0"/>
              </a:rPr>
              <a:t>Sabavet</a:t>
            </a:r>
            <a:r>
              <a:rPr lang="tr-TR" sz="1800" b="1" dirty="0" smtClean="0">
                <a:solidFill>
                  <a:schemeClr val="tx1"/>
                </a:solidFill>
                <a:latin typeface="Arial Narrow" pitchFamily="34" charset="0"/>
              </a:rPr>
              <a:t>: Dünyaya geldikten itibaren </a:t>
            </a:r>
            <a:r>
              <a:rPr lang="tr-TR" sz="1800" b="1" dirty="0" err="1" smtClean="0">
                <a:solidFill>
                  <a:schemeClr val="tx1"/>
                </a:solidFill>
                <a:latin typeface="Arial Narrow" pitchFamily="34" charset="0"/>
              </a:rPr>
              <a:t>âkıl</a:t>
            </a:r>
            <a:r>
              <a:rPr lang="tr-TR" sz="1800" b="1" dirty="0" smtClean="0">
                <a:solidFill>
                  <a:schemeClr val="tx1"/>
                </a:solidFill>
                <a:latin typeface="Arial Narrow" pitchFamily="34" charset="0"/>
              </a:rPr>
              <a:t> ve baliğ yaşı da denilen teklif çağına kadar geçen ve kendi içinde bebeklik ve çocukluk gibi iç evreleri bulunan dönemimiz. Teklif yok, sorumluluk yok. Fakat teklife ve sorumluluğa hazırlıklar var. Bu dönem sıfır ile yaklaşık on beş yaş arası dönemdir. Eğitim, </a:t>
            </a:r>
            <a:r>
              <a:rPr lang="tr-TR" sz="1800" b="1" dirty="0" err="1" smtClean="0">
                <a:solidFill>
                  <a:schemeClr val="tx1"/>
                </a:solidFill>
                <a:latin typeface="Arial Narrow" pitchFamily="34" charset="0"/>
              </a:rPr>
              <a:t>edeb</a:t>
            </a:r>
            <a:r>
              <a:rPr lang="tr-TR" sz="1800" b="1" dirty="0" smtClean="0">
                <a:solidFill>
                  <a:schemeClr val="tx1"/>
                </a:solidFill>
                <a:latin typeface="Arial Narrow" pitchFamily="34" charset="0"/>
              </a:rPr>
              <a:t> ve terbiye ile teklif çağına hazırlık bu dönemde yoğunlaşıyor.</a:t>
            </a:r>
          </a:p>
          <a:p>
            <a:pPr algn="l"/>
            <a:r>
              <a:rPr lang="tr-TR" sz="1800" b="1" dirty="0" smtClean="0">
                <a:solidFill>
                  <a:schemeClr val="tx1"/>
                </a:solidFill>
                <a:latin typeface="Arial Narrow" pitchFamily="34" charset="0"/>
              </a:rPr>
              <a:t>TEKLİF VE SORUMLULUK GENÇLİKLE BAŞLIYOR</a:t>
            </a:r>
          </a:p>
          <a:p>
            <a:pPr algn="l"/>
            <a:r>
              <a:rPr lang="tr-TR" sz="1800" b="1" dirty="0" smtClean="0">
                <a:solidFill>
                  <a:schemeClr val="tx1"/>
                </a:solidFill>
                <a:latin typeface="Arial Narrow" pitchFamily="34" charset="0"/>
              </a:rPr>
              <a:t>4- Gençlik</a:t>
            </a:r>
            <a:r>
              <a:rPr lang="tr-TR" sz="1200" b="1" dirty="0" smtClean="0">
                <a:solidFill>
                  <a:schemeClr val="tx1"/>
                </a:solidFill>
                <a:latin typeface="Arial Narrow" pitchFamily="34" charset="0"/>
              </a:rPr>
              <a:t>5</a:t>
            </a:r>
            <a:r>
              <a:rPr lang="tr-TR" sz="1800" b="1" dirty="0" smtClean="0">
                <a:solidFill>
                  <a:schemeClr val="tx1"/>
                </a:solidFill>
                <a:latin typeface="Arial Narrow" pitchFamily="34" charset="0"/>
              </a:rPr>
              <a:t>: On beş yaştan itibaren yaklaşık yetmiş yaşına kadar devam eden, aslında kendi içinde de erken gençlik, gençlik ve yetişkinlik gibi iç evreleri bulunan uzunca bir dönemdir. Yaklaşık on beş ile kırk yaşları arasını erken gençlik ve gençlik; kırk ile yetmiş yaş arasını ise yetişkinlik evrelerine ayırmak mümkündür. Her üç evrede de giderek artan bir yoğunlukta teklif ve sorumluluk yükü vardır. İnsan imtihandadır. Bazen dünyayı sırtında taşır, bazen dünyanın yükü altında ezilir; ama yapıp ettiklerinin bütün mesuliyeti kendisinindir. Günahı da, sevabı da kendisi yüklenir. Her adımından sorumludur. Faydalandığı her nimet hesaba dönüktür.</a:t>
            </a:r>
          </a:p>
          <a:p>
            <a:pPr algn="l"/>
            <a:r>
              <a:rPr lang="tr-TR" sz="1800" b="1" dirty="0" smtClean="0">
                <a:solidFill>
                  <a:schemeClr val="tx1"/>
                </a:solidFill>
                <a:latin typeface="Arial Narrow" pitchFamily="34" charset="0"/>
              </a:rPr>
              <a:t>Bu dönem zor bir dönemdir. Provası yoktur. Bir defa yaşanır. Ahiret için ne lâzımsa bu dönemde devşirilir. Bu sebeple şeytan insanı bütün duygularıyla bu dönemde avlamaya çalışır. İnsan bu dönemde şeytana yaptığı reddiyelerle, başka hiçbir zaman kazanamayacağı yüksek dereceler kazanır.</a:t>
            </a: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spcBef>
                <a:spcPts val="0"/>
              </a:spcBef>
              <a:buFont typeface="Wingdings" pitchFamily="2" charset="2"/>
              <a:buChar char="Ø"/>
            </a:pPr>
            <a:r>
              <a:rPr lang="tr-TR" sz="1600" b="1" dirty="0" smtClean="0">
                <a:solidFill>
                  <a:srgbClr val="FF0000"/>
                </a:solidFill>
                <a:latin typeface="Arial Narrow" pitchFamily="34" charset="0"/>
              </a:rPr>
              <a:t>    Ahlâkını ve hassasiyetlerini değiştirmeyenlere Allah nimetini değiştirmez:</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ذَٰلِكَ بِأَنَّ اللَّهَ لَمْ يَكُ مُغَيِّرًا نِّعْمَةً أَنْعَمَهَا عَلَىٰ قَوْمٍ حَتَّىٰ يُغَيِّرُوا مَا بِأَنفُسِهِمْ ۙ وَأَنَّ اللَّهَ سَمِيعٌ </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tr-TR" sz="1050" b="1" spc="-300"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عَلِيمٌ</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“Bir millet kendilerinde bulunanı değiştirinceye kadar Allah onlara verdiği nimeti değiştirmez.” (</a:t>
            </a:r>
            <a:r>
              <a:rPr lang="tr-TR" sz="1600" b="1" dirty="0" err="1" smtClean="0">
                <a:solidFill>
                  <a:schemeClr val="tx1"/>
                </a:solidFill>
                <a:latin typeface="Arial Narrow" pitchFamily="34" charset="0"/>
              </a:rPr>
              <a:t>Enfal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:53) </a:t>
            </a:r>
          </a:p>
          <a:p>
            <a:pPr algn="l">
              <a:spcBef>
                <a:spcPts val="0"/>
              </a:spcBef>
              <a:buFont typeface="Wingdings" pitchFamily="2" charset="2"/>
              <a:buChar char="Ø"/>
            </a:pPr>
            <a:r>
              <a:rPr lang="tr-TR" sz="1600" b="1" dirty="0" smtClean="0">
                <a:solidFill>
                  <a:srgbClr val="FF0000"/>
                </a:solidFill>
                <a:latin typeface="Arial Narrow" pitchFamily="34" charset="0"/>
              </a:rPr>
              <a:t>     Müslüman, Müslüman’ın yardımcısı olmalıdır:</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tr-TR" sz="1100" b="1" spc="-300"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وَالَّذِينَ كَفَرُوا بَعْضُهُمْ أَوْلِيَاءُ بَعْضٍ ۚ إِلَّا تَفْعَلُوهُ تَكُن فِتْنَةٌ فِي الْأَرْضِ وَفَسَادٌ كَبِيرٌ</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“Kafirler birbirlerinin yardımcılarıdır. Eğer siz de öyle yapmazsanız yeryüzünde fitne çıkar ve fesat olur.” (</a:t>
            </a:r>
            <a:r>
              <a:rPr lang="tr-TR" sz="1600" b="1" dirty="0" err="1" smtClean="0">
                <a:solidFill>
                  <a:schemeClr val="tx1"/>
                </a:solidFill>
                <a:latin typeface="Arial Narrow" pitchFamily="34" charset="0"/>
              </a:rPr>
              <a:t>Enfal</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:73)</a:t>
            </a:r>
          </a:p>
          <a:p>
            <a:pPr algn="l">
              <a:spcBef>
                <a:spcPts val="0"/>
              </a:spcBef>
              <a:buFont typeface="Wingdings" pitchFamily="2" charset="2"/>
              <a:buChar char="Ø"/>
            </a:pPr>
            <a:r>
              <a:rPr lang="tr-TR" sz="1600" b="1" dirty="0" smtClean="0">
                <a:solidFill>
                  <a:srgbClr val="FF0000"/>
                </a:solidFill>
                <a:latin typeface="Arial Narrow" pitchFamily="34" charset="0"/>
              </a:rPr>
              <a:t>     Kafirlerin ameli boşuna gider:</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مَا كَانَ لِلْمُشْرِكِينَ أَن يَعْمُرُوا مَسَاجِدَ اللَّهِ شَاهِدِينَ عَلَىٰ أَنفُسِهِم بِالْكُفْرِ ۚ أُولَٰئِكَ حَبِطَتْ </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tr-TR" sz="80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أَعْمَالُهُمْ وَفِي النَّارِ هُمْ خَالِدُونَ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“Allah’a ortak koşanlar kendi kafirliğini açıkça ifade ederken Allah’ın </a:t>
            </a:r>
            <a:r>
              <a:rPr lang="tr-TR" sz="1600" b="1" dirty="0" err="1" smtClean="0">
                <a:solidFill>
                  <a:schemeClr val="tx1"/>
                </a:solidFill>
                <a:latin typeface="Arial Narrow" pitchFamily="34" charset="0"/>
              </a:rPr>
              <a:t>mescidlerini</a:t>
            </a:r>
            <a:r>
              <a:rPr lang="tr-TR" sz="1600" b="1" dirty="0" smtClean="0">
                <a:solidFill>
                  <a:schemeClr val="tx1"/>
                </a:solidFill>
                <a:latin typeface="Arial Narrow" pitchFamily="34" charset="0"/>
              </a:rPr>
              <a:t> imar etmeye layık değillerdir. Onların bütün işleri boşuna gitmiştir ve onlar ateşte ebedi kalacaklardır.” (</a:t>
            </a:r>
            <a:r>
              <a:rPr lang="tr-TR" sz="1600" b="1" dirty="0" err="1" smtClean="0">
                <a:solidFill>
                  <a:schemeClr val="tx1"/>
                </a:solidFill>
                <a:latin typeface="Arial Narrow" pitchFamily="34" charset="0"/>
              </a:rPr>
              <a:t>Tevbe</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:17)</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وَالَّذِينَ كَفَرُوا أَعْمَالُهُمْ كَسَرَابٍ بِقِيعَةٍ يَحْسَبُهُ الظَّمْآنُ مَاءً حَتَّىٰ إِذَا جَاءَهُ لَمْ يَجِدْهُ شَيْئًا وَوَجَدَ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اللَّهَ عِندَهُ فَوَفَّاهُ حِسَابَهُ ۗ وَاللَّهُ سَرِيعُ الْحِسَابِ</a:t>
            </a:r>
            <a:endParaRPr lang="tr-TR" sz="2800"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İnkâr edenlere gelince; onların amelleri ıssız bir çöldeki serap gibidir. Susamış kimse onu su sanır. Yanına geldiğinde hiçbir şey bulamaz. (Tıpkı bunun gibi kâfir de hesap günü amellerinden bir şey bulamaz). Ancak Allah’ı yanında bulur da Allah onun hesabını tastamam görür. Allah, hesabı çabuk görendir. (</a:t>
            </a:r>
            <a:r>
              <a:rPr lang="tr-TR" sz="1600" b="1" dirty="0" err="1" smtClean="0">
                <a:solidFill>
                  <a:schemeClr val="tx1"/>
                </a:solidFill>
                <a:latin typeface="Arial Narrow" pitchFamily="34" charset="0"/>
              </a:rPr>
              <a:t>Nûr</a:t>
            </a:r>
            <a:r>
              <a:rPr lang="tr-TR" sz="1600" b="1" dirty="0" smtClean="0">
                <a:solidFill>
                  <a:schemeClr val="tx1"/>
                </a:solidFill>
                <a:latin typeface="Arial Narrow" pitchFamily="34" charset="0"/>
              </a:rPr>
              <a:t> suresi 39. )</a:t>
            </a:r>
          </a:p>
          <a:p>
            <a:pPr algn="l"/>
            <a:endParaRPr lang="tr-TR" sz="1600" b="1" dirty="0">
              <a:solidFill>
                <a:schemeClr val="tx1"/>
              </a:solidFill>
              <a:latin typeface="Arial Narrow"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Kafire itaat yoktur:</a:t>
            </a:r>
            <a:endParaRPr lang="tr-TR" sz="35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يَا أَيُّهَا الَّذِينَ آمَنُوا لَا تَتَّخِذُوا آبَاءَكُمْ وَإِخْوَانَكُمْ أَوْلِيَاءَ إِنِ اسْتَحَبُّوا الْكُفْرَ عَلَى الْإِيمَانِ ۚ وَمَن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يَتَوَلَّهُم مِّنكُمْ فَأُولَٰئِكَ هُمُ الظَّالِمُونَ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“Ey iman edenler! Eğer küfrü, imana tercih ediyorlarsa babalarınız, kardeşleriniz bile olsa itaat etmeyin. Sizden kim onları dost edinirse, işte onlar zalimlerdir.”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:23)</a:t>
            </a:r>
            <a:endParaRPr lang="tr-TR" sz="1600" b="1" dirty="0" smtClean="0">
              <a:solidFill>
                <a:schemeClr val="tx1"/>
              </a:solidFill>
              <a:latin typeface="Arial Narrow" pitchFamily="34" charset="0"/>
            </a:endParaRPr>
          </a:p>
          <a:p>
            <a:pPr algn="l">
              <a:lnSpc>
                <a:spcPct val="110000"/>
              </a:lnSpc>
              <a:spcBef>
                <a:spcPts val="0"/>
              </a:spcBef>
            </a:pPr>
            <a:r>
              <a:rPr lang="tr-TR" sz="1700" b="1" dirty="0" smtClean="0">
                <a:solidFill>
                  <a:schemeClr val="tx1"/>
                </a:solidFill>
                <a:latin typeface="Arial Narrow" pitchFamily="34" charset="0"/>
              </a:rPr>
              <a:t>Kur’an ve İslâm düşmanları emellerine ulaşamayacaklardır:</a:t>
            </a:r>
            <a:endParaRPr lang="tr-TR" sz="1900" b="1" dirty="0" smtClean="0">
              <a:solidFill>
                <a:schemeClr val="tx1"/>
              </a:solidFill>
              <a:latin typeface="Arial Narrow" pitchFamily="34" charset="0"/>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9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يُرِيدُونَ أَن يُطْفِئُوا نُورَ اللَّهِ بِأَفْوَاهِهِمْ وَيَأْبَى اللَّهُ إِلَّا أَن يُتِمَّ نُورَهُ وَلَوْ كَرِهَ الْكَافِرُونَ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“Allah’ın nurunu ağızlarıyla söndürmek istiyorlar. Kafirler hoşlanmasalar da Allah nurunu tamamlamaktan asla vazgeçmez.”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:32)</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İnançsızlar için af dilenmez:</a:t>
            </a:r>
            <a:endParaRPr lang="tr-TR" sz="3000" b="1" dirty="0" smtClean="0">
              <a:solidFill>
                <a:srgbClr val="FF0000"/>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اسْتَغْفِرْ لَهُمْ أَوْ لَا تَسْتَغْفِرْ لَهُمْ إِن تَسْتَغْفِرْ لَهُمْ سَبْعِينَ مَرَّةً فَلَن يَغْفِرَ اللَّهُ لَهُمْ ۚ ذَٰلِكَ بِأَنَّهُمْ </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كَفَرُوا بِاللَّهِ وَرَسُولِهِ ۗ وَاللَّهُ لَا يَهْدِي الْقَوْمَ الْفَاسِقِينَ </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“Onlar için ister af dile ister dileme; onlar için yetmiş kez af dilesen de Allah onları asla af etmeyecek. Bu onların Allah ve </a:t>
            </a:r>
            <a:r>
              <a:rPr lang="tr-TR" sz="1700" b="1" dirty="0" err="1" smtClean="0">
                <a:solidFill>
                  <a:schemeClr val="tx1"/>
                </a:solidFill>
                <a:latin typeface="Arial Narrow" pitchFamily="34" charset="0"/>
              </a:rPr>
              <a:t>Rasûlünü</a:t>
            </a:r>
            <a:r>
              <a:rPr lang="tr-TR" sz="1700" b="1" dirty="0" smtClean="0">
                <a:solidFill>
                  <a:schemeClr val="tx1"/>
                </a:solidFill>
                <a:latin typeface="Arial Narrow" pitchFamily="34" charset="0"/>
              </a:rPr>
              <a:t> inkar etmelerindendir. Allah </a:t>
            </a:r>
            <a:r>
              <a:rPr lang="tr-TR" sz="1700" b="1" dirty="0" err="1" smtClean="0">
                <a:solidFill>
                  <a:schemeClr val="tx1"/>
                </a:solidFill>
                <a:latin typeface="Arial Narrow" pitchFamily="34" charset="0"/>
              </a:rPr>
              <a:t>fâsıklar</a:t>
            </a:r>
            <a:r>
              <a:rPr lang="tr-TR" sz="1700" b="1" dirty="0" smtClean="0">
                <a:solidFill>
                  <a:schemeClr val="tx1"/>
                </a:solidFill>
                <a:latin typeface="Arial Narrow" pitchFamily="34" charset="0"/>
              </a:rPr>
              <a:t> topluluğunu hidayete erdirmez.”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:80)</a:t>
            </a:r>
            <a:endParaRPr lang="tr-TR" sz="35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وَلَا تُصَلِّ عَلَىٰ أَحَدٍ مِّنْهُم مَّاتَ أَبَدًا وَلَا تَقُمْ عَلَىٰ قَبْرِهِ ۖ إِنَّهُمْ كَفَرُوا بِاللَّهِ وَرَسُولِهِ وَمَاتُوا وَهُمْ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فَاسِقُونَ</a:t>
            </a:r>
            <a:endParaRPr lang="tr-TR" sz="17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“Onlardan ölmüş olan hiç birine asla namaz kılma; onun kabri başında da durma! Çünkü onlar, Allah ve </a:t>
            </a:r>
            <a:r>
              <a:rPr lang="tr-TR" sz="1700" b="1" dirty="0" err="1" smtClean="0">
                <a:solidFill>
                  <a:schemeClr val="tx1"/>
                </a:solidFill>
                <a:latin typeface="Arial Narrow" pitchFamily="34" charset="0"/>
              </a:rPr>
              <a:t>Rasûlünü</a:t>
            </a:r>
            <a:r>
              <a:rPr lang="tr-TR" sz="1700" b="1" dirty="0" smtClean="0">
                <a:solidFill>
                  <a:schemeClr val="tx1"/>
                </a:solidFill>
                <a:latin typeface="Arial Narrow" pitchFamily="34" charset="0"/>
              </a:rPr>
              <a:t> inkar ettiler ve </a:t>
            </a:r>
            <a:r>
              <a:rPr lang="tr-TR" sz="1700" b="1" dirty="0" err="1" smtClean="0">
                <a:solidFill>
                  <a:schemeClr val="tx1"/>
                </a:solidFill>
                <a:latin typeface="Arial Narrow" pitchFamily="34" charset="0"/>
              </a:rPr>
              <a:t>fâsık</a:t>
            </a:r>
            <a:r>
              <a:rPr lang="tr-TR" sz="1700" b="1" dirty="0" smtClean="0">
                <a:solidFill>
                  <a:schemeClr val="tx1"/>
                </a:solidFill>
                <a:latin typeface="Arial Narrow" pitchFamily="34" charset="0"/>
              </a:rPr>
              <a:t> olarak öldüler.”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:84)</a:t>
            </a:r>
          </a:p>
          <a:p>
            <a:pPr algn="r">
              <a:lnSpc>
                <a:spcPct val="110000"/>
              </a:lnSpc>
              <a:spcBef>
                <a:spcPts val="0"/>
              </a:spcBef>
            </a:pPr>
            <a:r>
              <a:rPr lang="ar-AE" sz="3000" b="1" dirty="0" smtClean="0">
                <a:solidFill>
                  <a:schemeClr val="tx1"/>
                </a:solidFill>
                <a:latin typeface="HASENAT" pitchFamily="2" charset="-78"/>
                <a:cs typeface="HASENAT" pitchFamily="2" charset="-78"/>
              </a:rPr>
              <a:t>وَلَا تُعْجِبْكَ أَمْوَالُهُمْ وَأَوْلَادُهُمْ ۚ إِنَّمَا يُرِيدُ اللَّهُ أَن يُعَذِّبَهُم بِهَا فِي الدُّنْيَا وَتَزْهَقَ أَنفُسُهُمْ وَهُمْ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كَافِرُونَ </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“Onların malları ve çocukları seni imrendirmesin. Çünkü Allah bununla onların azabını arttırmayı ve kafirler olarak canlarının güçlükle çıkmasını istiyor.”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:85)</a:t>
            </a:r>
          </a:p>
          <a:p>
            <a:pPr algn="l">
              <a:spcBef>
                <a:spcPts val="0"/>
              </a:spcBef>
            </a:pPr>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r">
              <a:lnSpc>
                <a:spcPct val="110000"/>
              </a:lnSpc>
              <a:spcBef>
                <a:spcPts val="0"/>
              </a:spcBef>
            </a:pPr>
            <a:r>
              <a:rPr lang="ar-AE" sz="3000" b="1" dirty="0" smtClean="0">
                <a:solidFill>
                  <a:schemeClr val="tx1"/>
                </a:solidFill>
                <a:latin typeface="HASENAT" pitchFamily="2" charset="-78"/>
                <a:cs typeface="HASENAT" pitchFamily="2" charset="-78"/>
              </a:rPr>
              <a:t>مَا كَانَ لِلنَّبِيِّ وَالَّذِينَ آمَنُوا أَن يَسْتَغْفِرُوا لِلْمُشْرِكِينَ وَلَوْ كَانُوا أُولِي قُرْبَىٰ مِن بَعْدِ مَا تَبَيَّنَ لَهُمْ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أَنَّهُمْ أَصْحَابُ الْجَحِيمِ</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“Kafir olarak ölen cehennem ehli oldukları belli olanlara akraba dahi olsalar, şirk koşanlar için af dilemek ne peygambere yaraşır ne de inananlara.” (</a:t>
            </a:r>
            <a:r>
              <a:rPr lang="tr-TR" sz="1700" b="1" dirty="0" err="1" smtClean="0">
                <a:solidFill>
                  <a:schemeClr val="tx1"/>
                </a:solidFill>
                <a:latin typeface="Arial Narrow" pitchFamily="34" charset="0"/>
              </a:rPr>
              <a:t>Tevbe</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:113)</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Kur’an lânetlilerden şöyle bahseder:</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وَالَّذِينَ يَنقُضُونَ عَهْدَ اللَّهِ مِن بَعْدِ مِيثَاقِهِ وَيَقْطَعُونَ مَا أَمَرَ اللَّهُ بِهِ أَن يُوصَلَ وَيُفْسِدُونَ فِي </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12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الْأَرْضِ ۙ أُولَٰئِكَ لَهُمُ اللَّعْنَةُ وَلَهُمْ سُوءُ الدَّارِ</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“Allah’a verdikleri sözü kuvvetle pekiştirdikten sonra bozanlar, Allah’ın riayet edilmesini emrettiği şeyleri terk edenler ve yeryüzünde fesat çıkaranlar; işte lânet onlar içindir. Cehennemde onlarındır.” (</a:t>
            </a:r>
            <a:r>
              <a:rPr lang="tr-TR" sz="1700" b="1" dirty="0" err="1" smtClean="0">
                <a:solidFill>
                  <a:schemeClr val="tx1"/>
                </a:solidFill>
                <a:latin typeface="Arial Narrow" pitchFamily="34" charset="0"/>
              </a:rPr>
              <a:t>Rad</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:25)</a:t>
            </a:r>
          </a:p>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a:t>
            </a: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kulunun isyanını kınıyor:</a:t>
            </a:r>
            <a:endParaRPr lang="tr-TR" sz="3000" b="1" dirty="0" smtClean="0">
              <a:solidFill>
                <a:schemeClr val="tx1"/>
              </a:solidFill>
              <a:latin typeface="HASENAT" pitchFamily="2" charset="-78"/>
              <a:cs typeface="HASENAT" pitchFamily="2" charset="-78"/>
            </a:endParaRPr>
          </a:p>
          <a:p>
            <a:pPr algn="r">
              <a:lnSpc>
                <a:spcPct val="110000"/>
              </a:lnSpc>
              <a:spcBef>
                <a:spcPts val="0"/>
              </a:spcBef>
            </a:pPr>
            <a:r>
              <a:rPr lang="tr-TR" sz="2600" b="1" dirty="0" smtClean="0">
                <a:solidFill>
                  <a:schemeClr val="tx1"/>
                </a:solidFill>
                <a:latin typeface="AGA Arabesque" pitchFamily="2" charset="2"/>
                <a:cs typeface="HASENAT" pitchFamily="2" charset="-78"/>
              </a:rPr>
              <a:t>*</a:t>
            </a:r>
            <a:r>
              <a:rPr lang="tr-TR" sz="12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خَلَقَ الْإِنسَانَ مِن نُّطْفَةٍ فَإِذَا هُوَ خَصِيمٌ مُّبِينٌ</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“Biz onu bir damla sudan yarattık. Fakat o insan Rabbi’ne apaçık bir hasım oluvermiş.” (</a:t>
            </a:r>
            <a:r>
              <a:rPr lang="tr-TR" sz="1700" b="1" dirty="0" err="1" smtClean="0">
                <a:solidFill>
                  <a:schemeClr val="tx1"/>
                </a:solidFill>
                <a:latin typeface="Arial Narrow" pitchFamily="34" charset="0"/>
              </a:rPr>
              <a:t>Nahl</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a:t>
            </a:r>
          </a:p>
          <a:p>
            <a:pPr algn="l">
              <a:lnSpc>
                <a:spcPct val="110000"/>
              </a:lnSpc>
            </a:pPr>
            <a:r>
              <a:rPr lang="tr-TR" sz="1700" b="1" dirty="0" smtClean="0">
                <a:solidFill>
                  <a:schemeClr val="tx1"/>
                </a:solidFill>
                <a:latin typeface="Arial Narrow" pitchFamily="34" charset="0"/>
              </a:rPr>
              <a:t>İnsan, saptırdığı kimselerinde günahını yüklenir:</a:t>
            </a:r>
            <a:endParaRPr lang="tr-TR" sz="1900" b="1" dirty="0" smtClean="0">
              <a:solidFill>
                <a:schemeClr val="tx1"/>
              </a:solidFill>
              <a:latin typeface="Arial Narrow" pitchFamily="34" charset="0"/>
            </a:endParaRPr>
          </a:p>
          <a:p>
            <a:pPr algn="r">
              <a:lnSpc>
                <a:spcPct val="110000"/>
              </a:lnSpc>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لِيَحْمِلُوا أَوْزَارَهُمْ كَامِلَةً يَوْمَ الْقِيَامَةِ ۙ وَمِنْ أَوْزَارِ الَّذِينَ يُضِلُّونَهُم بِغَيْرِ عِلْمٍ ۗ أَلَا سَاءَ مَا يَزِرُونَ</a:t>
            </a:r>
            <a:endParaRPr lang="tr-TR" sz="3000" b="1" dirty="0" smtClean="0">
              <a:solidFill>
                <a:schemeClr val="tx1"/>
              </a:solidFill>
              <a:latin typeface="HASENAT" pitchFamily="2" charset="-78"/>
              <a:cs typeface="HASENAT" pitchFamily="2" charset="-78"/>
            </a:endParaRPr>
          </a:p>
          <a:p>
            <a:pPr algn="l">
              <a:lnSpc>
                <a:spcPct val="110000"/>
              </a:lnSpc>
            </a:pPr>
            <a:r>
              <a:rPr lang="tr-TR" sz="1700" b="1" dirty="0" smtClean="0">
                <a:solidFill>
                  <a:schemeClr val="tx1"/>
                </a:solidFill>
                <a:latin typeface="Arial Narrow" pitchFamily="34" charset="0"/>
              </a:rPr>
              <a:t>–  “Kıyamet günü herkes kendi günahını yüklenir, bir de saptırdığı kimselerin günahını yüklenir. Bu yüklenecekleri şey ne kötüdür.” (</a:t>
            </a:r>
            <a:r>
              <a:rPr lang="tr-TR" sz="1700" b="1" dirty="0" err="1" smtClean="0">
                <a:solidFill>
                  <a:schemeClr val="tx1"/>
                </a:solidFill>
                <a:latin typeface="Arial Narrow" pitchFamily="34" charset="0"/>
              </a:rPr>
              <a:t>Nahl</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:25)</a:t>
            </a:r>
          </a:p>
          <a:p>
            <a:pPr algn="l">
              <a:lnSpc>
                <a:spcPct val="110000"/>
              </a:lnSpc>
              <a:buFont typeface="Wingdings" pitchFamily="2" charset="2"/>
              <a:buChar char="Ø"/>
            </a:pPr>
            <a:r>
              <a:rPr lang="tr-TR" sz="1700" b="1" dirty="0" smtClean="0">
                <a:solidFill>
                  <a:srgbClr val="FF0000"/>
                </a:solidFill>
                <a:latin typeface="Arial Narrow" pitchFamily="34" charset="0"/>
              </a:rPr>
              <a:t>    </a:t>
            </a: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her kötülüğü yasaklamıştır:</a:t>
            </a:r>
            <a:endParaRPr lang="tr-TR" sz="3500" b="1" dirty="0" smtClean="0">
              <a:solidFill>
                <a:srgbClr val="FF0000"/>
              </a:solidFill>
              <a:latin typeface="HASENAT" pitchFamily="2" charset="-78"/>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إِنَّ اللَّهَ يَأْمُرُ بِالْعَدْلِ وَالْإِحْسَانِ وَإِيتَاءِ ذِي الْقُرْبَىٰ وَيَنْهَىٰ عَنِ الْفَحْشَاءِ وَالْمُنكَرِ وَالْبَغْيِ ۚ يَعِظُكُمْ </a:t>
            </a:r>
            <a:r>
              <a:rPr lang="tr-TR" sz="2600" b="1" dirty="0" smtClean="0">
                <a:solidFill>
                  <a:schemeClr val="tx1"/>
                </a:solidFill>
                <a:latin typeface="AGA Arabesque" pitchFamily="2" charset="2"/>
                <a:cs typeface="HASENAT" pitchFamily="2" charset="-78"/>
              </a:rPr>
              <a:t>*</a:t>
            </a:r>
            <a:r>
              <a:rPr lang="tr-TR" sz="12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لَعَلَّكُمْ تَذَكَّرُونَ</a:t>
            </a:r>
            <a:endParaRPr lang="tr-TR" sz="3000" b="1" dirty="0" smtClean="0">
              <a:solidFill>
                <a:schemeClr val="tx1"/>
              </a:solidFill>
              <a:latin typeface="HASENAT" pitchFamily="2" charset="-78"/>
              <a:cs typeface="HASENAT" pitchFamily="2" charset="-78"/>
            </a:endParaRPr>
          </a:p>
          <a:p>
            <a:pPr algn="l">
              <a:lnSpc>
                <a:spcPct val="110000"/>
              </a:lnSpc>
            </a:pPr>
            <a:r>
              <a:rPr lang="tr-TR" sz="1700" b="1" dirty="0" smtClean="0">
                <a:solidFill>
                  <a:schemeClr val="tx1"/>
                </a:solidFill>
                <a:latin typeface="Arial Narrow" pitchFamily="34" charset="0"/>
              </a:rPr>
              <a:t>–  “Muhakkak ki Allah; adaleti, iyiliği, akrabaya yardım etmeyi emreder. Çirkin işleri, fenalık ve azgınlığı da yasaklar. O, düşünüp tutasınız diye size öğüt veriyor.” (</a:t>
            </a:r>
            <a:r>
              <a:rPr lang="tr-TR" sz="1700" b="1" dirty="0" err="1" smtClean="0">
                <a:solidFill>
                  <a:schemeClr val="tx1"/>
                </a:solidFill>
                <a:latin typeface="Arial Narrow" pitchFamily="34" charset="0"/>
              </a:rPr>
              <a:t>Nahl</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:90)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Allah (CC) İnsanın aceleci olduğunu bildirir: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وَيَدْعُ الْإِنسَانُ بِالشَّرِّ دُعَاءَهُ بِالْخَيْرِ ۖ وَكَانَ الْإِنسَانُ عَجُولًا</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“İnsan hayrı istediği kadar şerri de ister. İnsan pek acelecidir.”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:11)</a:t>
            </a:r>
          </a:p>
          <a:p>
            <a:pPr algn="l"/>
            <a:r>
              <a:rPr lang="tr-TR" sz="1600" b="1" dirty="0" smtClean="0">
                <a:solidFill>
                  <a:schemeClr val="tx1"/>
                </a:solidFill>
                <a:latin typeface="Arial Narrow" pitchFamily="34" charset="0"/>
              </a:rPr>
              <a:t>Şirk koşulmayacaktır:</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لَا تَجْعَلْ مَعَ اللّٰهِ اِلٰـهًا اٰخَرَ فَتَقْعُدَ مَذْمُومًا مَخْذُولًا </a:t>
            </a:r>
            <a:endParaRPr lang="tr-TR" sz="1600" b="1" dirty="0" smtClean="0">
              <a:solidFill>
                <a:schemeClr val="tx1"/>
              </a:solidFill>
              <a:latin typeface="Arial Narrow" pitchFamily="34" charset="0"/>
            </a:endParaRPr>
          </a:p>
          <a:p>
            <a:pPr algn="l"/>
            <a:r>
              <a:rPr lang="tr-TR" sz="1600" b="1" dirty="0" smtClean="0">
                <a:solidFill>
                  <a:schemeClr val="tx1"/>
                </a:solidFill>
                <a:latin typeface="Arial Narrow" pitchFamily="34" charset="0"/>
              </a:rPr>
              <a:t>–  “Allah ile birlikte bir ilâh daha edinme! Sonra kınanmış ve kendi başına terk edilmiş olarak kalırsın.”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:22)</a:t>
            </a:r>
          </a:p>
          <a:p>
            <a:pPr algn="l">
              <a:buFont typeface="Wingdings" pitchFamily="2" charset="2"/>
              <a:buChar char="Ø"/>
            </a:pPr>
            <a:r>
              <a:rPr lang="tr-TR" sz="1600" b="1" dirty="0" smtClean="0">
                <a:solidFill>
                  <a:srgbClr val="FF0000"/>
                </a:solidFill>
                <a:latin typeface="Arial Narrow" pitchFamily="34" charset="0"/>
              </a:rPr>
              <a:t>    İsraf haram kılınmıştır: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105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وَآتِ ذَا الْقُرْبَىٰ حَقَّهُ وَالْمِسْكِينَ وَابْنَ السَّبِيلِ وَلَا تُبَذِّرْ تَبْذِيرًا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“Akrabaya, yoksula, yolcuya hakkını ver. Gereksiz yere saçıp savurma.”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:26)</a:t>
            </a:r>
          </a:p>
          <a:p>
            <a:pPr algn="r"/>
            <a:r>
              <a:rPr lang="tr-TR" sz="2400" b="1" dirty="0" smtClean="0">
                <a:solidFill>
                  <a:schemeClr val="tx1"/>
                </a:solidFill>
                <a:latin typeface="AGA Arabesque" pitchFamily="2" charset="2"/>
                <a:cs typeface="HASENAT" pitchFamily="2" charset="-78"/>
              </a:rPr>
              <a:t>*</a:t>
            </a:r>
            <a:r>
              <a:rPr lang="tr-TR" sz="110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وَلَا تَجْعَلْ يَدَكَ مَغْلُولَةً إِلَىٰ عُنُقِكَ وَلَا تَبْسُطْهَا كُلَّ الْبَسْطِ فَتَقْعُدَ مَلُومًا مَّحْسُورًا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“Eli sıkı olma; büsbütün de eli açık olma. Sonra kınanır, hasretini çekersin.” (Ayet:29)</a:t>
            </a:r>
          </a:p>
          <a:p>
            <a:pPr algn="l">
              <a:buFont typeface="Wingdings" pitchFamily="2" charset="2"/>
              <a:buChar char="Ø"/>
            </a:pPr>
            <a:r>
              <a:rPr lang="tr-TR" sz="1600" b="1" dirty="0" smtClean="0">
                <a:solidFill>
                  <a:srgbClr val="FF0000"/>
                </a:solidFill>
                <a:latin typeface="Arial Narrow" pitchFamily="34" charset="0"/>
              </a:rPr>
              <a:t>    Çocuklar öldürülmeyecektir: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105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وَلَا تَقْتُلُوا أَوْلَادَكُمْ خَشْيَةَ إِمْلَاقٍ ۖ نَّحْنُ نَرْزُقُهُمْ وَإِيَّاكُمْ ۚ إِنَّ قَتْلَهُمْ كَانَ خِطْئًا كَبِيرًا</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“Geçim korkusu ile çocuklarınızın canına kıymayın. Onların da, sizin de rızkını biz veririz. Onları öldürmek gerçekten büyük suçtur.”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:31) </a:t>
            </a:r>
          </a:p>
          <a:p>
            <a:pPr algn="l">
              <a:buFont typeface="Wingdings" pitchFamily="2" charset="2"/>
              <a:buChar char="Ø"/>
            </a:pPr>
            <a:r>
              <a:rPr lang="tr-TR" sz="1600" b="1" dirty="0" smtClean="0">
                <a:solidFill>
                  <a:srgbClr val="FF0000"/>
                </a:solidFill>
                <a:latin typeface="Arial Narrow" pitchFamily="34" charset="0"/>
              </a:rPr>
              <a:t>     Zina haramdır:</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100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وَلَا تَقْرَبُوا الزِّنَا ۖ إِنَّهُ كَانَ فَاحِشَةً وَسَاءَ سَبِيلًا</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“Zinaya yaklaşmayın. Zira o, bir hayasızlık ve çok kötü bir yoldur.”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:32)</a:t>
            </a:r>
          </a:p>
          <a:p>
            <a:pPr algn="l"/>
            <a:endParaRPr lang="tr-TR" sz="1600" b="1" dirty="0">
              <a:solidFill>
                <a:schemeClr val="tx1"/>
              </a:solidFill>
              <a:latin typeface="Arial Narrow"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buFont typeface="Wingdings" pitchFamily="2" charset="2"/>
              <a:buChar char="Ø"/>
            </a:pPr>
            <a:r>
              <a:rPr lang="tr-TR" sz="1600" b="1" dirty="0" smtClean="0">
                <a:solidFill>
                  <a:srgbClr val="FF0000"/>
                </a:solidFill>
                <a:latin typeface="Arial Narrow" pitchFamily="34" charset="0"/>
              </a:rPr>
              <a:t>   Cinayet Suçtur:</a:t>
            </a:r>
          </a:p>
          <a:p>
            <a:pPr algn="r"/>
            <a:r>
              <a:rPr lang="ar-AE" sz="2800" b="1" dirty="0" smtClean="0">
                <a:solidFill>
                  <a:schemeClr val="tx1"/>
                </a:solidFill>
                <a:latin typeface="HASENAT" pitchFamily="2" charset="-78"/>
                <a:cs typeface="HASENAT" pitchFamily="2" charset="-78"/>
              </a:rPr>
              <a:t>وَلَا تَقْتُلُوا النَّفْسَ الَّتِي حَرَّمَ اللَّهُ إِلَّا بِالْحَقِّ ۗ وَمَن قُتِلَ مَظْلُومًا فَقَدْ جَعَلْنَا لِوَلِيِّهِ سُلْطَانًا فَلَا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يُسْرِف فِّي الْقَتْلِ ۖ إِنَّهُ كَانَ مَنصُورًا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“Haklı bir sebep olmadıkça Allah’ın muhterem kıldığı cana kıymayın. Bir kimse </a:t>
            </a:r>
            <a:r>
              <a:rPr lang="tr-TR" sz="1600" b="1" dirty="0" err="1" smtClean="0">
                <a:solidFill>
                  <a:schemeClr val="tx1"/>
                </a:solidFill>
                <a:latin typeface="Arial Narrow" pitchFamily="34" charset="0"/>
              </a:rPr>
              <a:t>zulmen</a:t>
            </a:r>
            <a:r>
              <a:rPr lang="tr-TR" sz="1600" b="1" dirty="0" smtClean="0">
                <a:solidFill>
                  <a:schemeClr val="tx1"/>
                </a:solidFill>
                <a:latin typeface="Arial Narrow" pitchFamily="34" charset="0"/>
              </a:rPr>
              <a:t> öldürülürse, o hakkını alsın. Ancak kısasta ileri gitmeyin.”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:33)</a:t>
            </a:r>
          </a:p>
          <a:p>
            <a:pPr algn="l">
              <a:buFont typeface="Wingdings" pitchFamily="2" charset="2"/>
              <a:buChar char="Ø"/>
            </a:pPr>
            <a:r>
              <a:rPr lang="tr-TR" sz="1600" b="1" dirty="0" smtClean="0">
                <a:solidFill>
                  <a:srgbClr val="FF0000"/>
                </a:solidFill>
                <a:latin typeface="Arial Narrow" pitchFamily="34" charset="0"/>
              </a:rPr>
              <a:t>   Yetimin hakkı korunacaktır:</a:t>
            </a:r>
          </a:p>
          <a:p>
            <a:pPr algn="r"/>
            <a:r>
              <a:rPr lang="ar-AE" sz="2800" b="1" dirty="0" smtClean="0">
                <a:solidFill>
                  <a:schemeClr val="tx1"/>
                </a:solidFill>
                <a:latin typeface="HASENAT" pitchFamily="2" charset="-78"/>
                <a:cs typeface="HASENAT" pitchFamily="2" charset="-78"/>
              </a:rPr>
              <a:t>وَلَا تَقْرَبُوا مَالَ الْيَتِيمِ إِلَّا بِالَّتِي هِيَ أَحْسَنُ حَتَّىٰ يَبْلُغَ أَشُدَّهُ ۚ وَأَوْفُوا بِالْعَهْدِ ۖ إِنَّ الْعَهْدَ كَانَ </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tr-TR" sz="800" b="1" dirty="0" smtClean="0">
                <a:solidFill>
                  <a:schemeClr val="tx1"/>
                </a:solidFill>
                <a:latin typeface="AGA Arabesque" pitchFamily="2" charset="2"/>
                <a:cs typeface="HASENAT" pitchFamily="2" charset="-78"/>
              </a:rPr>
              <a:t> </a:t>
            </a:r>
            <a:r>
              <a:rPr lang="ar-AE" sz="2800" b="1" dirty="0" smtClean="0">
                <a:solidFill>
                  <a:schemeClr val="tx1"/>
                </a:solidFill>
                <a:latin typeface="HASENAT" pitchFamily="2" charset="-78"/>
                <a:cs typeface="HASENAT" pitchFamily="2" charset="-78"/>
              </a:rPr>
              <a:t>مَسْئُولًا</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Yetimin malına, </a:t>
            </a:r>
            <a:r>
              <a:rPr lang="tr-TR" sz="1600" b="1" dirty="0" err="1" smtClean="0">
                <a:solidFill>
                  <a:schemeClr val="tx1"/>
                </a:solidFill>
                <a:latin typeface="Arial Narrow" pitchFamily="34" charset="0"/>
              </a:rPr>
              <a:t>rüşdüne</a:t>
            </a:r>
            <a:r>
              <a:rPr lang="tr-TR" sz="1600" b="1" dirty="0" smtClean="0">
                <a:solidFill>
                  <a:schemeClr val="tx1"/>
                </a:solidFill>
                <a:latin typeface="Arial Narrow" pitchFamily="34" charset="0"/>
              </a:rPr>
              <a:t> erinceye kadar en güzel bir niyetle yaklaşın. Verdiğiniz sözü yerine getirin. Çünkü verilen söz sorumluluğu gerektirir.”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:34)</a:t>
            </a:r>
          </a:p>
          <a:p>
            <a:pPr algn="l">
              <a:buFont typeface="Wingdings" pitchFamily="2" charset="2"/>
              <a:buChar char="Ø"/>
            </a:pPr>
            <a:r>
              <a:rPr lang="tr-TR" sz="1600" b="1" dirty="0" smtClean="0">
                <a:solidFill>
                  <a:srgbClr val="FF0000"/>
                </a:solidFill>
                <a:latin typeface="Arial Narrow" pitchFamily="34" charset="0"/>
              </a:rPr>
              <a:t>   Başkasına ait sırlar araştırılmayacaktır:</a:t>
            </a:r>
            <a:endParaRPr lang="tr-TR" sz="3000" b="1" dirty="0" smtClean="0">
              <a:solidFill>
                <a:srgbClr val="FF0000"/>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tr-TR" sz="12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وَلَا تَقْفُ مَا لَيْسَ لَكَ بِهِ عِلْمٌ ۚ إِنَّ السَّمْعَ وَالْبَصَرَ وَالْفُؤَادَ كُلُّ أُولَٰئِكَ كَانَ عَنْهُ مَسْئُولًا</a:t>
            </a:r>
            <a:endParaRPr lang="tr-TR" sz="30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“Hakkında bilgin bulunmayan şeyin ardına düşme. Çünkü; kulak, göz ve gönül bunların hepsi ondan sorumludur.”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:36)</a:t>
            </a:r>
          </a:p>
          <a:p>
            <a:pPr algn="l">
              <a:buFont typeface="Wingdings" pitchFamily="2" charset="2"/>
              <a:buChar char="Ø"/>
            </a:pPr>
            <a:r>
              <a:rPr lang="tr-TR" sz="1600" b="1" dirty="0" smtClean="0">
                <a:solidFill>
                  <a:srgbClr val="FF0000"/>
                </a:solidFill>
                <a:latin typeface="Arial Narrow" pitchFamily="34" charset="0"/>
              </a:rPr>
              <a:t>   Gurur – kibir yasaklanmıştır:</a:t>
            </a:r>
            <a:endParaRPr lang="tr-TR" sz="3000" b="1" dirty="0" smtClean="0">
              <a:solidFill>
                <a:srgbClr val="FF0000"/>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tr-TR" sz="11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وَلَا تَمْشِ فِي الْأَرْضِ مَرَحًا ۖ إِنَّكَ لَن تَخْرِقَ الْأَرْضَ وَلَن تَبْلُغَ الْجِبَالَ طُولًا</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“Yeryüzünde böbürlenerek dolaşma. Çünkü sen ne yeri yarabilirsin ne de dağlarla yarışabilirsin.”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:37)</a:t>
            </a:r>
          </a:p>
          <a:p>
            <a:pPr algn="l"/>
            <a:r>
              <a:rPr lang="tr-TR" sz="1600" b="1" dirty="0" smtClean="0">
                <a:solidFill>
                  <a:schemeClr val="tx1"/>
                </a:solidFill>
                <a:latin typeface="Arial Narrow" pitchFamily="34" charset="0"/>
              </a:rPr>
              <a:t>Kötü söz söylenmeyecektir:</a:t>
            </a:r>
            <a:endParaRPr lang="tr-TR" sz="3000" b="1" dirty="0" smtClean="0">
              <a:solidFill>
                <a:schemeClr val="tx1"/>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وَقُل لِّعِبَادِي يَقُولُوا الَّتِي هِيَ أَحْسَنُ ۚ إِنَّ الشَّيْطَانَ يَنزَغُ بَيْنَهُمْ ۚ إِنَّ الشَّيْطَانَ كَانَ لِلْإِنسَانِ عَدُوًّا </a:t>
            </a:r>
            <a:r>
              <a:rPr lang="tr-TR" sz="2600" b="1" dirty="0" smtClean="0">
                <a:solidFill>
                  <a:schemeClr val="tx1"/>
                </a:solidFill>
                <a:latin typeface="AGA Arabesque" pitchFamily="2" charset="2"/>
                <a:cs typeface="HASENAT" pitchFamily="2" charset="-78"/>
              </a:rPr>
              <a:t>*</a:t>
            </a:r>
            <a:r>
              <a:rPr lang="tr-TR" sz="12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مُّبِينًا</a:t>
            </a:r>
            <a:endParaRPr lang="tr-TR" sz="30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“Kullarıma söyle, sözün en güzelini söylesinler. Sonra şeytan aralarını bozar. Çünkü; şeytan, insanın apaçık bir düşmandır.” (</a:t>
            </a:r>
            <a:r>
              <a:rPr lang="tr-TR" sz="1600" b="1" dirty="0" err="1" smtClean="0">
                <a:solidFill>
                  <a:schemeClr val="tx1"/>
                </a:solidFill>
                <a:latin typeface="Arial Narrow" pitchFamily="34" charset="0"/>
              </a:rPr>
              <a:t>İsra</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:53)</a:t>
            </a:r>
          </a:p>
          <a:p>
            <a:pPr algn="l"/>
            <a:endParaRPr lang="tr-TR" sz="1600" b="1" dirty="0">
              <a:solidFill>
                <a:schemeClr val="tx1"/>
              </a:solidFill>
              <a:latin typeface="Arial Narrow"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spcBef>
                <a:spcPts val="0"/>
              </a:spcBef>
              <a:buFont typeface="Wingdings" pitchFamily="2" charset="2"/>
              <a:buChar char="Ø"/>
            </a:pPr>
            <a:r>
              <a:rPr lang="tr-TR" sz="1600" b="1" dirty="0" smtClean="0">
                <a:solidFill>
                  <a:srgbClr val="FF0000"/>
                </a:solidFill>
                <a:latin typeface="Arial Narrow" pitchFamily="34" charset="0"/>
              </a:rPr>
              <a:t>     Dünyanın cazibesine kapılmak:</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وَلَا تَمُدَّنَّ عَيْنَيْكَ إِلَىٰ مَا مَتَّعْنَا بِهِ أَزْوَاجًا مِّنْهُمْ زَهْرَةَ الْحَيَاةِ الدُّنْيَا لِنَفْتِنَهُمْ فِيهِ ۚ وَرِزْقُ رَبِّكَ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خَيْرٌ وَأَبْقَىٰ</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“Sakın, kendilerini denemek için onlardan bir kısmını faydalandırdığımız dünya hayatının çekiciliğine gözlerini dikme!” (</a:t>
            </a:r>
            <a:r>
              <a:rPr lang="tr-TR" sz="1600" b="1" dirty="0" err="1" smtClean="0">
                <a:solidFill>
                  <a:schemeClr val="tx1"/>
                </a:solidFill>
                <a:latin typeface="Arial Narrow" pitchFamily="34" charset="0"/>
              </a:rPr>
              <a:t>Tâhâ</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:131) </a:t>
            </a:r>
          </a:p>
          <a:p>
            <a:pPr algn="l">
              <a:spcBef>
                <a:spcPts val="0"/>
              </a:spcBef>
              <a:buFont typeface="Wingdings" pitchFamily="2" charset="2"/>
              <a:buChar char="Ø"/>
            </a:pPr>
            <a:r>
              <a:rPr lang="tr-TR" sz="1600" b="1" dirty="0" smtClean="0">
                <a:solidFill>
                  <a:srgbClr val="FF0000"/>
                </a:solidFill>
                <a:latin typeface="Arial Narrow" pitchFamily="34" charset="0"/>
              </a:rPr>
              <a:t>     Allah (CC) kula kulluktan men eder:</a:t>
            </a: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وَلَئِنْ اَطَعْتُمْ بَشَرًا مِثْلَكُمْ اِنَّكُمْ اِذًا لَخَاسِرُونَ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“Gerçekten, sizin gibi bir beşere itaat ederseniz, her halde ziyan edersiniz.” (</a:t>
            </a:r>
            <a:r>
              <a:rPr lang="tr-TR" sz="1600" b="1" dirty="0" err="1" smtClean="0">
                <a:solidFill>
                  <a:schemeClr val="tx1"/>
                </a:solidFill>
                <a:latin typeface="Arial Narrow" pitchFamily="34" charset="0"/>
              </a:rPr>
              <a:t>Mü’minun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:34)</a:t>
            </a:r>
          </a:p>
          <a:p>
            <a:pPr algn="l">
              <a:spcBef>
                <a:spcPts val="0"/>
              </a:spcBef>
              <a:buFont typeface="Wingdings" pitchFamily="2" charset="2"/>
              <a:buChar char="Ø"/>
            </a:pPr>
            <a:r>
              <a:rPr lang="tr-TR" sz="1600" b="1" dirty="0" smtClean="0">
                <a:solidFill>
                  <a:srgbClr val="FF0000"/>
                </a:solidFill>
                <a:latin typeface="Arial Narrow" pitchFamily="34" charset="0"/>
              </a:rPr>
              <a:t>    Kur’an bölünüp parçalanmayı reddeder:</a:t>
            </a: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فَتَقَطَّعُوا أَمْرَهُم بَيْنَهُمْ زُبُرًا ۖ كُلُّ حِزْبٍ بِمَا لَدَيْهِمْ فَرِحُونَ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“İnsanlar kendi aralarında parça parça bölündüler. Her grup kendilerinde bulunan ile sevinip böbürlenmektedirler.” (</a:t>
            </a:r>
            <a:r>
              <a:rPr lang="tr-TR" sz="1600" b="1" dirty="0" err="1" smtClean="0">
                <a:solidFill>
                  <a:schemeClr val="tx1"/>
                </a:solidFill>
                <a:latin typeface="Arial Narrow" pitchFamily="34" charset="0"/>
              </a:rPr>
              <a:t>Mü’minun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:53)</a:t>
            </a:r>
          </a:p>
          <a:p>
            <a:pPr algn="l">
              <a:spcBef>
                <a:spcPts val="0"/>
              </a:spcBef>
              <a:buFont typeface="Wingdings" pitchFamily="2" charset="2"/>
              <a:buChar char="Ø"/>
            </a:pPr>
            <a:r>
              <a:rPr lang="tr-TR" sz="1600" b="1" dirty="0" smtClean="0">
                <a:solidFill>
                  <a:srgbClr val="FF0000"/>
                </a:solidFill>
                <a:latin typeface="Arial Narrow" pitchFamily="34" charset="0"/>
              </a:rPr>
              <a:t>     Allah (CC) Zina edenlere had cezasını emreder ve zina edenle evlenmeyi yasaklar:</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الزَّانِيَةُ وَالزَّانِي فَاجْلِدُوا كُلَّ وَاحِدٍ مِّنْهُمَا مِائَةَ جَلْدَةٍ ۖ وَلَا تَأْخُذْكُم بِهِمَا رَأْفَةٌ فِي دِينِ اللَّهِ إِن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كُنتُمْ تُؤْمِنُونَ بِاللَّهِ وَالْيَوْمِ الْآخِرِ ۖ وَلْيَشْهَدْ عَذَابَهُمَا طَائِفَةٌ مِّنَ الْمُؤْمِنِينَ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“Zina eden kadın ve zina eden erkekten her birine yüz sopa vurun; Allah’a ve </a:t>
            </a:r>
            <a:r>
              <a:rPr lang="tr-TR" sz="1600" b="1" dirty="0" err="1" smtClean="0">
                <a:solidFill>
                  <a:schemeClr val="tx1"/>
                </a:solidFill>
                <a:latin typeface="Arial Narrow" pitchFamily="34" charset="0"/>
              </a:rPr>
              <a:t>ahirete</a:t>
            </a:r>
            <a:r>
              <a:rPr lang="tr-TR" sz="1600" b="1" dirty="0" smtClean="0">
                <a:solidFill>
                  <a:schemeClr val="tx1"/>
                </a:solidFill>
                <a:latin typeface="Arial Narrow" pitchFamily="34" charset="0"/>
              </a:rPr>
              <a:t> inanıyorsanız onlara acıyacağınız tutmasın. (Nur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الزَّانِي لَا يَنكِحُ إِلَّا زَانِيَةً أَوْ مُشْرِكَةً وَالزَّانِيَةُ لَا يَنكِحُهَا إِلَّا زَانٍ أَوْ مُشْرِكٌ ۚ وَحُرِّمَ ذَٰلِكَ عَلَى </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الْمُؤْمِنِينَ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“Zina eden erkek, zina eden veya müşrik olan bir kadından başkası ile evlenemez; zina eden kadınla da ancak zina eden veya müşrik olan erkek evlenir. Bu, </a:t>
            </a:r>
            <a:r>
              <a:rPr lang="tr-TR" sz="1600" b="1" dirty="0" err="1" smtClean="0">
                <a:solidFill>
                  <a:schemeClr val="tx1"/>
                </a:solidFill>
                <a:latin typeface="Arial Narrow" pitchFamily="34" charset="0"/>
              </a:rPr>
              <a:t>mü’minlere</a:t>
            </a:r>
            <a:r>
              <a:rPr lang="tr-TR" sz="1600" b="1" dirty="0" smtClean="0">
                <a:solidFill>
                  <a:schemeClr val="tx1"/>
                </a:solidFill>
                <a:latin typeface="Arial Narrow" pitchFamily="34" charset="0"/>
              </a:rPr>
              <a:t> haram kılınmıştır.” (Nur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a:t>
            </a:r>
          </a:p>
          <a:p>
            <a:pPr algn="l"/>
            <a:endParaRPr lang="tr-TR" sz="1600" b="1" dirty="0">
              <a:solidFill>
                <a:schemeClr val="tx1"/>
              </a:solidFill>
              <a:latin typeface="Arial Narrow"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r">
              <a:lnSpc>
                <a:spcPct val="120000"/>
              </a:lnSpc>
              <a:spcBef>
                <a:spcPts val="0"/>
              </a:spcBef>
            </a:pPr>
            <a:r>
              <a:rPr lang="ar-AE" sz="3000" b="1" dirty="0" smtClean="0">
                <a:solidFill>
                  <a:schemeClr val="tx1"/>
                </a:solidFill>
                <a:latin typeface="HASENAT" pitchFamily="2" charset="-78"/>
                <a:cs typeface="HASENAT" pitchFamily="2" charset="-78"/>
              </a:rPr>
              <a:t>وَالَّذِينَ يَرْمُونَ الْمُحْصَنَاتِ ثُمَّ لَمْ يَأْتُوا بِأَرْبَعَةِ شُهَدَاءَ فَاجْلِدُوهُمْ ثَمَانِينَ جَلْدَةً وَلَا تَقْبَلُوا لَهُمْ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شَهَادَةً أَبَدًا ۚ وَأُولَٰئِكَ هُمُ الْفَاسِقُونَ</a:t>
            </a:r>
            <a:endParaRPr lang="tr-TR" sz="30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“Namuslu kadına zina iftirasında bulunan ve dört şahit gösteremeyene seksen sopa vurun. Onların şahitliğini de kabul etmeyin.” (Nur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a:t>
            </a:r>
            <a:endParaRPr lang="tr-TR" sz="3500" b="1" dirty="0" smtClean="0">
              <a:solidFill>
                <a:schemeClr val="tx1"/>
              </a:solidFill>
              <a:latin typeface="Arial Narrow" pitchFamily="34" charset="0"/>
            </a:endParaRP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إِنَّ الَّذِينَ يَرْمُونَ الْمُحْصَنَاتِ الْغَافِلَاتِ الْمُؤْمِنَاتِ لُعِنُوا فِي الدُّنْيَا وَالْآخِرَةِ وَلَهُمْ عَذَابٌ عَظِيمٌ</a:t>
            </a:r>
            <a:endParaRPr lang="tr-TR" sz="3000" b="1" dirty="0" smtClean="0">
              <a:solidFill>
                <a:schemeClr val="tx1"/>
              </a:solidFill>
              <a:latin typeface="AGA Arabesque" pitchFamily="2" charset="2"/>
              <a:cs typeface="HASENAT" pitchFamily="2" charset="-78"/>
            </a:endParaRP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يَوْمَ تَشْهَدُ عَلَيْهِمْ أَلْسِنَتُهُمْ وَأَيْدِيهِمْ وَأَرْجُلُهُم بِمَا كَانُوا يَعْمَلُونَ</a:t>
            </a:r>
            <a:endParaRPr lang="tr-TR" sz="30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“Namuslu kötülüklerden habersiz </a:t>
            </a:r>
            <a:r>
              <a:rPr lang="tr-TR" sz="1700" b="1" dirty="0" err="1" smtClean="0">
                <a:solidFill>
                  <a:schemeClr val="tx1"/>
                </a:solidFill>
                <a:latin typeface="Arial Narrow" pitchFamily="34" charset="0"/>
              </a:rPr>
              <a:t>mü’min</a:t>
            </a:r>
            <a:r>
              <a:rPr lang="tr-TR" sz="1700" b="1" dirty="0" smtClean="0">
                <a:solidFill>
                  <a:schemeClr val="tx1"/>
                </a:solidFill>
                <a:latin typeface="Arial Narrow" pitchFamily="34" charset="0"/>
              </a:rPr>
              <a:t> kadınlara zina isnadında bulunanlar, dünya ve </a:t>
            </a:r>
            <a:r>
              <a:rPr lang="tr-TR" sz="1700" b="1" dirty="0" err="1" smtClean="0">
                <a:solidFill>
                  <a:schemeClr val="tx1"/>
                </a:solidFill>
                <a:latin typeface="Arial Narrow" pitchFamily="34" charset="0"/>
              </a:rPr>
              <a:t>ahirette</a:t>
            </a:r>
            <a:r>
              <a:rPr lang="tr-TR" sz="1700" b="1" dirty="0" smtClean="0">
                <a:solidFill>
                  <a:schemeClr val="tx1"/>
                </a:solidFill>
                <a:latin typeface="Arial Narrow" pitchFamily="34" charset="0"/>
              </a:rPr>
              <a:t> lânetlenmişlerdir. Yapmış olduklarına dilleri, elleri ve ayakları kendileri aleyhinde şahitlik edeceklerdir. Onlar için büyük bir azap vardır.” (Nur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:23-24)</a:t>
            </a:r>
          </a:p>
          <a:p>
            <a:pPr algn="r">
              <a:lnSpc>
                <a:spcPct val="120000"/>
              </a:lnSpc>
              <a:spcBef>
                <a:spcPts val="0"/>
              </a:spcBef>
            </a:pPr>
            <a:r>
              <a:rPr lang="ar-AE" sz="3000" b="1" dirty="0" smtClean="0">
                <a:solidFill>
                  <a:schemeClr val="tx1"/>
                </a:solidFill>
                <a:latin typeface="HASENAT" pitchFamily="2" charset="-78"/>
                <a:cs typeface="HASENAT" pitchFamily="2" charset="-78"/>
              </a:rPr>
              <a:t>الْخَبِيثَاتُ لِلْخَبِيثِينَ وَالْخَبِيثُونَ لِلْخَبِيثَاتِ ۖ وَالطَّيِّبَاتُ لِلطَّيِّبِينَ وَالطَّيِّبُونَ لِلطَّيِّبَاتِ ۚ أُولَٰئِكَ </a:t>
            </a:r>
            <a:endParaRPr lang="tr-TR" sz="3000" b="1" dirty="0" smtClean="0">
              <a:solidFill>
                <a:schemeClr val="tx1"/>
              </a:solidFill>
              <a:latin typeface="HASENAT" pitchFamily="2" charset="-78"/>
              <a:cs typeface="HASENAT" pitchFamily="2" charset="-78"/>
            </a:endParaRP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مُبَرَّءُونَ مِمَّا يَقُولُونَ ۖ لَهُم مَّغْفِرَةٌ وَرِزْقٌ كَرِيمٌ</a:t>
            </a:r>
            <a:endParaRPr lang="tr-TR" sz="30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“Kötü kadınlar, kötü erkeklere, kötü erkekler de kötü kadınlara yaraşır. Temiz erkekler de temiz kadınlara yaraşır… “(Nur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:26)</a:t>
            </a:r>
          </a:p>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İzinsiz, selamsız evlere girilmeyecektir:</a:t>
            </a:r>
            <a:endParaRPr lang="tr-TR" sz="3500" b="1" dirty="0" smtClean="0">
              <a:solidFill>
                <a:srgbClr val="FF0000"/>
              </a:solidFill>
              <a:latin typeface="HASENAT" pitchFamily="2" charset="-78"/>
              <a:cs typeface="HASENAT" pitchFamily="2" charset="-78"/>
            </a:endParaRPr>
          </a:p>
          <a:p>
            <a:pPr algn="r">
              <a:lnSpc>
                <a:spcPct val="120000"/>
              </a:lnSpc>
              <a:spcBef>
                <a:spcPts val="0"/>
              </a:spcBef>
            </a:pPr>
            <a:r>
              <a:rPr lang="ar-AE" sz="3000" b="1" dirty="0" smtClean="0">
                <a:solidFill>
                  <a:schemeClr val="tx1"/>
                </a:solidFill>
                <a:latin typeface="HASENAT" pitchFamily="2" charset="-78"/>
                <a:cs typeface="HASENAT" pitchFamily="2" charset="-78"/>
              </a:rPr>
              <a:t>يَا أَيُّهَا الَّذِينَ آمَنُوا لَا تَدْخُلُوا بُيُوتًا غَيْرَ بُيُوتِكُمْ حَتَّىٰ تَسْتَأْنِسُوا وَتُسَلِّمُوا عَلَىٰ أَهْلِهَا ۚ ذَٰلِكُمْ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خَيْرٌ لَّكُمْ لَعَلَّكُمْ تَذَكَّرُونَ </a:t>
            </a:r>
            <a:endParaRPr lang="tr-TR" sz="16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“Ey iman edenler! Kendi evlerinizin dışındaki evlere, izin almadan ve selam vermeden girmeyin.” (Nur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:27)</a:t>
            </a:r>
          </a:p>
          <a:p>
            <a:pPr algn="l">
              <a:lnSpc>
                <a:spcPct val="120000"/>
              </a:lnSpc>
              <a:spcBef>
                <a:spcPts val="0"/>
              </a:spcBef>
            </a:pPr>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47500" lnSpcReduction="20000"/>
          </a:bodyPr>
          <a:lstStyle/>
          <a:p>
            <a:pPr algn="l">
              <a:lnSpc>
                <a:spcPct val="120000"/>
              </a:lnSpc>
              <a:spcBef>
                <a:spcPts val="0"/>
              </a:spcBef>
              <a:buFont typeface="Wingdings" pitchFamily="2" charset="2"/>
              <a:buChar char="Ø"/>
            </a:pPr>
            <a:r>
              <a:rPr lang="tr-TR" b="1" dirty="0" smtClean="0">
                <a:solidFill>
                  <a:srgbClr val="FF0000"/>
                </a:solidFill>
                <a:latin typeface="Arial Narrow" pitchFamily="34" charset="0"/>
              </a:rPr>
              <a:t>    Harama göz dikilmeyecektir:</a:t>
            </a:r>
            <a:endParaRPr lang="tr-TR" b="1" dirty="0" smtClean="0">
              <a:solidFill>
                <a:srgbClr val="FF0000"/>
              </a:solidFill>
              <a:latin typeface="HASENAT" pitchFamily="2" charset="-78"/>
              <a:cs typeface="HASENAT" pitchFamily="2" charset="-78"/>
            </a:endParaRPr>
          </a:p>
          <a:p>
            <a:pPr algn="r">
              <a:lnSpc>
                <a:spcPct val="120000"/>
              </a:lnSpc>
              <a:spcBef>
                <a:spcPts val="0"/>
              </a:spcBef>
            </a:pPr>
            <a:r>
              <a:rPr lang="ar-AE" sz="5700" b="1" dirty="0" smtClean="0">
                <a:solidFill>
                  <a:schemeClr val="tx1"/>
                </a:solidFill>
                <a:latin typeface="HASENAT" pitchFamily="2" charset="-78"/>
                <a:cs typeface="HASENAT" pitchFamily="2" charset="-78"/>
              </a:rPr>
              <a:t>قُل لِّلْمُؤْمِنِينَ يَغُضُّوا مِنْ أَبْصَارِهِمْ وَيَحْفَظُوا فُرُوجَهُمْ ۚ ذَٰلِكَ أَزْكَىٰ لَهُمْ ۗ إِنَّ اللَّهَ خَبِيرٌ بِمَا </a:t>
            </a:r>
            <a:endParaRPr lang="tr-TR" sz="5700" b="1" dirty="0" smtClean="0">
              <a:solidFill>
                <a:schemeClr val="tx1"/>
              </a:solidFill>
              <a:latin typeface="HASENAT" pitchFamily="2" charset="-78"/>
              <a:cs typeface="HASENAT" pitchFamily="2" charset="-78"/>
            </a:endParaRPr>
          </a:p>
          <a:p>
            <a:pPr algn="r">
              <a:lnSpc>
                <a:spcPct val="120000"/>
              </a:lnSpc>
              <a:spcBef>
                <a:spcPts val="0"/>
              </a:spcBef>
            </a:pPr>
            <a:r>
              <a:rPr lang="ar-AE" sz="5700" b="1" dirty="0" smtClean="0">
                <a:solidFill>
                  <a:schemeClr val="tx1"/>
                </a:solidFill>
                <a:latin typeface="HASENAT" pitchFamily="2" charset="-78"/>
                <a:cs typeface="HASENAT" pitchFamily="2" charset="-78"/>
              </a:rPr>
              <a:t>وَقُل لِّلْمُؤْمِنَاتِ يَغْضُضْنَ مِنْ أَبْصَارِهِنَّ وَيَحْفَظْنَ فُرُوجَهُنَّ وَلَا يُبْدِينَ زِينَتَهُنَّ إِلَّا </a:t>
            </a:r>
            <a:r>
              <a:rPr lang="tr-TR" sz="5700" b="1" dirty="0" smtClean="0">
                <a:solidFill>
                  <a:schemeClr val="tx1"/>
                </a:solidFill>
                <a:latin typeface="AGA Arabesque" pitchFamily="2" charset="2"/>
                <a:cs typeface="HASENAT" pitchFamily="2" charset="-78"/>
              </a:rPr>
              <a:t>*</a:t>
            </a:r>
            <a:r>
              <a:rPr lang="ar-AE" sz="5700" b="1" dirty="0" smtClean="0">
                <a:solidFill>
                  <a:schemeClr val="tx1"/>
                </a:solidFill>
                <a:latin typeface="HASENAT" pitchFamily="2" charset="-78"/>
                <a:cs typeface="HASENAT" pitchFamily="2" charset="-78"/>
              </a:rPr>
              <a:t>يَصْنَعُونَ </a:t>
            </a:r>
            <a:endParaRPr lang="tr-TR" sz="5700" b="1" dirty="0" smtClean="0">
              <a:solidFill>
                <a:schemeClr val="tx1"/>
              </a:solidFill>
              <a:latin typeface="HASENAT" pitchFamily="2" charset="-78"/>
              <a:cs typeface="HASENAT" pitchFamily="2" charset="-78"/>
            </a:endParaRPr>
          </a:p>
          <a:p>
            <a:pPr algn="r">
              <a:lnSpc>
                <a:spcPct val="120000"/>
              </a:lnSpc>
              <a:spcBef>
                <a:spcPts val="0"/>
              </a:spcBef>
            </a:pPr>
            <a:r>
              <a:rPr lang="ar-AE" sz="5700" b="1" dirty="0" smtClean="0">
                <a:solidFill>
                  <a:schemeClr val="tx1"/>
                </a:solidFill>
                <a:latin typeface="HASENAT" pitchFamily="2" charset="-78"/>
                <a:cs typeface="HASENAT" pitchFamily="2" charset="-78"/>
              </a:rPr>
              <a:t>مَا ظَهَرَ مِنْهَا ۖ وَلْيَضْرِبْنَ بِخُمُرِهِنَّ عَلَىٰ جُيُوبِهِنَّ ۖ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 وَلَا يَضْرِبْنَ بِأَرْجُلِهِنَّ لِيُعْلَمَ مَا يُخْفِينَ مِن زِينَتِهِنَّ ۚ وَتُوبُوا إِلَى اللَّهِ جَمِيعًا أَيُّهَ الْمُؤْمِنُونَ </a:t>
            </a:r>
            <a:r>
              <a:rPr lang="tr-TR" sz="5700" b="1" dirty="0" smtClean="0">
                <a:solidFill>
                  <a:schemeClr val="tx1"/>
                </a:solidFill>
                <a:latin typeface="AGA Arabesque" pitchFamily="2" charset="2"/>
                <a:cs typeface="HASENAT" pitchFamily="2" charset="-78"/>
              </a:rPr>
              <a:t>*</a:t>
            </a:r>
            <a:r>
              <a:rPr lang="ar-AE" sz="5700" b="1" dirty="0" smtClean="0">
                <a:solidFill>
                  <a:schemeClr val="tx1"/>
                </a:solidFill>
                <a:latin typeface="HASENAT" pitchFamily="2" charset="-78"/>
                <a:cs typeface="HASENAT" pitchFamily="2" charset="-78"/>
              </a:rPr>
              <a:t>لَعَلَّكُمْ تُفْلِحُونَ</a:t>
            </a:r>
            <a:endParaRPr lang="tr-TR" sz="5700" b="1" dirty="0" smtClean="0">
              <a:solidFill>
                <a:schemeClr val="tx1"/>
              </a:solidFill>
              <a:latin typeface="HASENAT" pitchFamily="2" charset="-78"/>
              <a:cs typeface="HASENAT" pitchFamily="2" charset="-78"/>
            </a:endParaRPr>
          </a:p>
          <a:p>
            <a:pPr algn="l">
              <a:lnSpc>
                <a:spcPct val="120000"/>
              </a:lnSpc>
              <a:spcBef>
                <a:spcPts val="0"/>
              </a:spcBef>
            </a:pPr>
            <a:r>
              <a:rPr lang="tr-TR" b="1" dirty="0" smtClean="0">
                <a:solidFill>
                  <a:schemeClr val="tx1"/>
                </a:solidFill>
                <a:latin typeface="Arial Narrow" pitchFamily="34" charset="0"/>
              </a:rPr>
              <a:t>–  “</a:t>
            </a:r>
            <a:r>
              <a:rPr lang="tr-TR" b="1" dirty="0" err="1" smtClean="0">
                <a:solidFill>
                  <a:schemeClr val="tx1"/>
                </a:solidFill>
                <a:latin typeface="Arial Narrow" pitchFamily="34" charset="0"/>
              </a:rPr>
              <a:t>Rasûlüm</a:t>
            </a:r>
            <a:r>
              <a:rPr lang="tr-TR" b="1" dirty="0" smtClean="0">
                <a:solidFill>
                  <a:schemeClr val="tx1"/>
                </a:solidFill>
                <a:latin typeface="Arial Narrow" pitchFamily="34" charset="0"/>
              </a:rPr>
              <a:t>! </a:t>
            </a:r>
            <a:r>
              <a:rPr lang="tr-TR" b="1" dirty="0" err="1" smtClean="0">
                <a:solidFill>
                  <a:schemeClr val="tx1"/>
                </a:solidFill>
                <a:latin typeface="Arial Narrow" pitchFamily="34" charset="0"/>
              </a:rPr>
              <a:t>Mü’min</a:t>
            </a:r>
            <a:r>
              <a:rPr lang="tr-TR" b="1" dirty="0" smtClean="0">
                <a:solidFill>
                  <a:schemeClr val="tx1"/>
                </a:solidFill>
                <a:latin typeface="Arial Narrow" pitchFamily="34" charset="0"/>
              </a:rPr>
              <a:t> erkeklere gözlerini harama dikmemelerini ve ırzlarını korumaları söyle.”</a:t>
            </a:r>
          </a:p>
          <a:p>
            <a:pPr algn="l">
              <a:lnSpc>
                <a:spcPct val="120000"/>
              </a:lnSpc>
              <a:spcBef>
                <a:spcPts val="0"/>
              </a:spcBef>
            </a:pPr>
            <a:r>
              <a:rPr lang="tr-TR" b="1" dirty="0" smtClean="0">
                <a:solidFill>
                  <a:schemeClr val="tx1"/>
                </a:solidFill>
                <a:latin typeface="Arial Narrow" pitchFamily="34" charset="0"/>
              </a:rPr>
              <a:t>“</a:t>
            </a:r>
            <a:r>
              <a:rPr lang="tr-TR" b="1" dirty="0" err="1" smtClean="0">
                <a:solidFill>
                  <a:schemeClr val="tx1"/>
                </a:solidFill>
                <a:latin typeface="Arial Narrow" pitchFamily="34" charset="0"/>
              </a:rPr>
              <a:t>Mü’min</a:t>
            </a:r>
            <a:r>
              <a:rPr lang="tr-TR" b="1" dirty="0" smtClean="0">
                <a:solidFill>
                  <a:schemeClr val="tx1"/>
                </a:solidFill>
                <a:latin typeface="Arial Narrow" pitchFamily="34" charset="0"/>
              </a:rPr>
              <a:t> kadınlara da söyle: Gözlerini harama bakmaktan alıkoysunlar; namus ve iffetlerini korusunlar. Ziynetlerini teşhir etmesinler. Başörtülerini yakalarının üzerine kadar örtsünler… Dikkat çekecek şekilde yürümesinler.” (Nur </a:t>
            </a:r>
            <a:r>
              <a:rPr lang="tr-TR" b="1" dirty="0" err="1" smtClean="0">
                <a:solidFill>
                  <a:schemeClr val="tx1"/>
                </a:solidFill>
                <a:latin typeface="Arial Narrow" pitchFamily="34" charset="0"/>
              </a:rPr>
              <a:t>Sûresi</a:t>
            </a:r>
            <a:r>
              <a:rPr lang="tr-TR" b="1" dirty="0" smtClean="0">
                <a:solidFill>
                  <a:schemeClr val="tx1"/>
                </a:solidFill>
                <a:latin typeface="Arial Narrow" pitchFamily="34" charset="0"/>
              </a:rPr>
              <a:t>:30-31)</a:t>
            </a:r>
            <a:endParaRPr lang="tr-TR" sz="5900" b="1" dirty="0" smtClean="0">
              <a:solidFill>
                <a:schemeClr val="tx1"/>
              </a:solidFill>
              <a:latin typeface="Arial Narrow" pitchFamily="34" charset="0"/>
            </a:endParaRPr>
          </a:p>
          <a:p>
            <a:pPr algn="r">
              <a:lnSpc>
                <a:spcPct val="120000"/>
              </a:lnSpc>
              <a:spcBef>
                <a:spcPts val="0"/>
              </a:spcBef>
            </a:pPr>
            <a:r>
              <a:rPr lang="ar-AE" sz="5900" b="1" dirty="0" smtClean="0">
                <a:solidFill>
                  <a:schemeClr val="tx1"/>
                </a:solidFill>
                <a:latin typeface="HASENAT" pitchFamily="2" charset="-78"/>
                <a:cs typeface="HASENAT" pitchFamily="2" charset="-78"/>
              </a:rPr>
              <a:t>وَالْقَوَاعِدُ مِنَ النِّسَاءِ اللَّاتِي لَا يَرْجُونَ نِكَاحًا فَلَيْسَ عَلَيْهِنَّ جُنَاحٌ أَن يَضَعْنَ ثِيَابَهُنَّ غَيْرَ </a:t>
            </a:r>
            <a:endParaRPr lang="tr-TR" sz="5900" b="1" dirty="0" smtClean="0">
              <a:solidFill>
                <a:schemeClr val="tx1"/>
              </a:solidFill>
              <a:latin typeface="HASENAT" pitchFamily="2" charset="-78"/>
              <a:cs typeface="HASENAT" pitchFamily="2" charset="-78"/>
            </a:endParaRPr>
          </a:p>
          <a:p>
            <a:pPr algn="r">
              <a:lnSpc>
                <a:spcPct val="120000"/>
              </a:lnSpc>
              <a:spcBef>
                <a:spcPts val="0"/>
              </a:spcBef>
            </a:pPr>
            <a:r>
              <a:rPr lang="tr-TR" sz="5900" b="1" dirty="0" smtClean="0">
                <a:solidFill>
                  <a:schemeClr val="tx1"/>
                </a:solidFill>
                <a:latin typeface="AGA Arabesque" pitchFamily="2" charset="2"/>
                <a:cs typeface="HASENAT" pitchFamily="2" charset="-78"/>
              </a:rPr>
              <a:t>*</a:t>
            </a:r>
            <a:r>
              <a:rPr lang="ar-AE" sz="5900" b="1" dirty="0" smtClean="0">
                <a:solidFill>
                  <a:schemeClr val="tx1"/>
                </a:solidFill>
                <a:latin typeface="HASENAT" pitchFamily="2" charset="-78"/>
                <a:cs typeface="HASENAT" pitchFamily="2" charset="-78"/>
              </a:rPr>
              <a:t>مُتَبَرِّجَاتٍ بِزِينَةٍ ۖ وَأَن يَسْتَعْفِفْنَ خَيْرٌ لَّهُنَّ ۗ وَاللَّهُ سَمِيعٌ عَلِيمٌ </a:t>
            </a:r>
            <a:endParaRPr lang="tr-TR" sz="5900" b="1" dirty="0" smtClean="0">
              <a:solidFill>
                <a:schemeClr val="tx1"/>
              </a:solidFill>
              <a:latin typeface="HASENAT" pitchFamily="2" charset="-78"/>
              <a:cs typeface="HASENAT" pitchFamily="2" charset="-78"/>
            </a:endParaRPr>
          </a:p>
          <a:p>
            <a:pPr algn="l">
              <a:lnSpc>
                <a:spcPct val="120000"/>
              </a:lnSpc>
              <a:spcBef>
                <a:spcPts val="0"/>
              </a:spcBef>
            </a:pPr>
            <a:r>
              <a:rPr lang="tr-TR" b="1" dirty="0" smtClean="0">
                <a:solidFill>
                  <a:schemeClr val="tx1"/>
                </a:solidFill>
                <a:latin typeface="Arial Narrow" pitchFamily="34" charset="0"/>
              </a:rPr>
              <a:t>–  “Nikah ümidi olmayan, çocuktan kesilmiş yaşlı kadınların ziynetlerini göstermede bazı elbiselerini çıkarmalarında bir vebal yoktur. İffetli davranmaları kendileri için daha hayırlıdır. Allah, bilen ve işitendir. (Nur </a:t>
            </a:r>
            <a:r>
              <a:rPr lang="tr-TR" b="1" dirty="0" err="1" smtClean="0">
                <a:solidFill>
                  <a:schemeClr val="tx1"/>
                </a:solidFill>
                <a:latin typeface="Arial Narrow" pitchFamily="34" charset="0"/>
              </a:rPr>
              <a:t>Sûresi</a:t>
            </a:r>
            <a:r>
              <a:rPr lang="tr-TR" b="1" dirty="0" smtClean="0">
                <a:solidFill>
                  <a:schemeClr val="tx1"/>
                </a:solidFill>
                <a:latin typeface="Arial Narrow" pitchFamily="34" charset="0"/>
              </a:rPr>
              <a:t>:60)</a:t>
            </a:r>
          </a:p>
          <a:p>
            <a:pPr algn="l">
              <a:lnSpc>
                <a:spcPct val="120000"/>
              </a:lnSpc>
              <a:spcBef>
                <a:spcPts val="0"/>
              </a:spcBef>
            </a:pPr>
            <a:r>
              <a:rPr lang="tr-TR" b="1" dirty="0" smtClean="0">
                <a:solidFill>
                  <a:schemeClr val="tx1"/>
                </a:solidFill>
                <a:latin typeface="Arial Narrow" pitchFamily="34" charset="0"/>
              </a:rPr>
              <a:t>Cennet; bozguncu, vurguncuların değildir:</a:t>
            </a:r>
            <a:endParaRPr lang="tr-TR" b="1" dirty="0" smtClean="0">
              <a:solidFill>
                <a:schemeClr val="tx1"/>
              </a:solidFill>
              <a:latin typeface="HASENAT" pitchFamily="2" charset="-78"/>
              <a:cs typeface="HASENAT" pitchFamily="2" charset="-78"/>
            </a:endParaRPr>
          </a:p>
          <a:p>
            <a:pPr algn="r">
              <a:lnSpc>
                <a:spcPct val="120000"/>
              </a:lnSpc>
              <a:spcBef>
                <a:spcPts val="0"/>
              </a:spcBef>
            </a:pPr>
            <a:r>
              <a:rPr lang="tr-TR" sz="5100" b="1" dirty="0" smtClean="0">
                <a:solidFill>
                  <a:schemeClr val="tx1"/>
                </a:solidFill>
                <a:latin typeface="AGA Arabesque" pitchFamily="2" charset="2"/>
                <a:cs typeface="HASENAT" pitchFamily="2" charset="-78"/>
              </a:rPr>
              <a:t>*</a:t>
            </a:r>
            <a:r>
              <a:rPr lang="ar-AE" sz="5900" b="1" dirty="0" smtClean="0">
                <a:solidFill>
                  <a:schemeClr val="tx1"/>
                </a:solidFill>
                <a:latin typeface="HASENAT" pitchFamily="2" charset="-78"/>
                <a:cs typeface="HASENAT" pitchFamily="2" charset="-78"/>
              </a:rPr>
              <a:t>تِلْكَ الدَّارُ الْآخِرَةُ نَجْعَلُهَا لِلَّذِينَ لَا يُرِيدُونَ عُلُوًّا فِي الْأَرْضِ وَلَا فَسَادًا ۚ وَالْعَاقِبَةُ لِلْمُتَّقِينَ </a:t>
            </a:r>
            <a:endParaRPr lang="tr-TR" sz="5100" b="1" dirty="0" smtClean="0">
              <a:solidFill>
                <a:schemeClr val="tx1"/>
              </a:solidFill>
              <a:latin typeface="HASENAT" pitchFamily="2" charset="-78"/>
              <a:cs typeface="HASENAT" pitchFamily="2" charset="-78"/>
            </a:endParaRPr>
          </a:p>
          <a:p>
            <a:pPr algn="l">
              <a:lnSpc>
                <a:spcPct val="120000"/>
              </a:lnSpc>
              <a:spcBef>
                <a:spcPts val="0"/>
              </a:spcBef>
            </a:pPr>
            <a:r>
              <a:rPr lang="tr-TR" b="1" dirty="0" smtClean="0">
                <a:solidFill>
                  <a:schemeClr val="tx1"/>
                </a:solidFill>
                <a:latin typeface="Arial Narrow" pitchFamily="34" charset="0"/>
              </a:rPr>
              <a:t>–  “İşte ahiret yurdu. Biz onu yeryüzünde böbürlenmeyi ve bozgunculuğu arzulamayan kimselere veririz. Güzel sonuç takva sahiplerinindir.” (</a:t>
            </a:r>
            <a:r>
              <a:rPr lang="tr-TR" b="1" dirty="0" err="1" smtClean="0">
                <a:solidFill>
                  <a:schemeClr val="tx1"/>
                </a:solidFill>
                <a:latin typeface="Arial Narrow" pitchFamily="34" charset="0"/>
              </a:rPr>
              <a:t>Kasas</a:t>
            </a:r>
            <a:r>
              <a:rPr lang="tr-TR" b="1" dirty="0" smtClean="0">
                <a:solidFill>
                  <a:schemeClr val="tx1"/>
                </a:solidFill>
                <a:latin typeface="Arial Narrow" pitchFamily="34" charset="0"/>
              </a:rPr>
              <a:t> </a:t>
            </a:r>
            <a:r>
              <a:rPr lang="tr-TR" b="1" dirty="0" err="1" smtClean="0">
                <a:solidFill>
                  <a:schemeClr val="tx1"/>
                </a:solidFill>
                <a:latin typeface="Arial Narrow" pitchFamily="34" charset="0"/>
              </a:rPr>
              <a:t>Sûresi</a:t>
            </a:r>
            <a:r>
              <a:rPr lang="tr-TR" b="1" dirty="0" smtClean="0">
                <a:solidFill>
                  <a:schemeClr val="tx1"/>
                </a:solidFill>
                <a:latin typeface="Arial Narrow" pitchFamily="34" charset="0"/>
              </a:rPr>
              <a:t>:83)</a:t>
            </a:r>
          </a:p>
          <a:p>
            <a:pPr algn="l"/>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spcBef>
                <a:spcPts val="0"/>
              </a:spcBef>
              <a:buFont typeface="Wingdings" pitchFamily="2" charset="2"/>
              <a:buChar char="Ø"/>
            </a:pPr>
            <a:r>
              <a:rPr lang="tr-TR" sz="1600" b="1" dirty="0" smtClean="0">
                <a:solidFill>
                  <a:srgbClr val="FF0000"/>
                </a:solidFill>
                <a:latin typeface="Arial Narrow" pitchFamily="34" charset="0"/>
              </a:rPr>
              <a:t>    Allah’tan başka tanrı yoktur:</a:t>
            </a:r>
          </a:p>
          <a:p>
            <a:pPr algn="r">
              <a:spcBef>
                <a:spcPts val="0"/>
              </a:spcBef>
            </a:pPr>
            <a:r>
              <a:rPr lang="ar-AE" sz="2800" b="1" dirty="0" smtClean="0">
                <a:solidFill>
                  <a:schemeClr val="tx1"/>
                </a:solidFill>
                <a:latin typeface="HASENAT" pitchFamily="2" charset="-78"/>
                <a:cs typeface="HASENAT" pitchFamily="2" charset="-78"/>
              </a:rPr>
              <a:t>وَلَا تَدْعُ مَعَ اللَّهِ إِلَٰهًا آخَرَ ۘ لَا إِلَٰهَ إِلَّا هُوَ ۚ كُلُّ شَيْءٍ هَالِكٌ إِلَّا وَجْهَهُ ۚ لَهُ الْحُكْمُ وَإِلَيْهِ</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تُرْجَعُونَ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“Allah ile birlikte başka tanrıya tapıp yalvarma! Ondan başka tanrı yoktur. Ondan başka her şey yok olacaktır. Hüküm O’nundur. Siz O’na döndürüleceksiniz.” (</a:t>
            </a:r>
            <a:r>
              <a:rPr lang="tr-TR" sz="1600" b="1" dirty="0" err="1" smtClean="0">
                <a:solidFill>
                  <a:schemeClr val="tx1"/>
                </a:solidFill>
                <a:latin typeface="Arial Narrow" pitchFamily="34" charset="0"/>
              </a:rPr>
              <a:t>Kasas</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:88)</a:t>
            </a:r>
          </a:p>
          <a:p>
            <a:pPr algn="l">
              <a:spcBef>
                <a:spcPts val="0"/>
              </a:spcBef>
              <a:buFont typeface="Wingdings" pitchFamily="2" charset="2"/>
              <a:buChar char="Ø"/>
            </a:pPr>
            <a:r>
              <a:rPr lang="tr-TR" sz="1600" b="1" dirty="0" smtClean="0">
                <a:solidFill>
                  <a:srgbClr val="FF0000"/>
                </a:solidFill>
                <a:latin typeface="Arial Narrow" pitchFamily="34" charset="0"/>
              </a:rPr>
              <a:t>     Ana – babaya itaat meşru şeyler içindir:</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وَوَصَّيْنَا الْإِنسَانَ بِوَالِدَيْهِ حُسْنًا ۖ وَإِن جَاهَدَاكَ لِتُشْرِكَ بِي مَا لَيْسَ لَكَ بِهِ عِلْمٌ فَلَا تُطِعْهُمَا ۚ إِلَيَّ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مَرْجِعُكُمْ فَأُنَبِّئُكُم بِمَا كُنتُمْ تَعْمَلُونَ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“Biz insana ana – babasına iyi davranmasını tavsiye etmişizdir. Eğer onlar seni, hakkında bilgin olmayan bir şeyi körü körüne bana ortak koşman için zorlarsa onlara itaat etme.” (</a:t>
            </a:r>
            <a:r>
              <a:rPr lang="tr-TR" sz="1600" b="1" dirty="0" err="1" smtClean="0">
                <a:solidFill>
                  <a:schemeClr val="tx1"/>
                </a:solidFill>
                <a:latin typeface="Arial Narrow" pitchFamily="34" charset="0"/>
              </a:rPr>
              <a:t>Ankebut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:8)</a:t>
            </a:r>
          </a:p>
          <a:p>
            <a:pPr algn="l">
              <a:spcBef>
                <a:spcPts val="0"/>
              </a:spcBef>
            </a:pPr>
            <a:r>
              <a:rPr lang="tr-TR" sz="1600" b="1" dirty="0" smtClean="0">
                <a:solidFill>
                  <a:schemeClr val="tx1"/>
                </a:solidFill>
                <a:latin typeface="Arial Narrow" pitchFamily="34" charset="0"/>
              </a:rPr>
              <a:t> Dünya hayatı geçicidir:</a:t>
            </a:r>
            <a:endParaRPr lang="tr-TR" sz="28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وَمَا هَٰذِهِ الْحَيَاةُ الدُّنْيَا إِلَّا لَهْوٌ وَلَعِبٌ ۚ وَإِنَّ الدَّارَ الْآخِرَةَ لَهِيَ الْحَيَوَانُ ۚ لَوْ كَانُوا يَعْلَمُونَ</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“Bu dünya hayatı sadece bir eğlenceden, bir oyundan ibarettir. Ahiret hayatı ise asıl hayat odur. Keşke bilselerdi.” (</a:t>
            </a:r>
            <a:r>
              <a:rPr lang="tr-TR" sz="1600" b="1" dirty="0" err="1" smtClean="0">
                <a:solidFill>
                  <a:schemeClr val="tx1"/>
                </a:solidFill>
                <a:latin typeface="Arial Narrow" pitchFamily="34" charset="0"/>
              </a:rPr>
              <a:t>Ankebut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:64)</a:t>
            </a:r>
            <a:endParaRPr lang="tr-TR" sz="3000" b="1" dirty="0" smtClean="0">
              <a:solidFill>
                <a:schemeClr val="tx1"/>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كُلُّ نَفْسٍ ذَائِقَةُ الْمَوْتِ ۖ ثُمَّ إِلَيْنَا تُرْجَعُونَ</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“Her can ölümü tadacaktır. Sonunda bize döndürüleceksiniz.” (</a:t>
            </a:r>
            <a:r>
              <a:rPr lang="tr-TR" sz="1600" b="1" dirty="0" err="1" smtClean="0">
                <a:solidFill>
                  <a:schemeClr val="tx1"/>
                </a:solidFill>
                <a:latin typeface="Arial Narrow" pitchFamily="34" charset="0"/>
              </a:rPr>
              <a:t>Ankebut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:57)</a:t>
            </a:r>
          </a:p>
          <a:p>
            <a:pPr algn="l">
              <a:spcBef>
                <a:spcPts val="0"/>
              </a:spcBef>
              <a:buFont typeface="Wingdings" pitchFamily="2" charset="2"/>
              <a:buChar char="Ø"/>
            </a:pPr>
            <a:r>
              <a:rPr lang="tr-TR" sz="1600" b="1" dirty="0" smtClean="0">
                <a:solidFill>
                  <a:srgbClr val="FF0000"/>
                </a:solidFill>
                <a:latin typeface="Arial Narrow" pitchFamily="34" charset="0"/>
              </a:rPr>
              <a:t>     Namazla kurtulmak:</a:t>
            </a:r>
            <a:endParaRPr lang="tr-TR" sz="2800" b="1" dirty="0" smtClean="0">
              <a:solidFill>
                <a:srgbClr val="FF0000"/>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مُنِيبِينَ إِلَيْهِ وَاتَّقُوهُ وَأَقِيمُوا الصَّلَاةَ وَلَا تَكُونُوا مِنَ الْمُشْرِكِينَ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“Hepiniz O’na yönelerek O’na karşı gelmekten sakının, namazı kılın; müşriklerden olmayın.” (Rum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:31) </a:t>
            </a:r>
          </a:p>
          <a:p>
            <a:pPr algn="l"/>
            <a:endParaRPr lang="tr-TR" sz="1600" b="1" dirty="0">
              <a:solidFill>
                <a:schemeClr val="tx1"/>
              </a:solidFill>
              <a:latin typeface="Arial Narrow"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l">
              <a:spcBef>
                <a:spcPts val="0"/>
              </a:spcBef>
              <a:buFont typeface="Wingdings" pitchFamily="2" charset="2"/>
              <a:buChar char="Ø"/>
            </a:pPr>
            <a:r>
              <a:rPr lang="tr-TR" sz="1800" b="1" dirty="0" smtClean="0">
                <a:solidFill>
                  <a:srgbClr val="FF0000"/>
                </a:solidFill>
                <a:latin typeface="Arial Narrow" pitchFamily="34" charset="0"/>
              </a:rPr>
              <a:t>    Grup grup olmak:</a:t>
            </a:r>
            <a:endParaRPr lang="tr-TR" sz="2800" b="1" dirty="0" smtClean="0">
              <a:solidFill>
                <a:srgbClr val="FF0000"/>
              </a:solidFill>
              <a:latin typeface="HASENAT" pitchFamily="2" charset="-78"/>
              <a:cs typeface="HASENAT" pitchFamily="2" charset="-78"/>
            </a:endParaRPr>
          </a:p>
          <a:p>
            <a:pPr algn="r">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مِنَ الَّذِينَ فَرَّقُوا دِينَهُمْ وَكَانُوا شِيَعًا ۖ كُلُّ حِزْبٍ بِمَا لَدَيْهِمْ فَرِحُونَ</a:t>
            </a:r>
            <a:endParaRPr lang="tr-TR" sz="1900"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  “Dinlerini parçalayan ve bölük bölük olanlardan olmayın. Bunlardan her fırka kendilerinde olan ile böbürlenmektedir.” (Rum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:32)</a:t>
            </a:r>
          </a:p>
          <a:p>
            <a:pPr algn="l">
              <a:spcBef>
                <a:spcPts val="0"/>
              </a:spcBef>
              <a:buFont typeface="Wingdings" pitchFamily="2" charset="2"/>
              <a:buChar char="Ø"/>
            </a:pPr>
            <a:r>
              <a:rPr lang="tr-TR" sz="1800" b="1" dirty="0" smtClean="0">
                <a:solidFill>
                  <a:srgbClr val="FF0000"/>
                </a:solidFill>
                <a:latin typeface="Arial Narrow" pitchFamily="34" charset="0"/>
              </a:rPr>
              <a:t>    Faiz, malı telef eder:</a:t>
            </a:r>
            <a:endParaRPr lang="tr-TR" sz="3000" b="1" dirty="0" smtClean="0">
              <a:solidFill>
                <a:srgbClr val="FF0000"/>
              </a:solidFill>
              <a:latin typeface="HASENAT" pitchFamily="2" charset="-78"/>
              <a:cs typeface="HASENAT" pitchFamily="2" charset="-78"/>
            </a:endParaRPr>
          </a:p>
          <a:p>
            <a:pPr algn="r">
              <a:spcBef>
                <a:spcPts val="0"/>
              </a:spcBef>
            </a:pPr>
            <a:r>
              <a:rPr lang="ar-AE" sz="3000" b="1" dirty="0" smtClean="0">
                <a:solidFill>
                  <a:schemeClr val="tx1"/>
                </a:solidFill>
                <a:latin typeface="HASENAT" pitchFamily="2" charset="-78"/>
                <a:cs typeface="HASENAT" pitchFamily="2" charset="-78"/>
              </a:rPr>
              <a:t>وَمَا آتَيْتُم مِّن رِّبًا لِّيَرْبُوَ فِي أَمْوَالِ النَّاسِ فَلَا يَرْبُو عِندَ اللَّهِ ۖ وَمَا آتَيْتُم مِّن زَكَاةٍ تُرِيدُونَ وَجْهَ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اللَّهِ فَأُولَٰئِكَ هُمُ الْمُضْعِفُونَ</a:t>
            </a:r>
            <a:endParaRPr lang="tr-TR" sz="1900"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  “Mallarınızda artış olsun diye verilen faiz, Allah katında artmaz. Allah’ın rızasını isteyerek verdiğiniz zekâta gelince, işte zekâtı verenlerin ise sevapları ve malları kat kat artar.” (Rum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:39)</a:t>
            </a:r>
          </a:p>
          <a:p>
            <a:pPr algn="l">
              <a:spcBef>
                <a:spcPts val="0"/>
              </a:spcBef>
              <a:buFont typeface="Wingdings" pitchFamily="2" charset="2"/>
              <a:buChar char="Ø"/>
            </a:pPr>
            <a:r>
              <a:rPr lang="tr-TR" sz="1800" b="1" dirty="0" smtClean="0">
                <a:solidFill>
                  <a:srgbClr val="FF0000"/>
                </a:solidFill>
                <a:latin typeface="Arial Narrow" pitchFamily="34" charset="0"/>
              </a:rPr>
              <a:t>    Felaketlerin sebebi insandır:</a:t>
            </a:r>
            <a:endParaRPr lang="tr-TR" sz="3000" b="1" dirty="0" smtClean="0">
              <a:solidFill>
                <a:srgbClr val="FF0000"/>
              </a:solidFill>
              <a:latin typeface="Arial Narrow" pitchFamily="34" charset="0"/>
            </a:endParaRPr>
          </a:p>
          <a:p>
            <a:pPr algn="r">
              <a:spcBef>
                <a:spcPts val="0"/>
              </a:spcBef>
            </a:pPr>
            <a:r>
              <a:rPr lang="ar-AE" sz="3000" b="1" dirty="0" smtClean="0">
                <a:solidFill>
                  <a:schemeClr val="tx1"/>
                </a:solidFill>
                <a:latin typeface="HASENAT" pitchFamily="2" charset="-78"/>
                <a:cs typeface="HASENAT" pitchFamily="2" charset="-78"/>
              </a:rPr>
              <a:t>ظَهَرَ الْفَسَادُ فِي الْبَرِّ وَالْبَحْرِ بِمَا كَسَبَتْ أَيْدِي النَّاسِ لِيُذِيقَهُم بَعْضَ الَّذِي عَمِلُوا لَعَلَّهُمْ </a:t>
            </a:r>
            <a:endParaRPr lang="tr-TR" sz="3000" b="1" dirty="0" smtClean="0">
              <a:solidFill>
                <a:schemeClr val="tx1"/>
              </a:solidFill>
              <a:latin typeface="HASENAT" pitchFamily="2" charset="-78"/>
              <a:cs typeface="HASENAT" pitchFamily="2" charset="-78"/>
            </a:endParaRPr>
          </a:p>
          <a:p>
            <a:pPr algn="r">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يَرْجِعُونَ</a:t>
            </a:r>
            <a:endParaRPr lang="tr-TR" sz="3000"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  “İnsanların bizzat kendi işledikleri yüzünden karada ve denizde düzen bozuldu ki, Allah yaptıklarının bir kısmını onlara tattırsın; belki de kötü yoldan dönerler.” (Rum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:41)</a:t>
            </a:r>
            <a:endParaRPr lang="tr-TR" sz="2800" b="1" dirty="0" smtClean="0">
              <a:solidFill>
                <a:schemeClr val="tx1"/>
              </a:solidFill>
              <a:latin typeface="HASENAT" pitchFamily="2" charset="-78"/>
              <a:cs typeface="HASENAT" pitchFamily="2" charset="-78"/>
            </a:endParaRPr>
          </a:p>
          <a:p>
            <a:pPr algn="r">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قُلْ سِيرُوا فِي الْأَرْضِ فَانظُرُوا كَيْفَ كَانَ عَاقِبَةُ الَّذِينَ مِن قَبْلُ ۚ كَانَ أَكْثَرُهُم مُّشْرِكِينَ </a:t>
            </a:r>
            <a:endParaRPr lang="tr-TR" sz="2800"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  “De ki: Yeryüzünde gezip dolaşın da, daha öncekilerinin sonlarının nice olduğunu görün. Onların çoğu müşrik idi.” (Rum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:42)</a:t>
            </a:r>
          </a:p>
          <a:p>
            <a:pPr algn="l">
              <a:spcBef>
                <a:spcPts val="0"/>
              </a:spcBef>
              <a:buFont typeface="Wingdings" pitchFamily="2" charset="2"/>
              <a:buChar char="Ø"/>
            </a:pPr>
            <a:r>
              <a:rPr lang="tr-TR" sz="1800" b="1" dirty="0" smtClean="0">
                <a:solidFill>
                  <a:srgbClr val="FF0000"/>
                </a:solidFill>
                <a:latin typeface="Arial Narrow" pitchFamily="34" charset="0"/>
              </a:rPr>
              <a:t>    Basın – yayın yolu ile saptırmak isteyenler için:</a:t>
            </a:r>
            <a:endParaRPr lang="tr-TR" sz="1800" b="1" dirty="0" smtClean="0">
              <a:solidFill>
                <a:srgbClr val="FF0000"/>
              </a:solidFill>
              <a:latin typeface="HASENAT" pitchFamily="2" charset="-78"/>
              <a:cs typeface="HASENAT" pitchFamily="2" charset="-78"/>
            </a:endParaRPr>
          </a:p>
          <a:p>
            <a:pPr algn="r">
              <a:spcBef>
                <a:spcPts val="0"/>
              </a:spcBef>
            </a:pPr>
            <a:r>
              <a:rPr lang="ar-AE" sz="3000" b="1" dirty="0" smtClean="0">
                <a:solidFill>
                  <a:schemeClr val="tx1"/>
                </a:solidFill>
                <a:latin typeface="HASENAT" pitchFamily="2" charset="-78"/>
                <a:cs typeface="HASENAT" pitchFamily="2" charset="-78"/>
              </a:rPr>
              <a:t>وَمِنَ النَّاسِ مَن يَشْتَرِي لَهْوَ الْحَدِيثِ لِيُضِلَّ عَن سَبِيلِ اللَّهِ بِغَيْرِ عِلْمٍ وَيَتَّخِذَهَا هُزُوًا ۚ أُولَٰئِكَ لَهُمْ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عَذَابٌ مُّهِينٌ </a:t>
            </a:r>
            <a:endParaRPr lang="tr-TR" sz="1800" b="1" dirty="0" smtClean="0">
              <a:solidFill>
                <a:schemeClr val="tx1"/>
              </a:solidFill>
              <a:latin typeface="HASENAT" pitchFamily="2" charset="-78"/>
              <a:cs typeface="HASENAT" pitchFamily="2" charset="-78"/>
            </a:endParaRPr>
          </a:p>
          <a:p>
            <a:pPr algn="l">
              <a:spcBef>
                <a:spcPts val="0"/>
              </a:spcBef>
            </a:pPr>
            <a:r>
              <a:rPr lang="tr-TR" sz="1800" b="1" dirty="0" smtClean="0">
                <a:solidFill>
                  <a:schemeClr val="tx1"/>
                </a:solidFill>
                <a:latin typeface="Arial Narrow" pitchFamily="34" charset="0"/>
              </a:rPr>
              <a:t>–  İnsanlardan öyleleri vardır ki, herhangi bir ilmi delile dayanmadan Allah yolundan saptırmak ve sonra da onunla alay etmek için boş lafı satın alır. İşte onlara </a:t>
            </a:r>
            <a:r>
              <a:rPr lang="tr-TR" sz="1800" b="1" dirty="0" err="1" smtClean="0">
                <a:solidFill>
                  <a:schemeClr val="tx1"/>
                </a:solidFill>
                <a:latin typeface="Arial Narrow" pitchFamily="34" charset="0"/>
              </a:rPr>
              <a:t>rüsvay</a:t>
            </a:r>
            <a:r>
              <a:rPr lang="tr-TR" sz="1800" b="1" dirty="0" smtClean="0">
                <a:solidFill>
                  <a:schemeClr val="tx1"/>
                </a:solidFill>
                <a:latin typeface="Arial Narrow" pitchFamily="34" charset="0"/>
              </a:rPr>
              <a:t> edici bir azap vardır.” (Lokman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:6)</a:t>
            </a:r>
          </a:p>
          <a:p>
            <a:pPr algn="l">
              <a:spcBef>
                <a:spcPts val="0"/>
              </a:spcBef>
            </a:pPr>
            <a:endParaRPr lang="tr-TR" sz="1800" b="1" dirty="0" smtClean="0">
              <a:solidFill>
                <a:schemeClr val="tx1"/>
              </a:solidFill>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r>
              <a:rPr lang="tr-TR" sz="1800" b="1" dirty="0" smtClean="0">
                <a:solidFill>
                  <a:schemeClr val="tx1"/>
                </a:solidFill>
                <a:latin typeface="Arial Narrow" pitchFamily="34" charset="0"/>
              </a:rPr>
              <a:t>5- İhtiyarlık: Çilesi zordur, eziyetlidir; ama sabredilirse nurludur. Başta akıl oldukça teklif ve sorumluluk devam eder. İmanlı ihtiyarlığın farkı bu dönemde yaşanır. İnsan bu dönemde kendisini </a:t>
            </a:r>
            <a:r>
              <a:rPr lang="tr-TR" sz="1800" b="1" dirty="0" err="1" smtClean="0">
                <a:solidFill>
                  <a:schemeClr val="tx1"/>
                </a:solidFill>
                <a:latin typeface="Arial Narrow" pitchFamily="34" charset="0"/>
              </a:rPr>
              <a:t>ahirete</a:t>
            </a:r>
            <a:r>
              <a:rPr lang="tr-TR" sz="1800" b="1" dirty="0" smtClean="0">
                <a:solidFill>
                  <a:schemeClr val="tx1"/>
                </a:solidFill>
                <a:latin typeface="Arial Narrow" pitchFamily="34" charset="0"/>
              </a:rPr>
              <a:t> daha çok mal eder ve </a:t>
            </a:r>
            <a:r>
              <a:rPr lang="tr-TR" sz="1800" b="1" dirty="0" err="1" smtClean="0">
                <a:solidFill>
                  <a:schemeClr val="tx1"/>
                </a:solidFill>
                <a:latin typeface="Arial Narrow" pitchFamily="34" charset="0"/>
              </a:rPr>
              <a:t>ahirete</a:t>
            </a:r>
            <a:r>
              <a:rPr lang="tr-TR" sz="1800" b="1" dirty="0" smtClean="0">
                <a:solidFill>
                  <a:schemeClr val="tx1"/>
                </a:solidFill>
                <a:latin typeface="Arial Narrow" pitchFamily="34" charset="0"/>
              </a:rPr>
              <a:t> daha çok hazırlanır. Gençliği iffet, </a:t>
            </a:r>
            <a:r>
              <a:rPr lang="tr-TR" sz="1800" b="1" dirty="0" err="1" smtClean="0">
                <a:solidFill>
                  <a:schemeClr val="tx1"/>
                </a:solidFill>
                <a:latin typeface="Arial Narrow" pitchFamily="34" charset="0"/>
              </a:rPr>
              <a:t>edeb</a:t>
            </a:r>
            <a:r>
              <a:rPr lang="tr-TR" sz="1800" b="1" dirty="0" smtClean="0">
                <a:solidFill>
                  <a:schemeClr val="tx1"/>
                </a:solidFill>
                <a:latin typeface="Arial Narrow" pitchFamily="34" charset="0"/>
              </a:rPr>
              <a:t> ve ibadetle geçmişse, aynı sevabı-–eziyetleri ve sıkıntıları dolayısıyla yapamasa dahi—bu dönemde de almaya devam eder. Gençliği </a:t>
            </a:r>
            <a:r>
              <a:rPr lang="tr-TR" sz="1800" b="1" dirty="0" err="1" smtClean="0">
                <a:solidFill>
                  <a:schemeClr val="tx1"/>
                </a:solidFill>
                <a:latin typeface="Arial Narrow" pitchFamily="34" charset="0"/>
              </a:rPr>
              <a:t>ğafletle</a:t>
            </a:r>
            <a:r>
              <a:rPr lang="tr-TR" sz="1800" b="1" dirty="0" smtClean="0">
                <a:solidFill>
                  <a:schemeClr val="tx1"/>
                </a:solidFill>
                <a:latin typeface="Arial Narrow" pitchFamily="34" charset="0"/>
              </a:rPr>
              <a:t> geçenlerin, bu dönemde yaptığı tövbe ve istiğfar kendisini rahmete ve mağfirete daha çok yaklaştırır.</a:t>
            </a:r>
          </a:p>
          <a:p>
            <a:pPr algn="l"/>
            <a:r>
              <a:rPr lang="tr-TR" sz="1800" b="1" dirty="0" smtClean="0">
                <a:solidFill>
                  <a:schemeClr val="tx1"/>
                </a:solidFill>
                <a:latin typeface="Arial Narrow" pitchFamily="34" charset="0"/>
              </a:rPr>
              <a:t>TEKLİF ÖLÜMLE BERABER BİTİYOR</a:t>
            </a:r>
          </a:p>
          <a:p>
            <a:pPr algn="l"/>
            <a:r>
              <a:rPr lang="tr-TR" sz="1800" b="1" dirty="0" smtClean="0">
                <a:solidFill>
                  <a:schemeClr val="tx1"/>
                </a:solidFill>
                <a:latin typeface="Arial Narrow" pitchFamily="34" charset="0"/>
              </a:rPr>
              <a:t>6- Ölüm, kabir ve berzah. Bedenle ruhun ayrıldığı noktadır. Teklif ve sorumluluk bitmiştir. Günah defterini kapatan, sevap defteri açık </a:t>
            </a:r>
            <a:r>
              <a:rPr lang="tr-TR" sz="1800" b="1" dirty="0" err="1" smtClean="0">
                <a:solidFill>
                  <a:schemeClr val="tx1"/>
                </a:solidFill>
                <a:latin typeface="Arial Narrow" pitchFamily="34" charset="0"/>
              </a:rPr>
              <a:t>salih</a:t>
            </a:r>
            <a:r>
              <a:rPr lang="tr-TR" sz="1800" b="1" dirty="0" smtClean="0">
                <a:solidFill>
                  <a:schemeClr val="tx1"/>
                </a:solidFill>
                <a:latin typeface="Arial Narrow" pitchFamily="34" charset="0"/>
              </a:rPr>
              <a:t> ruh, bedenin ağırlığını kabirde bırakıp uçmaya başlar. Salih ruh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elestteki</a:t>
            </a:r>
            <a:r>
              <a:rPr lang="tr-TR" sz="1800" b="1" dirty="0" smtClean="0">
                <a:solidFill>
                  <a:schemeClr val="tx1"/>
                </a:solidFill>
                <a:latin typeface="Arial Narrow" pitchFamily="34" charset="0"/>
              </a:rPr>
              <a:t> sözüne sadık bir dünyada yaşayışının huzurunu burada görmeye başlar. Salih ruh müntehayı ve cennetin kokusunu burada hisseder.</a:t>
            </a:r>
          </a:p>
          <a:p>
            <a:pPr algn="l"/>
            <a:r>
              <a:rPr lang="tr-TR" sz="1800" b="1" dirty="0" smtClean="0">
                <a:solidFill>
                  <a:schemeClr val="tx1"/>
                </a:solidFill>
                <a:latin typeface="Arial Narrow" pitchFamily="34" charset="0"/>
              </a:rPr>
              <a:t>7- Haşir: Ruh ve beden yeniden birleşmiş, diriliş gerçekleşmiş ve insan Allah’ın huzurunda kıyama geçmiştir. Burası </a:t>
            </a:r>
            <a:r>
              <a:rPr lang="tr-TR" sz="1800" b="1" dirty="0" err="1" smtClean="0">
                <a:solidFill>
                  <a:schemeClr val="tx1"/>
                </a:solidFill>
                <a:latin typeface="Arial Narrow" pitchFamily="34" charset="0"/>
              </a:rPr>
              <a:t>mead</a:t>
            </a:r>
            <a:r>
              <a:rPr lang="tr-TR" sz="1800" b="1" dirty="0" smtClean="0">
                <a:solidFill>
                  <a:schemeClr val="tx1"/>
                </a:solidFill>
                <a:latin typeface="Arial Narrow" pitchFamily="34" charset="0"/>
              </a:rPr>
              <a:t> ve müntehadır; dönülüp gelinen son noktadır. Çetin hesap yeridir. </a:t>
            </a:r>
            <a:r>
              <a:rPr lang="tr-TR" sz="1800" b="1" dirty="0" err="1" smtClean="0">
                <a:solidFill>
                  <a:schemeClr val="tx1"/>
                </a:solidFill>
                <a:latin typeface="Arial Narrow" pitchFamily="34" charset="0"/>
              </a:rPr>
              <a:t>Bezm</a:t>
            </a:r>
            <a:r>
              <a:rPr lang="tr-TR" sz="1800" b="1" dirty="0" smtClean="0">
                <a:solidFill>
                  <a:schemeClr val="tx1"/>
                </a:solidFill>
                <a:latin typeface="Arial Narrow" pitchFamily="34" charset="0"/>
              </a:rPr>
              <a:t>-i </a:t>
            </a:r>
            <a:r>
              <a:rPr lang="tr-TR" sz="1800" b="1" dirty="0" err="1" smtClean="0">
                <a:solidFill>
                  <a:schemeClr val="tx1"/>
                </a:solidFill>
                <a:latin typeface="Arial Narrow" pitchFamily="34" charset="0"/>
              </a:rPr>
              <a:t>elestte</a:t>
            </a:r>
            <a:r>
              <a:rPr lang="tr-TR" sz="1800" b="1" dirty="0" smtClean="0">
                <a:solidFill>
                  <a:schemeClr val="tx1"/>
                </a:solidFill>
                <a:latin typeface="Arial Narrow" pitchFamily="34" charset="0"/>
              </a:rPr>
              <a:t> verdiği söze sonradan gösterdiği sadakat, burada serinlik, kolaylık, af ve mağfiret olarak kendisine döner. Pişmanlıkla, “Meğer peygamberler doğru söylemişler!” sözü burada söylenir. Rahmete, mağfirete ve şefaate susamışlık had safhadadır. Adalet tecelli eder.</a:t>
            </a:r>
          </a:p>
          <a:p>
            <a:pPr algn="l"/>
            <a:r>
              <a:rPr lang="tr-TR" sz="1800" b="1" dirty="0" smtClean="0">
                <a:solidFill>
                  <a:schemeClr val="tx1"/>
                </a:solidFill>
                <a:latin typeface="Arial Narrow" pitchFamily="34" charset="0"/>
              </a:rPr>
              <a:t>8- Sırat ve </a:t>
            </a:r>
            <a:r>
              <a:rPr lang="tr-TR" sz="1800" b="1" dirty="0" err="1" smtClean="0">
                <a:solidFill>
                  <a:schemeClr val="tx1"/>
                </a:solidFill>
                <a:latin typeface="Arial Narrow" pitchFamily="34" charset="0"/>
              </a:rPr>
              <a:t>ebed</a:t>
            </a:r>
            <a:r>
              <a:rPr lang="tr-TR" sz="1800" b="1" dirty="0" smtClean="0">
                <a:solidFill>
                  <a:schemeClr val="tx1"/>
                </a:solidFill>
                <a:latin typeface="Arial Narrow" pitchFamily="34" charset="0"/>
              </a:rPr>
              <a:t>: Salih insanın kurtulduğu, felâha ve saadete erdiği ve yüzünün ilk defa kaygısızca güldüğü diyarlardır. Salih insan için gam ve keder artık kalmamıştır.  </a:t>
            </a:r>
          </a:p>
          <a:p>
            <a:pPr algn="l"/>
            <a:r>
              <a:rPr lang="tr-TR" sz="1200" b="1" dirty="0" smtClean="0">
                <a:solidFill>
                  <a:schemeClr val="tx1"/>
                </a:solidFill>
                <a:latin typeface="Arial Narrow" pitchFamily="34" charset="0"/>
              </a:rPr>
              <a:t>Dipnotlar: </a:t>
            </a:r>
          </a:p>
          <a:p>
            <a:pPr algn="l"/>
            <a:r>
              <a:rPr lang="tr-TR" sz="1200" b="1" dirty="0" smtClean="0">
                <a:solidFill>
                  <a:schemeClr val="tx1"/>
                </a:solidFill>
                <a:latin typeface="Arial Narrow" pitchFamily="34" charset="0"/>
              </a:rPr>
              <a:t>1- Araf </a:t>
            </a:r>
            <a:r>
              <a:rPr lang="tr-TR" sz="1200" b="1" dirty="0" err="1" smtClean="0">
                <a:solidFill>
                  <a:schemeClr val="tx1"/>
                </a:solidFill>
                <a:latin typeface="Arial Narrow" pitchFamily="34" charset="0"/>
              </a:rPr>
              <a:t>Sûresi</a:t>
            </a:r>
            <a:r>
              <a:rPr lang="tr-TR" sz="1200" b="1" dirty="0" smtClean="0">
                <a:solidFill>
                  <a:schemeClr val="tx1"/>
                </a:solidFill>
                <a:latin typeface="Arial Narrow" pitchFamily="34" charset="0"/>
              </a:rPr>
              <a:t>: 172. </a:t>
            </a:r>
          </a:p>
          <a:p>
            <a:pPr algn="l"/>
            <a:r>
              <a:rPr lang="tr-TR" sz="1200" b="1" dirty="0" smtClean="0">
                <a:solidFill>
                  <a:schemeClr val="tx1"/>
                </a:solidFill>
                <a:latin typeface="Arial Narrow" pitchFamily="34" charset="0"/>
              </a:rPr>
              <a:t>2- Sözler: 327. </a:t>
            </a:r>
          </a:p>
          <a:p>
            <a:pPr algn="l"/>
            <a:r>
              <a:rPr lang="tr-TR" sz="1200" b="1" dirty="0" smtClean="0">
                <a:solidFill>
                  <a:schemeClr val="tx1"/>
                </a:solidFill>
                <a:latin typeface="Arial Narrow" pitchFamily="34" charset="0"/>
              </a:rPr>
              <a:t>3- Mesnevî-i Nuriye: 189.</a:t>
            </a:r>
          </a:p>
          <a:p>
            <a:pPr algn="l"/>
            <a:r>
              <a:rPr lang="tr-TR" sz="1200" b="1" dirty="0" smtClean="0">
                <a:solidFill>
                  <a:schemeClr val="tx1"/>
                </a:solidFill>
                <a:latin typeface="Arial Narrow" pitchFamily="34" charset="0"/>
              </a:rPr>
              <a:t> 4- Sözler: 35. </a:t>
            </a:r>
          </a:p>
          <a:p>
            <a:pPr algn="l"/>
            <a:r>
              <a:rPr lang="tr-TR" sz="1200" b="1" dirty="0" smtClean="0">
                <a:solidFill>
                  <a:schemeClr val="tx1"/>
                </a:solidFill>
                <a:latin typeface="Arial Narrow" pitchFamily="34" charset="0"/>
              </a:rPr>
              <a:t>5- Mesnevî-i Nuriye: 189. </a:t>
            </a:r>
            <a:r>
              <a:rPr lang="tr-TR" sz="1200" b="1" dirty="0" smtClean="0">
                <a:solidFill>
                  <a:schemeClr val="tx1"/>
                </a:solidFill>
                <a:latin typeface="Arial Narrow" pitchFamily="34" charset="0"/>
                <a:hlinkClick r:id="rId2"/>
              </a:rPr>
              <a:t>http://www.</a:t>
            </a:r>
            <a:r>
              <a:rPr lang="tr-TR" sz="1200" b="1" dirty="0" err="1" smtClean="0">
                <a:solidFill>
                  <a:schemeClr val="tx1"/>
                </a:solidFill>
                <a:latin typeface="Arial Narrow" pitchFamily="34" charset="0"/>
                <a:hlinkClick r:id="rId2"/>
              </a:rPr>
              <a:t>yeniasya</a:t>
            </a:r>
            <a:r>
              <a:rPr lang="tr-TR" sz="1200" b="1" dirty="0" smtClean="0">
                <a:solidFill>
                  <a:schemeClr val="tx1"/>
                </a:solidFill>
                <a:latin typeface="Arial Narrow" pitchFamily="34" charset="0"/>
                <a:hlinkClick r:id="rId2"/>
              </a:rPr>
              <a:t>.com.tr/</a:t>
            </a:r>
            <a:r>
              <a:rPr lang="tr-TR" sz="1200" b="1" dirty="0" err="1" smtClean="0">
                <a:solidFill>
                  <a:schemeClr val="tx1"/>
                </a:solidFill>
                <a:latin typeface="Arial Narrow" pitchFamily="34" charset="0"/>
                <a:hlinkClick r:id="rId2"/>
              </a:rPr>
              <a:t>suleyman</a:t>
            </a:r>
            <a:r>
              <a:rPr lang="tr-TR" sz="1200" b="1" dirty="0" smtClean="0">
                <a:solidFill>
                  <a:schemeClr val="tx1"/>
                </a:solidFill>
                <a:latin typeface="Arial Narrow" pitchFamily="34" charset="0"/>
                <a:hlinkClick r:id="rId2"/>
              </a:rPr>
              <a:t>-</a:t>
            </a:r>
            <a:r>
              <a:rPr lang="tr-TR" sz="1200" b="1" dirty="0" err="1" smtClean="0">
                <a:solidFill>
                  <a:schemeClr val="tx1"/>
                </a:solidFill>
                <a:latin typeface="Arial Narrow" pitchFamily="34" charset="0"/>
                <a:hlinkClick r:id="rId2"/>
              </a:rPr>
              <a:t>kosmene</a:t>
            </a:r>
            <a:r>
              <a:rPr lang="tr-TR" sz="1200" b="1" dirty="0" smtClean="0">
                <a:solidFill>
                  <a:schemeClr val="tx1"/>
                </a:solidFill>
                <a:latin typeface="Arial Narrow" pitchFamily="34" charset="0"/>
                <a:hlinkClick r:id="rId2"/>
              </a:rPr>
              <a:t>/teklif-ne-zaman-</a:t>
            </a:r>
            <a:r>
              <a:rPr lang="tr-TR" sz="1200" b="1" dirty="0" err="1" smtClean="0">
                <a:solidFill>
                  <a:schemeClr val="tx1"/>
                </a:solidFill>
                <a:latin typeface="Arial Narrow" pitchFamily="34" charset="0"/>
                <a:hlinkClick r:id="rId2"/>
              </a:rPr>
              <a:t>basliyor</a:t>
            </a:r>
            <a:r>
              <a:rPr lang="tr-TR" sz="1200" b="1" dirty="0" smtClean="0">
                <a:solidFill>
                  <a:schemeClr val="tx1"/>
                </a:solidFill>
                <a:latin typeface="Arial Narrow" pitchFamily="34" charset="0"/>
                <a:hlinkClick r:id="rId2"/>
              </a:rPr>
              <a:t>_420809</a:t>
            </a:r>
            <a:endParaRPr lang="tr-TR" sz="1200" b="1" dirty="0" smtClean="0">
              <a:solidFill>
                <a:schemeClr val="tx1"/>
              </a:solidFill>
              <a:latin typeface="Arial Narrow" pitchFamily="34" charset="0"/>
            </a:endParaRPr>
          </a:p>
          <a:p>
            <a:pPr algn="l"/>
            <a:endParaRPr lang="tr-TR" sz="12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spcBef>
                <a:spcPts val="0"/>
              </a:spcBef>
              <a:buFont typeface="Wingdings" pitchFamily="2" charset="2"/>
              <a:buChar char="Ø"/>
            </a:pPr>
            <a:r>
              <a:rPr lang="tr-TR" sz="1600" b="1" dirty="0" smtClean="0">
                <a:solidFill>
                  <a:srgbClr val="FF0000"/>
                </a:solidFill>
                <a:latin typeface="Arial Narrow" pitchFamily="34" charset="0"/>
              </a:rPr>
              <a:t>    Dünya hayatına dalıp, şeytana kanmama konusunda uyarı:</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يَا أَيُّهَا النَّاسُ اتَّقُوا رَبَّكُمْ وَاخْشَوْا يَوْمًا لَّا يَجْزِي وَالِدٌ عَن وَلَدِهِ وَلَا مَوْلُودٌ هُوَ جَازٍ عَن وَالِدِهِ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شَيْئًا ۚ إِنَّ وَعْدَ اللَّهِ حَقٌّ ۖ فَلَا تَغُرَّنَّكُمُ الْحَيَاةُ الدُّنْيَا وَلَا يَغُرَّنَّكُم بِاللَّهِ الْغَرُورُ </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“Ey insanlar! Rabbinize karşı gelmekten sakının. Ne babanın evladı ne evladın babası namına bir şey ödeyemeyeceği günden çekinin. Bilin ki Allah’ın verdiği söz gerçektir. Sakın dünya hayatı sizi aldatmasın ve şeytan Allah’ın affına güvendirerek sizi kandırmasın.”  (Lokman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:33)</a:t>
            </a:r>
          </a:p>
          <a:p>
            <a:pPr algn="l">
              <a:spcBef>
                <a:spcPts val="0"/>
              </a:spcBef>
            </a:pPr>
            <a:endParaRPr lang="tr-TR" sz="1600" b="1" dirty="0" smtClean="0">
              <a:solidFill>
                <a:schemeClr val="tx1"/>
              </a:solidFill>
              <a:latin typeface="Arial Narrow" pitchFamily="34" charset="0"/>
            </a:endParaRPr>
          </a:p>
          <a:p>
            <a:pPr algn="l">
              <a:spcBef>
                <a:spcPts val="0"/>
              </a:spcBef>
              <a:buFont typeface="Wingdings" pitchFamily="2" charset="2"/>
              <a:buChar char="Ø"/>
            </a:pPr>
            <a:r>
              <a:rPr lang="tr-TR" sz="1600" b="1" dirty="0" smtClean="0">
                <a:solidFill>
                  <a:srgbClr val="FF0000"/>
                </a:solidFill>
                <a:latin typeface="Arial Narrow" pitchFamily="34" charset="0"/>
              </a:rPr>
              <a:t>   İnanmış bir Müslüman kendine göre din edinemez (Dinde hüküm koyma yetkisi Allah ve </a:t>
            </a:r>
            <a:r>
              <a:rPr lang="tr-TR" sz="1600" b="1" dirty="0" err="1" smtClean="0">
                <a:solidFill>
                  <a:srgbClr val="FF0000"/>
                </a:solidFill>
                <a:latin typeface="Arial Narrow" pitchFamily="34" charset="0"/>
              </a:rPr>
              <a:t>Rasülünündür</a:t>
            </a:r>
            <a:r>
              <a:rPr lang="tr-TR" sz="1600" b="1" dirty="0" smtClean="0">
                <a:solidFill>
                  <a:srgbClr val="FF0000"/>
                </a:solidFill>
                <a:latin typeface="Arial Narrow" pitchFamily="34" charset="0"/>
              </a:rPr>
              <a:t>).:</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وَمَا كَانَ لِمُؤْمِنٍ وَلَا مُؤْمِنَةٍ إِذَا قَضَى اللَّهُ وَرَسُولُهُ أَمْرًا أَن يَكُونَ لَهُمُ الْخِيَرَةُ مِنْ أَمْرِهِمْ ۗ وَمَن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يَعْصِ اللَّهَ وَرَسُولَهُ فَقَدْ ضَلَّ ضَلَالًا مُّبِينًا</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“Allah ve </a:t>
            </a:r>
            <a:r>
              <a:rPr lang="tr-TR" sz="1600" b="1" dirty="0" err="1" smtClean="0">
                <a:solidFill>
                  <a:schemeClr val="tx1"/>
                </a:solidFill>
                <a:latin typeface="Arial Narrow" pitchFamily="34" charset="0"/>
              </a:rPr>
              <a:t>Rasûlü</a:t>
            </a:r>
            <a:r>
              <a:rPr lang="tr-TR" sz="1600" b="1" dirty="0" smtClean="0">
                <a:solidFill>
                  <a:schemeClr val="tx1"/>
                </a:solidFill>
                <a:latin typeface="Arial Narrow" pitchFamily="34" charset="0"/>
              </a:rPr>
              <a:t> bir ise hüküm verdiği zaman, inanmış erkek ve kadına o işi kendi isteklerine göre seçme hakkı yoktur. Her kim Allah ve </a:t>
            </a:r>
            <a:r>
              <a:rPr lang="tr-TR" sz="1600" b="1" dirty="0" err="1" smtClean="0">
                <a:solidFill>
                  <a:schemeClr val="tx1"/>
                </a:solidFill>
                <a:latin typeface="Arial Narrow" pitchFamily="34" charset="0"/>
              </a:rPr>
              <a:t>Rasûlüne</a:t>
            </a:r>
            <a:r>
              <a:rPr lang="tr-TR" sz="1600" b="1" dirty="0" smtClean="0">
                <a:solidFill>
                  <a:schemeClr val="tx1"/>
                </a:solidFill>
                <a:latin typeface="Arial Narrow" pitchFamily="34" charset="0"/>
              </a:rPr>
              <a:t> karşı gelirse, apaçık bir sapıklığa düşmüş olur.”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:36)</a:t>
            </a:r>
          </a:p>
          <a:p>
            <a:pPr algn="l">
              <a:spcBef>
                <a:spcPts val="0"/>
              </a:spcBef>
              <a:buFont typeface="Wingdings" pitchFamily="2" charset="2"/>
              <a:buChar char="Ø"/>
            </a:pPr>
            <a:r>
              <a:rPr lang="tr-TR" sz="1600" b="1" dirty="0" smtClean="0">
                <a:solidFill>
                  <a:srgbClr val="FF0000"/>
                </a:solidFill>
                <a:latin typeface="Arial Narrow" pitchFamily="34" charset="0"/>
              </a:rPr>
              <a:t>    İftira büyük günahtır:</a:t>
            </a:r>
            <a:endParaRPr lang="tr-TR" sz="2800" b="1" dirty="0" smtClean="0">
              <a:solidFill>
                <a:srgbClr val="FF0000"/>
              </a:solidFill>
              <a:latin typeface="HASENAT" pitchFamily="2" charset="-78"/>
              <a:cs typeface="HASENAT" pitchFamily="2" charset="-78"/>
            </a:endParaRP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وَالَّذِينَ يُؤْذُونَ الْمُؤْمِنِينَ وَالْمُؤْمِنَاتِ بِغَيْرِ مَا اكْتَسَبُوا فَقَدِ احْتَمَلُوا بُهْتَانًا وَإِثْمًا مُّبِينًا </a:t>
            </a:r>
            <a:endParaRPr lang="tr-TR" sz="16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Mü’min</a:t>
            </a:r>
            <a:r>
              <a:rPr lang="tr-TR" sz="1600" b="1" dirty="0" smtClean="0">
                <a:solidFill>
                  <a:schemeClr val="tx1"/>
                </a:solidFill>
                <a:latin typeface="Arial Narrow" pitchFamily="34" charset="0"/>
              </a:rPr>
              <a:t> erkeklere, </a:t>
            </a:r>
            <a:r>
              <a:rPr lang="tr-TR" sz="1600" b="1" dirty="0" err="1" smtClean="0">
                <a:solidFill>
                  <a:schemeClr val="tx1"/>
                </a:solidFill>
                <a:latin typeface="Arial Narrow" pitchFamily="34" charset="0"/>
              </a:rPr>
              <a:t>mü’min</a:t>
            </a:r>
            <a:r>
              <a:rPr lang="tr-TR" sz="1600" b="1" dirty="0" smtClean="0">
                <a:solidFill>
                  <a:schemeClr val="tx1"/>
                </a:solidFill>
                <a:latin typeface="Arial Narrow" pitchFamily="34" charset="0"/>
              </a:rPr>
              <a:t> kadınlara, yapmadıkları bir şeyden dolayı eziyet edenler, şüphesiz bir iftira ve apaçık bir günah yüklenmişlerdir.” (</a:t>
            </a:r>
            <a:r>
              <a:rPr lang="tr-TR" sz="1600" b="1" dirty="0" err="1" smtClean="0">
                <a:solidFill>
                  <a:schemeClr val="tx1"/>
                </a:solidFill>
                <a:latin typeface="Arial Narrow" pitchFamily="34" charset="0"/>
              </a:rPr>
              <a:t>Ahzab</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:58)</a:t>
            </a:r>
          </a:p>
          <a:p>
            <a:pPr algn="l"/>
            <a:endParaRPr lang="tr-TR" sz="16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lnSpc>
                <a:spcPct val="110000"/>
              </a:lnSpc>
              <a:spcBef>
                <a:spcPts val="0"/>
              </a:spcBef>
              <a:buFont typeface="Wingdings" pitchFamily="2" charset="2"/>
              <a:buChar char="Ø"/>
            </a:pPr>
            <a:r>
              <a:rPr lang="tr-TR" sz="1600" b="1" dirty="0" smtClean="0">
                <a:solidFill>
                  <a:srgbClr val="FF0000"/>
                </a:solidFill>
                <a:latin typeface="Arial Narrow" pitchFamily="34" charset="0"/>
              </a:rPr>
              <a:t>     Suçların cezası ertelenir:</a:t>
            </a:r>
            <a:endParaRPr lang="tr-TR" sz="2400" b="1" dirty="0" smtClean="0">
              <a:solidFill>
                <a:srgbClr val="FF0000"/>
              </a:solidFill>
              <a:latin typeface="HASENAT" pitchFamily="2" charset="-78"/>
              <a:cs typeface="HASENAT" pitchFamily="2" charset="-78"/>
            </a:endParaRPr>
          </a:p>
          <a:p>
            <a:pPr algn="r">
              <a:lnSpc>
                <a:spcPct val="110000"/>
              </a:lnSpc>
              <a:spcBef>
                <a:spcPts val="0"/>
              </a:spcBef>
            </a:pPr>
            <a:r>
              <a:rPr lang="ar-AE" sz="2800" b="1" dirty="0" smtClean="0">
                <a:solidFill>
                  <a:schemeClr val="tx1"/>
                </a:solidFill>
                <a:latin typeface="HASENAT" pitchFamily="2" charset="-78"/>
                <a:cs typeface="HASENAT" pitchFamily="2" charset="-78"/>
              </a:rPr>
              <a:t>وَلَوْ يُؤَاخِذُ اللَّهُ النَّاسَ بِمَا كَسَبُوا مَا تَرَكَ عَلَىٰ ظَهْرِهَا مِن دَابَّةٍ وَلَٰكِن يُؤَخِّرُهُمْ إِلَىٰ أَجَلٍ مُّسَمًّى ۖ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فَإِذَا جَاءَ أَجَلُهُمْ فَإِنَّ اللَّهَ كَانَ بِعِبَادِهِ بَصِيرًا</a:t>
            </a:r>
            <a:endParaRPr lang="tr-TR" sz="28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“Eğer Allah! Yaptıkları yüzünden insanları hemen cezalandırsaydı; yeryüzünde hiçbir canlı kalmazdı. Allah onları belirli bir süreye kadar eteliyor. Vakitleri gelince gereken yapılır. Allah kullarını görmektedir.” (</a:t>
            </a:r>
            <a:r>
              <a:rPr lang="tr-TR" sz="1600" b="1" dirty="0" err="1" smtClean="0">
                <a:solidFill>
                  <a:schemeClr val="tx1"/>
                </a:solidFill>
                <a:latin typeface="Arial Narrow" pitchFamily="34" charset="0"/>
              </a:rPr>
              <a:t>Fatır</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:45)</a:t>
            </a:r>
          </a:p>
          <a:p>
            <a:pPr algn="l">
              <a:lnSpc>
                <a:spcPct val="110000"/>
              </a:lnSpc>
              <a:spcBef>
                <a:spcPts val="0"/>
              </a:spcBef>
              <a:buFont typeface="Wingdings" pitchFamily="2" charset="2"/>
              <a:buChar char="Ø"/>
            </a:pPr>
            <a:r>
              <a:rPr lang="tr-TR" sz="1600" b="1" dirty="0" smtClean="0">
                <a:solidFill>
                  <a:srgbClr val="FF0000"/>
                </a:solidFill>
                <a:latin typeface="Arial Narrow" pitchFamily="34" charset="0"/>
              </a:rPr>
              <a:t>    Cehennemliklerin zakkum yiyeceği haber veriliyor:</a:t>
            </a: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tr-TR" sz="11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ثُمَّ إِنَّ لَهُمْ عَلَيْهَا لَشَوْبًا مِّنْ حَمِيمٍ </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فَاِنَّهُمْ لَاٰكِلُونَ مِنْهَا فَمَالِؤُنَ مِنْهَا الْبُطُونَ </a:t>
            </a:r>
            <a:endParaRPr lang="tr-TR" sz="28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“Cehennemlikler zakkum yerler ve karınlarını ondan doldururlar. Sonra da kaynar su içerler.” (</a:t>
            </a:r>
            <a:r>
              <a:rPr lang="tr-TR" sz="1600" b="1" dirty="0" err="1" smtClean="0">
                <a:solidFill>
                  <a:schemeClr val="tx1"/>
                </a:solidFill>
                <a:latin typeface="Arial Narrow" pitchFamily="34" charset="0"/>
              </a:rPr>
              <a:t>Saffat</a:t>
            </a:r>
            <a:r>
              <a:rPr lang="tr-TR" sz="1600" b="1" dirty="0" smtClean="0">
                <a:solidFill>
                  <a:schemeClr val="tx1"/>
                </a:solidFill>
                <a:latin typeface="Arial Narrow" pitchFamily="34" charset="0"/>
              </a:rPr>
              <a:t>:66-67)</a:t>
            </a:r>
            <a:endParaRPr lang="tr-TR" sz="2400" b="1" dirty="0" smtClean="0">
              <a:solidFill>
                <a:schemeClr val="tx1"/>
              </a:solidFill>
              <a:latin typeface="HASENAT" pitchFamily="2" charset="-78"/>
              <a:cs typeface="HASENAT" pitchFamily="2" charset="-78"/>
            </a:endParaRPr>
          </a:p>
          <a:p>
            <a:pPr algn="r">
              <a:lnSpc>
                <a:spcPct val="110000"/>
              </a:lnSpc>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هَٰذَا فَلْيَذُوقُوهُ حَمِيمٌ وَغَسَّاقٌ</a:t>
            </a:r>
            <a:endParaRPr lang="tr-TR" sz="280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“Kaynar su ve irin tadacaklardır.” (</a:t>
            </a:r>
            <a:r>
              <a:rPr lang="tr-TR" sz="1600" b="1" dirty="0" err="1" smtClean="0">
                <a:solidFill>
                  <a:schemeClr val="tx1"/>
                </a:solidFill>
                <a:latin typeface="Arial Narrow" pitchFamily="34" charset="0"/>
              </a:rPr>
              <a:t>Sâd</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:57)</a:t>
            </a:r>
          </a:p>
          <a:p>
            <a:pPr algn="l">
              <a:lnSpc>
                <a:spcPct val="110000"/>
              </a:lnSpc>
              <a:spcBef>
                <a:spcPts val="0"/>
              </a:spcBef>
              <a:buFont typeface="Wingdings" pitchFamily="2" charset="2"/>
              <a:buChar char="Ø"/>
            </a:pPr>
            <a:r>
              <a:rPr lang="tr-TR" sz="1600" b="1" dirty="0" smtClean="0">
                <a:solidFill>
                  <a:srgbClr val="FF0000"/>
                </a:solidFill>
                <a:latin typeface="Arial Narrow" pitchFamily="34" charset="0"/>
              </a:rPr>
              <a:t>    Allah kulun küfrüne razı olmaz:</a:t>
            </a:r>
            <a:endParaRPr lang="tr-TR" sz="2800" b="1" dirty="0" smtClean="0">
              <a:solidFill>
                <a:srgbClr val="FF0000"/>
              </a:solidFill>
              <a:latin typeface="HASENAT" pitchFamily="2" charset="-78"/>
              <a:cs typeface="HASENAT" pitchFamily="2" charset="-78"/>
            </a:endParaRPr>
          </a:p>
          <a:p>
            <a:pPr algn="r">
              <a:lnSpc>
                <a:spcPct val="110000"/>
              </a:lnSpc>
              <a:spcBef>
                <a:spcPts val="0"/>
              </a:spcBef>
            </a:pPr>
            <a:r>
              <a:rPr lang="ar-AE" sz="2750" b="1" dirty="0" smtClean="0">
                <a:solidFill>
                  <a:schemeClr val="tx1"/>
                </a:solidFill>
                <a:latin typeface="HASENAT" pitchFamily="2" charset="-78"/>
                <a:cs typeface="HASENAT" pitchFamily="2" charset="-78"/>
              </a:rPr>
              <a:t>إِن تَكْفُرُوا فَإِنَّ اللَّهَ غَنِيٌّ عَنكُمْ ۖ وَلَا يَرْضَىٰ لِعِبَادِهِ الْكُفْرَ ۖ وَإِن تَشْكُرُوا يَرْضَهُ لَكُمْ ۗ وَلَا تَزِرُ وَازِرَةٌ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وِزْرَ أُخْرَىٰ ۗ ثُمَّ إِلَىٰ رَبِّكُم مَّرْجِعُكُمْ فَيُنَبِّئُكُم بِمَا كُنتُمْ تَعْمَلُونَ ۚ إِنَّهُ عَلِيمٌ بِذَاتِ الصُّدُورِ</a:t>
            </a:r>
            <a:r>
              <a:rPr lang="ar-AE" sz="2750" b="1" dirty="0" smtClean="0">
                <a:solidFill>
                  <a:schemeClr val="tx1"/>
                </a:solidFill>
                <a:latin typeface="HASENAT" pitchFamily="2" charset="-78"/>
                <a:cs typeface="HASENAT" pitchFamily="2" charset="-78"/>
              </a:rPr>
              <a:t> </a:t>
            </a:r>
            <a:endParaRPr lang="tr-TR" sz="2750" b="1" dirty="0" smtClean="0">
              <a:solidFill>
                <a:schemeClr val="tx1"/>
              </a:solidFill>
              <a:latin typeface="HASENAT" pitchFamily="2" charset="-78"/>
              <a:cs typeface="HASENAT" pitchFamily="2" charset="-78"/>
            </a:endParaRPr>
          </a:p>
          <a:p>
            <a:pPr algn="l">
              <a:lnSpc>
                <a:spcPct val="110000"/>
              </a:lnSpc>
              <a:spcBef>
                <a:spcPts val="0"/>
              </a:spcBef>
            </a:pPr>
            <a:r>
              <a:rPr lang="tr-TR" sz="1600" b="1" dirty="0" smtClean="0">
                <a:solidFill>
                  <a:schemeClr val="tx1"/>
                </a:solidFill>
                <a:latin typeface="Arial Narrow" pitchFamily="34" charset="0"/>
              </a:rPr>
              <a:t>–  “Eğer inkâr ederseniz, şüphesiz Allah size muhtaç değildir. Bununla beraber O, kullarının küfrüne razı olmaz. Eğer şükrederseniz bunu kabul eder. Hiçbir günahkâr, diğerinin günahını çekmez. Nihayet hepinizin dönüp gidişi, Rabbinizedir. Yaptıklarınızı O size haber verir. Çünkü O, kalplerde olan her şeyi hakkıyla bilendir.” (</a:t>
            </a:r>
            <a:r>
              <a:rPr lang="tr-TR" sz="1600" b="1" dirty="0" err="1" smtClean="0">
                <a:solidFill>
                  <a:schemeClr val="tx1"/>
                </a:solidFill>
                <a:latin typeface="Arial Narrow" pitchFamily="34" charset="0"/>
              </a:rPr>
              <a:t>Zümer</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:7)</a:t>
            </a:r>
          </a:p>
          <a:p>
            <a:pPr algn="l"/>
            <a:endParaRPr lang="tr-TR" sz="18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lnSpc>
                <a:spcPct val="110000"/>
              </a:lnSpc>
              <a:spcBef>
                <a:spcPts val="0"/>
              </a:spcBef>
              <a:buFont typeface="Wingdings" pitchFamily="2" charset="2"/>
              <a:buChar char="Ø"/>
            </a:pPr>
            <a:r>
              <a:rPr lang="tr-TR" sz="1700" b="1" dirty="0" smtClean="0">
                <a:solidFill>
                  <a:srgbClr val="FF0000"/>
                </a:solidFill>
                <a:latin typeface="Arial Narrow" pitchFamily="34" charset="0"/>
              </a:rPr>
              <a:t>      </a:t>
            </a: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nimetlerini unutmamızı istemiyor:</a:t>
            </a:r>
            <a:endParaRPr lang="tr-TR" sz="3000" b="1" dirty="0" smtClean="0">
              <a:solidFill>
                <a:srgbClr val="FF0000"/>
              </a:solidFill>
              <a:latin typeface="HASENAT" pitchFamily="2" charset="-78"/>
              <a:cs typeface="HASENAT" pitchFamily="2" charset="-78"/>
            </a:endParaRPr>
          </a:p>
          <a:p>
            <a:pPr algn="r">
              <a:lnSpc>
                <a:spcPct val="110000"/>
              </a:lnSpc>
              <a:spcBef>
                <a:spcPts val="0"/>
              </a:spcBef>
            </a:pPr>
            <a:r>
              <a:rPr lang="ar-AE" sz="3000" b="1" dirty="0" smtClean="0">
                <a:solidFill>
                  <a:schemeClr val="tx1"/>
                </a:solidFill>
                <a:latin typeface="HASENAT" pitchFamily="2" charset="-78"/>
                <a:cs typeface="HASENAT" pitchFamily="2" charset="-78"/>
              </a:rPr>
              <a:t>وَإِذَا مَسَّ الْإِنسَانَ ضُرٌّ دَعَا رَبَّهُ مُنِيبًا إِلَيْهِ ثُمَّ إِذَا خَوَّلَهُ نِعْمَةً مِّنْهُ نَسِيَ مَا كَانَ يَدْعُو إِلَيْهِ مِن قَبْلُ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وَجَعَلَ لِلَّهِ أَندَادًا لِّيُضِلَّ عَن سَبِيلِهِ ۚ قُلْ تَمَتَّعْ بِكُفْرِكَ قَلِيلًا ۖ إِنَّكَ مِنْ أَصْحَابِ النَّارِ </a:t>
            </a:r>
            <a:endParaRPr lang="tr-TR" sz="3000" b="1" dirty="0" smtClean="0">
              <a:solidFill>
                <a:schemeClr val="tx1"/>
              </a:solidFill>
              <a:latin typeface="HASENAT" pitchFamily="2" charset="-78"/>
              <a:cs typeface="HASENAT" pitchFamily="2" charset="-78"/>
            </a:endParaRPr>
          </a:p>
          <a:p>
            <a:pPr algn="l">
              <a:lnSpc>
                <a:spcPct val="110000"/>
              </a:lnSpc>
              <a:spcBef>
                <a:spcPts val="0"/>
              </a:spcBef>
            </a:pPr>
            <a:r>
              <a:rPr lang="tr-TR" sz="1700" b="1" dirty="0" smtClean="0">
                <a:solidFill>
                  <a:schemeClr val="tx1"/>
                </a:solidFill>
                <a:latin typeface="Arial Narrow" pitchFamily="34" charset="0"/>
              </a:rPr>
              <a:t>–  “İnsanın başına bir sıkıntı gelince, Rabbine yönelerek O’na yalvarır. Sonra Allah ona bir nimet verince, önceden yalvarmış olduğunu unutur. Allah’ın yolundan saptırmak için O’na eşler koşar. De ki: Küfrünle biraz eğlenedur. Çünkü; sen, muhakkak cehennem ehlindensin.” (</a:t>
            </a:r>
            <a:r>
              <a:rPr lang="tr-TR" sz="1700" b="1" dirty="0" err="1" smtClean="0">
                <a:solidFill>
                  <a:schemeClr val="tx1"/>
                </a:solidFill>
                <a:latin typeface="Arial Narrow" pitchFamily="34" charset="0"/>
              </a:rPr>
              <a:t>Zümer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:8)</a:t>
            </a:r>
          </a:p>
          <a:p>
            <a:pPr algn="l">
              <a:lnSpc>
                <a:spcPct val="110000"/>
              </a:lnSpc>
              <a:buFont typeface="Wingdings" pitchFamily="2" charset="2"/>
              <a:buChar char="Ø"/>
            </a:pPr>
            <a:r>
              <a:rPr lang="tr-TR" sz="1700" b="1" dirty="0" smtClean="0">
                <a:solidFill>
                  <a:srgbClr val="FF0000"/>
                </a:solidFill>
                <a:latin typeface="Arial Narrow" pitchFamily="34" charset="0"/>
              </a:rPr>
              <a:t>       İnsanın davranışlarında zorlama olmaz</a:t>
            </a:r>
            <a:r>
              <a:rPr lang="tr-TR" sz="1600" b="1" dirty="0" smtClean="0">
                <a:solidFill>
                  <a:srgbClr val="FF0000"/>
                </a:solidFill>
                <a:latin typeface="Arial Narrow" pitchFamily="34" charset="0"/>
              </a:rPr>
              <a:t>:</a:t>
            </a:r>
            <a:endParaRPr lang="tr-TR" sz="3000" b="1" dirty="0" smtClean="0">
              <a:solidFill>
                <a:srgbClr val="FF0000"/>
              </a:solidFill>
              <a:latin typeface="HASENAT" pitchFamily="2" charset="-78"/>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إِنَّا أَنزَلْنَا عَلَيْكَ الْكِتَابَ لِلنَّاسِ بِالْحَقِّ ۖ فَمَنِ اهْتَدَىٰ فَلِنَفْسِهِ ۖ وَمَن ضَلَّ فَإِنَّمَا يَضِلُّ عَلَيْهَا ۖ وَمَا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أَنتَ عَلَيْهِم بِوَكِيلٍ </a:t>
            </a:r>
            <a:endParaRPr lang="tr-TR" sz="3000" b="1" dirty="0" smtClean="0">
              <a:solidFill>
                <a:schemeClr val="tx1"/>
              </a:solidFill>
              <a:latin typeface="HASENAT" pitchFamily="2" charset="-78"/>
              <a:cs typeface="HASENAT" pitchFamily="2" charset="-78"/>
            </a:endParaRPr>
          </a:p>
          <a:p>
            <a:pPr algn="l">
              <a:lnSpc>
                <a:spcPct val="110000"/>
              </a:lnSpc>
            </a:pPr>
            <a:r>
              <a:rPr lang="tr-TR" sz="1700" b="1" dirty="0" smtClean="0">
                <a:solidFill>
                  <a:schemeClr val="tx1"/>
                </a:solidFill>
                <a:latin typeface="Arial Narrow" pitchFamily="34" charset="0"/>
              </a:rPr>
              <a:t>–  “(Ey Muhammed!) Biz sana </a:t>
            </a:r>
            <a:r>
              <a:rPr lang="tr-TR" sz="1700" b="1" dirty="0" err="1" smtClean="0">
                <a:solidFill>
                  <a:schemeClr val="tx1"/>
                </a:solidFill>
                <a:latin typeface="Arial Narrow" pitchFamily="34" charset="0"/>
              </a:rPr>
              <a:t>Kitab’ı</a:t>
            </a:r>
            <a:r>
              <a:rPr lang="tr-TR" sz="1700" b="1" dirty="0" smtClean="0">
                <a:solidFill>
                  <a:schemeClr val="tx1"/>
                </a:solidFill>
                <a:latin typeface="Arial Narrow" pitchFamily="34" charset="0"/>
              </a:rPr>
              <a:t> (Kur’an’ı) insanlar için, hak olarak indirdik. Kim doğru yola girerse, kendisi için girmiş olur. Kim de saparsa, ancak kendi aleyhine sapar. Sen onlara vekil değilsin.” (</a:t>
            </a:r>
            <a:r>
              <a:rPr lang="tr-TR" sz="1700" b="1" dirty="0" err="1" smtClean="0">
                <a:solidFill>
                  <a:schemeClr val="tx1"/>
                </a:solidFill>
                <a:latin typeface="Arial Narrow" pitchFamily="34" charset="0"/>
              </a:rPr>
              <a:t>Zümer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:41)</a:t>
            </a:r>
          </a:p>
          <a:p>
            <a:pPr algn="l">
              <a:lnSpc>
                <a:spcPct val="110000"/>
              </a:lnSpc>
              <a:buFont typeface="Wingdings" pitchFamily="2" charset="2"/>
              <a:buChar char="Ø"/>
            </a:pPr>
            <a:r>
              <a:rPr lang="tr-TR" sz="1700" b="1" dirty="0" smtClean="0">
                <a:solidFill>
                  <a:srgbClr val="FF0000"/>
                </a:solidFill>
                <a:latin typeface="Arial Narrow" pitchFamily="34" charset="0"/>
              </a:rPr>
              <a:t>      Rızık Allah’tandır:</a:t>
            </a:r>
            <a:endParaRPr lang="tr-TR" sz="3500" b="1" dirty="0" smtClean="0">
              <a:solidFill>
                <a:srgbClr val="FF0000"/>
              </a:solidFill>
              <a:latin typeface="HASENAT" pitchFamily="2" charset="-78"/>
              <a:cs typeface="HASENAT" pitchFamily="2" charset="-78"/>
            </a:endParaRPr>
          </a:p>
          <a:p>
            <a:pPr algn="r">
              <a:lnSpc>
                <a:spcPct val="110000"/>
              </a:lnSpc>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أَوَلَمْ يَعْلَمُوا أَنَّ اللَّهَ يَبْسُطُ الرِّزْقَ لِمَن يَشَاءُ وَيَقْدِرُ ۚ إِنَّ فِي ذَٰلِكَ لَآيَاتٍ لِّقَوْمٍ يُؤْمِنُونَ </a:t>
            </a:r>
            <a:endParaRPr lang="tr-TR" sz="1600" b="1" dirty="0" smtClean="0">
              <a:solidFill>
                <a:schemeClr val="tx1"/>
              </a:solidFill>
              <a:latin typeface="HASENAT" pitchFamily="2" charset="-78"/>
              <a:cs typeface="HASENAT" pitchFamily="2" charset="-78"/>
            </a:endParaRPr>
          </a:p>
          <a:p>
            <a:pPr algn="l">
              <a:lnSpc>
                <a:spcPct val="110000"/>
              </a:lnSpc>
            </a:pPr>
            <a:r>
              <a:rPr lang="tr-TR" sz="1700" b="1" dirty="0" smtClean="0">
                <a:solidFill>
                  <a:schemeClr val="tx1"/>
                </a:solidFill>
                <a:latin typeface="Arial Narrow" pitchFamily="34" charset="0"/>
              </a:rPr>
              <a:t>–  “Allah rızkı dilediğine bol bol verir, dilediğinden de kısar.” (</a:t>
            </a:r>
            <a:r>
              <a:rPr lang="tr-TR" sz="1700" b="1" dirty="0" err="1" smtClean="0">
                <a:solidFill>
                  <a:schemeClr val="tx1"/>
                </a:solidFill>
                <a:latin typeface="Arial Narrow" pitchFamily="34" charset="0"/>
              </a:rPr>
              <a:t>Zümer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:52) </a:t>
            </a:r>
          </a:p>
          <a:p>
            <a:pPr algn="l">
              <a:lnSpc>
                <a:spcPct val="110000"/>
              </a:lnSpc>
              <a:buFont typeface="Wingdings" pitchFamily="2" charset="2"/>
              <a:buChar char="Ø"/>
            </a:pPr>
            <a:r>
              <a:rPr lang="tr-TR" sz="1700" b="1" dirty="0" smtClean="0">
                <a:solidFill>
                  <a:srgbClr val="FF0000"/>
                </a:solidFill>
                <a:latin typeface="Arial Narrow" pitchFamily="34" charset="0"/>
              </a:rPr>
              <a:t>      Allah’ın rahmetinden ümit kesilmez:</a:t>
            </a:r>
            <a:endParaRPr lang="tr-TR" sz="3500" b="1" dirty="0" smtClean="0">
              <a:solidFill>
                <a:srgbClr val="FF0000"/>
              </a:solidFill>
              <a:latin typeface="HASENAT" pitchFamily="2" charset="-78"/>
              <a:cs typeface="HASENAT" pitchFamily="2" charset="-78"/>
            </a:endParaRPr>
          </a:p>
          <a:p>
            <a:pPr algn="r">
              <a:lnSpc>
                <a:spcPct val="110000"/>
              </a:lnSpc>
            </a:pPr>
            <a:r>
              <a:rPr lang="ar-AE" sz="3000" b="1" dirty="0" smtClean="0">
                <a:solidFill>
                  <a:schemeClr val="tx1"/>
                </a:solidFill>
                <a:latin typeface="HASENAT" pitchFamily="2" charset="-78"/>
                <a:cs typeface="HASENAT" pitchFamily="2" charset="-78"/>
              </a:rPr>
              <a:t>قُلْ يَا عِبَادِيَ الَّذِينَ أَسْرَفُوا عَلَىٰ أَنفُسِهِمْ لَا تَقْنَطُوا مِن رَّحْمَةِ اللَّهِ ۚ إِنَّ اللَّهَ يَغْفِرُ الذُّنُوبَ </a:t>
            </a: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جَمِيعًا ۚ إِنَّهُ هُوَ الْغَفُورُ الرَّحِيمُ</a:t>
            </a:r>
            <a:endParaRPr lang="tr-TR" sz="3000" b="1" dirty="0" smtClean="0">
              <a:solidFill>
                <a:schemeClr val="tx1"/>
              </a:solidFill>
              <a:latin typeface="HASENAT" pitchFamily="2" charset="-78"/>
              <a:cs typeface="HASENAT" pitchFamily="2" charset="-78"/>
            </a:endParaRPr>
          </a:p>
          <a:p>
            <a:pPr algn="l">
              <a:lnSpc>
                <a:spcPct val="110000"/>
              </a:lnSpc>
            </a:pPr>
            <a:r>
              <a:rPr lang="tr-TR" sz="1700" b="1" dirty="0" smtClean="0">
                <a:solidFill>
                  <a:schemeClr val="tx1"/>
                </a:solidFill>
                <a:latin typeface="Arial Narrow" pitchFamily="34" charset="0"/>
              </a:rPr>
              <a:t>–  “Ey kendi nefisleri aleyhine haddi aşan kullarım! Allah’ın rahmetinden ümit kesmeyin! Çünkü Allah bütün günahları bağışlar. Şüphesiz ki O, çok bağışlayan, çok esirgeyendir.” (</a:t>
            </a:r>
            <a:r>
              <a:rPr lang="tr-TR" sz="1700" b="1" dirty="0" err="1" smtClean="0">
                <a:solidFill>
                  <a:schemeClr val="tx1"/>
                </a:solidFill>
                <a:latin typeface="Arial Narrow" pitchFamily="34" charset="0"/>
              </a:rPr>
              <a:t>Zümer</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:53)</a:t>
            </a:r>
          </a:p>
          <a:p>
            <a:pPr algn="l"/>
            <a:endParaRPr lang="tr-TR" sz="1600" b="1" dirty="0" smtClean="0">
              <a:solidFill>
                <a:schemeClr val="tx1"/>
              </a:solidFill>
              <a:latin typeface="Arial Narrow" pitchFamily="34" charset="0"/>
            </a:endParaRPr>
          </a:p>
          <a:p>
            <a:pPr algn="l"/>
            <a:endParaRPr lang="tr-TR" sz="1800" b="1" dirty="0">
              <a:solidFill>
                <a:schemeClr val="tx1"/>
              </a:solidFill>
              <a:latin typeface="Arial Narrow"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spcBef>
                <a:spcPts val="0"/>
              </a:spcBef>
              <a:buFont typeface="Wingdings" pitchFamily="2" charset="2"/>
              <a:buChar char="Ø"/>
            </a:pPr>
            <a:r>
              <a:rPr lang="tr-TR" sz="1600" b="1" dirty="0" smtClean="0">
                <a:solidFill>
                  <a:srgbClr val="FF0000"/>
                </a:solidFill>
                <a:latin typeface="Arial Narrow" pitchFamily="34" charset="0"/>
              </a:rPr>
              <a:t>    Göz zinasından kaçınılmalıdır:</a:t>
            </a:r>
          </a:p>
          <a:p>
            <a:pPr algn="r">
              <a:spcBef>
                <a:spcPts val="0"/>
              </a:spcBef>
            </a:pP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يَعْلَمُ خَائِنَةَ الْاَعْيُنِ وَمَا تُخْفِى الصُّدُورُ</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“Allah, gözlerin hain bakışını ve kalplerin gizlediğini bilir.” (</a:t>
            </a:r>
            <a:r>
              <a:rPr lang="tr-TR" sz="1600" b="1" dirty="0" err="1" smtClean="0">
                <a:solidFill>
                  <a:schemeClr val="tx1"/>
                </a:solidFill>
                <a:latin typeface="Arial Narrow" pitchFamily="34" charset="0"/>
              </a:rPr>
              <a:t>Mü’min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:19)</a:t>
            </a:r>
          </a:p>
          <a:p>
            <a:pPr algn="l">
              <a:spcBef>
                <a:spcPts val="0"/>
              </a:spcBef>
            </a:pPr>
            <a:r>
              <a:rPr lang="tr-TR" sz="1600" b="1" dirty="0" smtClean="0">
                <a:solidFill>
                  <a:schemeClr val="tx1"/>
                </a:solidFill>
                <a:latin typeface="Arial Narrow" pitchFamily="34" charset="0"/>
              </a:rPr>
              <a:t>İbadeti terk edenin hali:</a:t>
            </a:r>
            <a:endParaRPr lang="tr-TR" sz="2800" b="1" dirty="0" smtClean="0">
              <a:solidFill>
                <a:schemeClr val="tx1"/>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وَقَالَ رَبُّكُمُ ادْعُونِي أَسْتَجِبْ لَكُمْ ۚ إِنَّ الَّذِينَ يَسْتَكْبِرُونَ عَنْ عِبَادَتِي سَيَدْخُلُونَ جَهَنَّمَ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دَاخِرِينَ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“Bana dua edin kabul edeyim. Bana ibadeti bırakıp büyüklük taslayanlar aşağılanarak cehenneme gireceklerdir.” (</a:t>
            </a:r>
            <a:r>
              <a:rPr lang="tr-TR" sz="1600" b="1" dirty="0" err="1" smtClean="0">
                <a:solidFill>
                  <a:schemeClr val="tx1"/>
                </a:solidFill>
                <a:latin typeface="Arial Narrow" pitchFamily="34" charset="0"/>
              </a:rPr>
              <a:t>Mü’min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:60) </a:t>
            </a:r>
          </a:p>
          <a:p>
            <a:pPr algn="l">
              <a:spcBef>
                <a:spcPts val="0"/>
              </a:spcBef>
              <a:buFont typeface="Wingdings" pitchFamily="2" charset="2"/>
              <a:buChar char="Ø"/>
            </a:pPr>
            <a:r>
              <a:rPr lang="tr-TR" sz="1600" b="1" dirty="0" smtClean="0">
                <a:solidFill>
                  <a:srgbClr val="FF0000"/>
                </a:solidFill>
                <a:latin typeface="Arial Narrow" pitchFamily="34" charset="0"/>
              </a:rPr>
              <a:t>     Allah’tan başkasına secde edilmez:</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وَمِنْ آيَاتِهِ اللَّيْلُ وَالنَّهَارُ وَالشَّمْسُ وَالْقَمَرُ ۚ لَا تَسْجُدُوا لِلشَّمْسِ وَلَا لِلْقَمَرِ وَاسْجُدُوا لِلَّهِ الَّذِي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خَلَقَهُنَّ إِن كُنتُمْ إِيَّاهُ تَعْبُدُونَ</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“Eğer Allah’a ibadet etmek istiyorsanız, güneşe de aya da secde etmeyin. Onları yaratan Allah’a secde edin.” (</a:t>
            </a:r>
            <a:r>
              <a:rPr lang="tr-TR" sz="1600" b="1" dirty="0" err="1" smtClean="0">
                <a:solidFill>
                  <a:schemeClr val="tx1"/>
                </a:solidFill>
                <a:latin typeface="Arial Narrow" pitchFamily="34" charset="0"/>
              </a:rPr>
              <a:t>Fussılet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:37)</a:t>
            </a:r>
          </a:p>
          <a:p>
            <a:pPr algn="l">
              <a:spcBef>
                <a:spcPts val="0"/>
              </a:spcBef>
              <a:buFont typeface="Wingdings" pitchFamily="2" charset="2"/>
              <a:buChar char="Ø"/>
            </a:pPr>
            <a:r>
              <a:rPr lang="tr-TR" sz="1600" b="1" dirty="0" smtClean="0">
                <a:solidFill>
                  <a:srgbClr val="FF0000"/>
                </a:solidFill>
                <a:latin typeface="Arial Narrow" pitchFamily="34" charset="0"/>
              </a:rPr>
              <a:t>     Dine müdahale olmaz:</a:t>
            </a:r>
            <a:endParaRPr lang="tr-TR" sz="2800" b="1" dirty="0" smtClean="0">
              <a:solidFill>
                <a:srgbClr val="FF0000"/>
              </a:solidFill>
              <a:latin typeface="HASENAT" pitchFamily="2" charset="-78"/>
              <a:cs typeface="HASENAT" pitchFamily="2" charset="-78"/>
            </a:endParaRPr>
          </a:p>
          <a:p>
            <a:pPr algn="r">
              <a:spcBef>
                <a:spcPts val="0"/>
              </a:spcBef>
            </a:pPr>
            <a:r>
              <a:rPr lang="ar-AE" sz="2800" b="1" dirty="0" smtClean="0">
                <a:solidFill>
                  <a:schemeClr val="tx1"/>
                </a:solidFill>
                <a:latin typeface="HASENAT" pitchFamily="2" charset="-78"/>
                <a:cs typeface="HASENAT" pitchFamily="2" charset="-78"/>
              </a:rPr>
              <a:t>أَمْ لَهُمْ شُرَكَاءُ شَرَعُوا لَهُم مِّنَ الدِّينِ مَا لَمْ يَأْذَن بِهِ اللَّهُ ۚ وَلَوْلَا كَلِمَةُ الْفَصْلِ لَقُضِيَ بَيْنَهُمْ ۗ وَإِنَّ </a:t>
            </a:r>
            <a:r>
              <a:rPr lang="tr-TR" sz="28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الظَّالِمِينَ لَهُمْ عَذَابٌ أَلِيمٌ</a:t>
            </a:r>
            <a:endParaRPr lang="tr-TR" sz="2800" b="1" dirty="0" smtClean="0">
              <a:solidFill>
                <a:schemeClr val="tx1"/>
              </a:solidFill>
              <a:latin typeface="HASENAT" pitchFamily="2" charset="-78"/>
              <a:cs typeface="HASENAT" pitchFamily="2" charset="-78"/>
            </a:endParaRPr>
          </a:p>
          <a:p>
            <a:pPr algn="l">
              <a:spcBef>
                <a:spcPts val="0"/>
              </a:spcBef>
            </a:pPr>
            <a:r>
              <a:rPr lang="tr-TR" sz="1600" b="1" dirty="0" smtClean="0">
                <a:solidFill>
                  <a:schemeClr val="tx1"/>
                </a:solidFill>
                <a:latin typeface="Arial Narrow" pitchFamily="34" charset="0"/>
              </a:rPr>
              <a:t>–  “Yoksa onların Allah’ın izin vermediği bir dini getiren ortakları mı var? Eğer erteleme sözü olmasaydı, derhal aralarında hüküm verilirdi. Şüphesiz zalimlere can yakıcı bir azap vardır.” (</a:t>
            </a:r>
            <a:r>
              <a:rPr lang="tr-TR" sz="1600" b="1" dirty="0" err="1" smtClean="0">
                <a:solidFill>
                  <a:schemeClr val="tx1"/>
                </a:solidFill>
                <a:latin typeface="Arial Narrow" pitchFamily="34" charset="0"/>
              </a:rPr>
              <a:t>Şurâ</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:21)</a:t>
            </a:r>
          </a:p>
          <a:p>
            <a:pPr algn="l"/>
            <a:endParaRPr lang="tr-TR" sz="1600" b="1" dirty="0">
              <a:solidFill>
                <a:schemeClr val="tx1"/>
              </a:solidFill>
              <a:latin typeface="Arial Narrow"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İnsan iradesine müdahale yoktur:      </a:t>
            </a:r>
            <a:r>
              <a:rPr lang="tr-TR" sz="1600" b="1" dirty="0" smtClean="0">
                <a:solidFill>
                  <a:srgbClr val="FF0000"/>
                </a:solidFill>
                <a:latin typeface="Arial Narrow" pitchFamily="34" charset="0"/>
              </a:rPr>
              <a:t>  </a:t>
            </a: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وَمَا أَصَابَكُم مِّن مُّصِيبَةٍ فَبِمَا كَسَبَتْ أَيْدِيكُمْ وَيَعْفُو عَن كَثِيرٍ </a:t>
            </a:r>
            <a:endParaRPr lang="tr-TR" sz="28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“Başınıza gelen herhangi bir musibet, kendi ellerinizle işledikleriniz yüzündendir. Allah çoğunu affeder.”  (</a:t>
            </a:r>
            <a:r>
              <a:rPr lang="tr-TR" sz="1700" b="1" dirty="0" err="1" smtClean="0">
                <a:solidFill>
                  <a:schemeClr val="tx1"/>
                </a:solidFill>
                <a:latin typeface="Arial Narrow" pitchFamily="34" charset="0"/>
              </a:rPr>
              <a:t>Şurâ</a:t>
            </a:r>
            <a:r>
              <a:rPr lang="tr-TR" sz="1700" b="1" dirty="0" smtClean="0">
                <a:solidFill>
                  <a:schemeClr val="tx1"/>
                </a:solidFill>
                <a:latin typeface="Arial Narrow" pitchFamily="34" charset="0"/>
              </a:rPr>
              <a:t> Suresi:30)</a:t>
            </a:r>
          </a:p>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Şeytan Allah’ı anmayana musallat olur:</a:t>
            </a:r>
            <a:endParaRPr lang="tr-TR" sz="3000" b="1" dirty="0" smtClean="0">
              <a:solidFill>
                <a:srgbClr val="FF0000"/>
              </a:solidFill>
              <a:latin typeface="HASENAT" pitchFamily="2" charset="-78"/>
              <a:cs typeface="HASENAT" pitchFamily="2" charset="-78"/>
            </a:endParaRP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وَمَن يَعْشُ عَن ذِكْرِ الرَّحْمَٰنِ نُقَيِّضْ لَهُ شَيْطَانًا فَهُوَ لَهُ قَرِينٌ </a:t>
            </a:r>
            <a:endParaRPr lang="tr-TR" sz="16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“Kim Rahmanı zikretmekten gafil olursa, yanından ayrılmayan bir şeytanı ona musallat ederiz.” (</a:t>
            </a:r>
            <a:r>
              <a:rPr lang="tr-TR" sz="1700" b="1" dirty="0" err="1" smtClean="0">
                <a:solidFill>
                  <a:schemeClr val="tx1"/>
                </a:solidFill>
                <a:latin typeface="Arial Narrow" pitchFamily="34" charset="0"/>
              </a:rPr>
              <a:t>Zuhruf</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:36) </a:t>
            </a:r>
          </a:p>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Zakkum, cehennem ehlinin yiyeceğidir:</a:t>
            </a:r>
            <a:endParaRPr lang="tr-TR" sz="3000" b="1" dirty="0" smtClean="0">
              <a:solidFill>
                <a:srgbClr val="FF0000"/>
              </a:solidFill>
              <a:latin typeface="HASENAT" pitchFamily="2" charset="-78"/>
              <a:cs typeface="HASENAT" pitchFamily="2" charset="-78"/>
            </a:endParaRPr>
          </a:p>
          <a:p>
            <a:pPr algn="r">
              <a:lnSpc>
                <a:spcPct val="120000"/>
              </a:lnSpc>
              <a:spcBef>
                <a:spcPts val="0"/>
              </a:spcBef>
            </a:pPr>
            <a:r>
              <a:rPr lang="tr-TR" sz="2800" b="1" dirty="0" smtClean="0">
                <a:solidFill>
                  <a:schemeClr val="tx1"/>
                </a:solidFill>
                <a:latin typeface="HASENAT" pitchFamily="2" charset="-78"/>
                <a:cs typeface="HASENAT" pitchFamily="2" charset="-78"/>
              </a:rPr>
              <a:t>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كَالْمُهْلِ يَغْلِي فِي الْبُطُونِ</a:t>
            </a:r>
            <a:r>
              <a:rPr lang="tr-TR" sz="3000" b="1" dirty="0" smtClean="0">
                <a:solidFill>
                  <a:schemeClr val="tx1"/>
                </a:solidFill>
                <a:latin typeface="HASENAT" pitchFamily="2" charset="-78"/>
                <a:cs typeface="HASENAT" pitchFamily="2" charset="-78"/>
              </a:rPr>
              <a:t>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طَعَامُ الْأَثِيمِ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إِنَّ شَجَرَتَ الزَّقُّومِ </a:t>
            </a:r>
            <a:endParaRPr lang="tr-TR" sz="16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“Şüphesiz ki zakkum ağacı günahkarların yemeğidir. O, karınlarında maden eriği gibi, suyun kaynaması gibi kaynar.” (</a:t>
            </a:r>
            <a:r>
              <a:rPr lang="tr-TR" sz="1700" b="1" dirty="0" err="1" smtClean="0">
                <a:solidFill>
                  <a:schemeClr val="tx1"/>
                </a:solidFill>
                <a:latin typeface="Arial Narrow" pitchFamily="34" charset="0"/>
              </a:rPr>
              <a:t>Duhan</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:43-46)</a:t>
            </a:r>
          </a:p>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Allah’tan başkasına tapılmayacaktır:</a:t>
            </a:r>
            <a:endParaRPr lang="tr-TR" sz="3000" b="1" dirty="0" smtClean="0">
              <a:solidFill>
                <a:srgbClr val="FF0000"/>
              </a:solidFill>
              <a:latin typeface="HASENAT" pitchFamily="2" charset="-78"/>
              <a:cs typeface="HASENAT" pitchFamily="2" charset="-78"/>
            </a:endParaRPr>
          </a:p>
          <a:p>
            <a:pPr algn="r">
              <a:lnSpc>
                <a:spcPct val="120000"/>
              </a:lnSpc>
              <a:spcBef>
                <a:spcPts val="0"/>
              </a:spcBef>
            </a:pPr>
            <a:r>
              <a:rPr lang="ar-AE" sz="3000" b="1" dirty="0" smtClean="0">
                <a:solidFill>
                  <a:schemeClr val="tx1"/>
                </a:solidFill>
                <a:latin typeface="HASENAT" pitchFamily="2" charset="-78"/>
                <a:cs typeface="HASENAT" pitchFamily="2" charset="-78"/>
              </a:rPr>
              <a:t>وَمَنْ أَضَلُّ مِمَّن يَدْعُو مِن دُونِ اللَّهِ مَن لَّا يَسْتَجِيبُ لَهُ إِلَىٰ يَوْمِ الْقِيَامَةِ وَهُمْ عَن دُعَائِهِمْ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غَافِلُونَ</a:t>
            </a:r>
            <a:endParaRPr lang="tr-TR" sz="16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“Allah’ı bırakıp da kıyamet gününe kadar kendisine cevap veremeyecek şeylere tapanlardan daha sapık kim olabilir?” (</a:t>
            </a:r>
            <a:r>
              <a:rPr lang="tr-TR" sz="1700" b="1" dirty="0" err="1" smtClean="0">
                <a:solidFill>
                  <a:schemeClr val="tx1"/>
                </a:solidFill>
                <a:latin typeface="Arial Narrow" pitchFamily="34" charset="0"/>
              </a:rPr>
              <a:t>Ahkaf</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:5)</a:t>
            </a:r>
          </a:p>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a:t>
            </a:r>
            <a:r>
              <a:rPr lang="tr-TR" sz="1700" b="1" dirty="0" err="1" smtClean="0">
                <a:solidFill>
                  <a:srgbClr val="FF0000"/>
                </a:solidFill>
                <a:latin typeface="Arial Narrow" pitchFamily="34" charset="0"/>
              </a:rPr>
              <a:t>Cenab</a:t>
            </a:r>
            <a:r>
              <a:rPr lang="tr-TR" sz="1700" b="1" dirty="0" smtClean="0">
                <a:solidFill>
                  <a:srgbClr val="FF0000"/>
                </a:solidFill>
                <a:latin typeface="Arial Narrow" pitchFamily="34" charset="0"/>
              </a:rPr>
              <a:t>-ı Allah tamamen dünyaya meyledenleri şöyle uyarır:</a:t>
            </a: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tr-TR" sz="1100" b="1" dirty="0" smtClean="0">
                <a:solidFill>
                  <a:schemeClr val="tx1"/>
                </a:solidFill>
                <a:latin typeface="AGA Arabesque" pitchFamily="2" charset="2"/>
                <a:cs typeface="HASENAT" pitchFamily="2" charset="-78"/>
              </a:rPr>
              <a:t> </a:t>
            </a:r>
            <a:r>
              <a:rPr lang="ar-AE" sz="3000" b="1" dirty="0" smtClean="0">
                <a:solidFill>
                  <a:schemeClr val="tx1"/>
                </a:solidFill>
                <a:latin typeface="HASENAT" pitchFamily="2" charset="-78"/>
                <a:cs typeface="HASENAT" pitchFamily="2" charset="-78"/>
              </a:rPr>
              <a:t>إِنَّمَا الْحَيَاةُ الدُّنْيَا لَعِبٌ وَلَهْوٌ ۚ وَإِن تُؤْمِنُوا وَتَتَّقُوا يُؤْتِكُمْ أُجُورَكُمْ وَلَا يَسْأَلْكُمْ أَمْوَالَكُمْ</a:t>
            </a:r>
            <a:endParaRPr lang="tr-TR" sz="30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“Doğrusu dünya hayatı ancak bir oyun ve eğlenceden ibarettir.” (Muhammed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:36)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10000"/>
          </a:bodyPr>
          <a:lstStyle/>
          <a:p>
            <a:pPr algn="l">
              <a:lnSpc>
                <a:spcPct val="120000"/>
              </a:lnSpc>
              <a:spcBef>
                <a:spcPts val="0"/>
              </a:spcBef>
              <a:buFont typeface="Wingdings" pitchFamily="2" charset="2"/>
              <a:buChar char="Ø"/>
            </a:pPr>
            <a:r>
              <a:rPr lang="tr-TR" sz="1700" b="1" dirty="0" smtClean="0">
                <a:solidFill>
                  <a:srgbClr val="FF0000"/>
                </a:solidFill>
                <a:latin typeface="Arial Narrow" pitchFamily="34" charset="0"/>
              </a:rPr>
              <a:t>     Temiz olmayan </a:t>
            </a:r>
            <a:r>
              <a:rPr lang="tr-TR" sz="1700" b="1" dirty="0" err="1" smtClean="0">
                <a:solidFill>
                  <a:srgbClr val="FF0000"/>
                </a:solidFill>
                <a:latin typeface="Arial Narrow" pitchFamily="34" charset="0"/>
              </a:rPr>
              <a:t>Kur’an’a</a:t>
            </a:r>
            <a:r>
              <a:rPr lang="tr-TR" sz="1700" b="1" dirty="0" smtClean="0">
                <a:solidFill>
                  <a:srgbClr val="FF0000"/>
                </a:solidFill>
                <a:latin typeface="Arial Narrow" pitchFamily="34" charset="0"/>
              </a:rPr>
              <a:t> dokunamaz:</a:t>
            </a:r>
          </a:p>
          <a:p>
            <a:pPr algn="r">
              <a:lnSpc>
                <a:spcPct val="120000"/>
              </a:lnSpc>
              <a:spcBef>
                <a:spcPts val="0"/>
              </a:spcBef>
            </a:pP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لَّا يَمَسُّهُ إِلَّا الْمُطَهَّرُونَ</a:t>
            </a:r>
            <a:endParaRPr lang="tr-TR" sz="3000" b="1" dirty="0" smtClean="0">
              <a:solidFill>
                <a:schemeClr val="tx1"/>
              </a:solidFill>
              <a:latin typeface="HASENAT" pitchFamily="2" charset="-78"/>
              <a:cs typeface="HASENAT" pitchFamily="2" charset="-78"/>
            </a:endParaRPr>
          </a:p>
          <a:p>
            <a:pPr algn="l">
              <a:lnSpc>
                <a:spcPct val="120000"/>
              </a:lnSpc>
              <a:spcBef>
                <a:spcPts val="0"/>
              </a:spcBef>
            </a:pP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Kur’an’a</a:t>
            </a:r>
            <a:r>
              <a:rPr lang="tr-TR" sz="1700" b="1" dirty="0" smtClean="0">
                <a:solidFill>
                  <a:schemeClr val="tx1"/>
                </a:solidFill>
                <a:latin typeface="Arial Narrow" pitchFamily="34" charset="0"/>
              </a:rPr>
              <a:t> ancak temizlenenler dokunabilir.” (Vakıa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:79)</a:t>
            </a:r>
          </a:p>
          <a:p>
            <a:pPr algn="l">
              <a:buFont typeface="Wingdings" pitchFamily="2" charset="2"/>
              <a:buChar char="Ø"/>
            </a:pPr>
            <a:r>
              <a:rPr lang="tr-TR" sz="1700" b="1" dirty="0" smtClean="0">
                <a:solidFill>
                  <a:srgbClr val="FF0000"/>
                </a:solidFill>
                <a:latin typeface="Arial Narrow" pitchFamily="34" charset="0"/>
              </a:rPr>
              <a:t>    Dünya hayatı aldatıcıdır:</a:t>
            </a:r>
            <a:endParaRPr lang="tr-TR" sz="3000" b="1" dirty="0" smtClean="0">
              <a:solidFill>
                <a:srgbClr val="FF0000"/>
              </a:solidFill>
              <a:latin typeface="HASENAT" pitchFamily="2" charset="-78"/>
              <a:cs typeface="HASENAT" pitchFamily="2" charset="-78"/>
            </a:endParaRPr>
          </a:p>
          <a:p>
            <a:pPr algn="r"/>
            <a:r>
              <a:rPr lang="ar-AE" sz="3000" b="1" dirty="0" smtClean="0">
                <a:solidFill>
                  <a:schemeClr val="tx1"/>
                </a:solidFill>
                <a:latin typeface="HASENAT" pitchFamily="2" charset="-78"/>
                <a:cs typeface="HASENAT" pitchFamily="2" charset="-78"/>
              </a:rPr>
              <a:t>اعْلَمُوا أَنَّمَا الْحَيَاةُ الدُّنْيَا لَعِبٌ وَلَهْوٌ وَزِينَةٌ وَتَفَاخُرٌ بَيْنَكُمْ وَتَكَاثُرٌ فِي الْأَمْوَالِ وَالْأَوْلَادِ ۖ كَمَثَلِ غَيْثٍ أَعْجَبَ الْكُفَّارَ نَبَاتُهُ ثُمَّ يَهِيجُ فَتَرَاهُ مُصْفَرًّا ثُمَّ يَكُونُ حُطَامًا ۖ وَفِي الْآخِرَةِ عَذَابٌ شَدِيدٌ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وَمَغْفِرَةٌ مِّنَ اللَّهِ وَرِضْوَانٌ ۚ وَمَا الْحَيَاةُ الدُّنْيَا إِلَّا مَتَاعُ الْغُرُورِ </a:t>
            </a:r>
            <a:endParaRPr lang="tr-TR" sz="3000" b="1" dirty="0" smtClean="0">
              <a:solidFill>
                <a:schemeClr val="tx1"/>
              </a:solidFill>
              <a:latin typeface="HASENAT" pitchFamily="2" charset="-78"/>
              <a:cs typeface="HASENAT" pitchFamily="2" charset="-78"/>
            </a:endParaRPr>
          </a:p>
          <a:p>
            <a:pPr algn="l"/>
            <a:r>
              <a:rPr lang="tr-TR" sz="1700" b="1" dirty="0" smtClean="0">
                <a:solidFill>
                  <a:schemeClr val="tx1"/>
                </a:solidFill>
                <a:latin typeface="Arial Narrow" pitchFamily="34" charset="0"/>
              </a:rPr>
              <a:t>–  “Bilin ki dünya hayatı ancak bir oyun, eğlence, bir süs, aranızda bir övünme ve daha çok mal ve evlat sahibi olma isteğinden ibarettir. Tıpkı bir yağmur gibidir ki, bitirdiği ziraatçıların hoşuna gider. Sonra kurur da sen onun sapsarı olduğunu görürsün; sonra da çer çöp olur. </a:t>
            </a:r>
            <a:r>
              <a:rPr lang="tr-TR" sz="1700" b="1" dirty="0" err="1" smtClean="0">
                <a:solidFill>
                  <a:schemeClr val="tx1"/>
                </a:solidFill>
                <a:latin typeface="Arial Narrow" pitchFamily="34" charset="0"/>
              </a:rPr>
              <a:t>Ahirette</a:t>
            </a:r>
            <a:r>
              <a:rPr lang="tr-TR" sz="1700" b="1" dirty="0" smtClean="0">
                <a:solidFill>
                  <a:schemeClr val="tx1"/>
                </a:solidFill>
                <a:latin typeface="Arial Narrow" pitchFamily="34" charset="0"/>
              </a:rPr>
              <a:t> ise çetin bir azap vardır. Yine orada Allah’ın mağfireti ve rızası vardır. Dünya hayatı aldatıcı bir geçimlikten başka bir şey değildir. (</a:t>
            </a:r>
            <a:r>
              <a:rPr lang="tr-TR" sz="1700" b="1" dirty="0" err="1" smtClean="0">
                <a:solidFill>
                  <a:schemeClr val="tx1"/>
                </a:solidFill>
                <a:latin typeface="Arial Narrow" pitchFamily="34" charset="0"/>
              </a:rPr>
              <a:t>Hadid</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:20) </a:t>
            </a:r>
          </a:p>
          <a:p>
            <a:pPr algn="l">
              <a:buFont typeface="Wingdings" pitchFamily="2" charset="2"/>
              <a:buChar char="Ø"/>
            </a:pPr>
            <a:r>
              <a:rPr lang="tr-TR" sz="1700" b="1" dirty="0" smtClean="0">
                <a:solidFill>
                  <a:srgbClr val="FF0000"/>
                </a:solidFill>
                <a:latin typeface="Arial Narrow" pitchFamily="34" charset="0"/>
              </a:rPr>
              <a:t>      Allah; şımarık, gururlu kimseleri sevmez:</a:t>
            </a:r>
          </a:p>
          <a:p>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لِكَيْلَا تَاْسَوْا عَلٰى مَا فَاتَكُمْ وَلَا تَفْرَحُوا بِمَا اٰتٰیكُمْ وَاللّٰهُ لَا يُحِبُّ كُلَّ مُخْتَالٍ فَخُورٍ </a:t>
            </a:r>
            <a:endParaRPr lang="tr-TR" sz="3000" b="1" dirty="0" smtClean="0">
              <a:solidFill>
                <a:schemeClr val="tx1"/>
              </a:solidFill>
              <a:latin typeface="HASENAT" pitchFamily="2" charset="-78"/>
              <a:cs typeface="HASENAT" pitchFamily="2" charset="-78"/>
            </a:endParaRPr>
          </a:p>
          <a:p>
            <a:pPr algn="l"/>
            <a:r>
              <a:rPr lang="tr-TR" sz="1700" b="1" dirty="0" smtClean="0">
                <a:solidFill>
                  <a:schemeClr val="tx1"/>
                </a:solidFill>
                <a:latin typeface="Arial Narrow" pitchFamily="34" charset="0"/>
              </a:rPr>
              <a:t>–  “Elinizden çıkana üzülmeyin. Allah’ın size verdiği nimetlerle şımarmayınız. Çünkü; Allah, kendini beğenip böbürlenen kimseleri sevmez.” (</a:t>
            </a:r>
            <a:r>
              <a:rPr lang="tr-TR" sz="1700" b="1" dirty="0" err="1" smtClean="0">
                <a:solidFill>
                  <a:schemeClr val="tx1"/>
                </a:solidFill>
                <a:latin typeface="Arial Narrow" pitchFamily="34" charset="0"/>
              </a:rPr>
              <a:t>Hadid</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:23)</a:t>
            </a:r>
          </a:p>
          <a:p>
            <a:pPr algn="l">
              <a:buFont typeface="Wingdings" pitchFamily="2" charset="2"/>
              <a:buChar char="Ø"/>
            </a:pPr>
            <a:r>
              <a:rPr lang="tr-TR" sz="1700" b="1" dirty="0" smtClean="0">
                <a:solidFill>
                  <a:srgbClr val="FF0000"/>
                </a:solidFill>
                <a:latin typeface="Arial Narrow" pitchFamily="34" charset="0"/>
              </a:rPr>
              <a:t>      İnançsızlar için af dilenmez:</a:t>
            </a:r>
          </a:p>
          <a:p>
            <a:pPr algn="r"/>
            <a:r>
              <a:rPr lang="ar-AE" sz="3000" b="1" dirty="0" smtClean="0">
                <a:solidFill>
                  <a:schemeClr val="tx1"/>
                </a:solidFill>
                <a:latin typeface="HASENAT" pitchFamily="2" charset="-78"/>
                <a:cs typeface="HASENAT" pitchFamily="2" charset="-78"/>
              </a:rPr>
              <a:t>سَوَاءٌ عَلَيْهِمْ أَسْتَغْفَرْتَ لَهُمْ أَمْ لَمْ تَسْتَغْفِرْ لَهُمْ لَن يَغْفِرَ اللَّهُ لَهُمْ ۚ إِنَّ اللَّهَ لَا يَهْدِي الْقَوْمَ </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الْفَاسِقِينَ </a:t>
            </a:r>
            <a:endParaRPr lang="tr-TR" sz="3000" b="1" dirty="0" smtClean="0">
              <a:solidFill>
                <a:schemeClr val="tx1"/>
              </a:solidFill>
              <a:latin typeface="HASENAT" pitchFamily="2" charset="-78"/>
              <a:cs typeface="HASENAT" pitchFamily="2" charset="-78"/>
            </a:endParaRPr>
          </a:p>
          <a:p>
            <a:pPr algn="l"/>
            <a:r>
              <a:rPr lang="tr-TR" sz="1700" b="1" dirty="0" smtClean="0">
                <a:solidFill>
                  <a:schemeClr val="tx1"/>
                </a:solidFill>
                <a:latin typeface="Arial Narrow" pitchFamily="34" charset="0"/>
              </a:rPr>
              <a:t>–  “Onlara mağfiret dilesen de, dilemesen de birdir. Allah, onları kesinlikle bağışlamayacaktır. Çünkü; Allah, yoldan çıkmış bir topluluğu doğru yola iletmez.” (</a:t>
            </a:r>
            <a:r>
              <a:rPr lang="tr-TR" sz="1700" b="1" dirty="0" err="1" smtClean="0">
                <a:solidFill>
                  <a:schemeClr val="tx1"/>
                </a:solidFill>
                <a:latin typeface="Arial Narrow" pitchFamily="34" charset="0"/>
              </a:rPr>
              <a:t>Münafıkun</a:t>
            </a:r>
            <a:r>
              <a:rPr lang="tr-TR" sz="1700" b="1" dirty="0" smtClean="0">
                <a:solidFill>
                  <a:schemeClr val="tx1"/>
                </a:solidFill>
                <a:latin typeface="Arial Narrow" pitchFamily="34" charset="0"/>
              </a:rPr>
              <a:t> </a:t>
            </a:r>
            <a:r>
              <a:rPr lang="tr-TR" sz="1700" b="1" dirty="0" err="1" smtClean="0">
                <a:solidFill>
                  <a:schemeClr val="tx1"/>
                </a:solidFill>
                <a:latin typeface="Arial Narrow" pitchFamily="34" charset="0"/>
              </a:rPr>
              <a:t>Sûresi</a:t>
            </a:r>
            <a:r>
              <a:rPr lang="tr-TR" sz="1700" b="1" dirty="0" smtClean="0">
                <a:solidFill>
                  <a:schemeClr val="tx1"/>
                </a:solidFill>
                <a:latin typeface="Arial Narrow" pitchFamily="34" charset="0"/>
              </a:rPr>
              <a:t>:6)</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lnSpcReduction="10000"/>
          </a:bodyPr>
          <a:lstStyle/>
          <a:p>
            <a:pPr algn="l">
              <a:buFont typeface="Wingdings" pitchFamily="2" charset="2"/>
              <a:buChar char="Ø"/>
            </a:pPr>
            <a:r>
              <a:rPr lang="tr-TR" sz="1600" b="1" dirty="0" smtClean="0">
                <a:solidFill>
                  <a:srgbClr val="FF0000"/>
                </a:solidFill>
                <a:latin typeface="Arial Narrow" pitchFamily="34" charset="0"/>
              </a:rPr>
              <a:t>    Namazı terk edenin sonu:</a:t>
            </a:r>
            <a:endParaRPr lang="tr-TR" sz="2800" b="1" dirty="0" smtClean="0">
              <a:solidFill>
                <a:srgbClr val="FF0000"/>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مَا سَلَكَكُمْ فِي سَقَرَ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عَنِ الْمُجْرِمِينَ </a:t>
            </a: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فِي جَنَّاتٍ يَتَسَاءَلُونَ</a:t>
            </a:r>
            <a:r>
              <a:rPr lang="ar-AE" sz="1600" b="1" dirty="0" smtClean="0">
                <a:solidFill>
                  <a:schemeClr val="tx1"/>
                </a:solidFill>
                <a:latin typeface="HASENAT" pitchFamily="2" charset="-78"/>
                <a:cs typeface="HASENAT" pitchFamily="2" charset="-78"/>
              </a:rPr>
              <a:t> </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“Cennettekiler günahkarlara: Sizi şu yakıcı ateşe sokan nedir? Diye uzaktan uzağa sorarlar.” (</a:t>
            </a:r>
            <a:r>
              <a:rPr lang="tr-TR" sz="1600" b="1" dirty="0" err="1" smtClean="0">
                <a:solidFill>
                  <a:schemeClr val="tx1"/>
                </a:solidFill>
                <a:latin typeface="Arial Narrow" pitchFamily="34" charset="0"/>
              </a:rPr>
              <a:t>Müddessir</a:t>
            </a:r>
            <a:r>
              <a:rPr lang="tr-TR" sz="1600" b="1" dirty="0" smtClean="0">
                <a:solidFill>
                  <a:schemeClr val="tx1"/>
                </a:solidFill>
                <a:latin typeface="Arial Narrow" pitchFamily="34" charset="0"/>
              </a:rPr>
              <a:t>:40-42)</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قَالُوا لَمْ نَكُ مِنَ الْمُصَلِّينَ</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“Cehennemdekiler şöyle cevap verirler: Biz namaz kılanlardan değildik.” (Ayet:43)</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وَلَمْ نَكُ نُطْعِمُ الْمِسْكِينَ</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“Yoksulu doyurmuyorduk.” (Ayet:44)</a:t>
            </a:r>
            <a:endParaRPr lang="tr-TR" sz="2800" b="1" dirty="0" smtClean="0">
              <a:solidFill>
                <a:schemeClr val="tx1"/>
              </a:solidFill>
              <a:latin typeface="HASENAT" pitchFamily="2" charset="-78"/>
              <a:cs typeface="HASENAT" pitchFamily="2" charset="-78"/>
            </a:endParaRP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وَكُنَّا نَخُوضُ مَعَ الْخَائِضِينَ</a:t>
            </a:r>
            <a:endParaRPr lang="tr-TR" sz="16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“Batıla dalanlarla biz de dalıyorduk.” (Ayet:45)</a:t>
            </a:r>
            <a:endParaRPr lang="tr-TR" sz="3000" b="1" dirty="0" smtClean="0">
              <a:solidFill>
                <a:schemeClr val="tx1"/>
              </a:solidFill>
              <a:latin typeface="HASENAT" pitchFamily="2" charset="-78"/>
              <a:cs typeface="HASENAT" pitchFamily="2" charset="-78"/>
            </a:endParaRPr>
          </a:p>
          <a:p>
            <a:pPr algn="r"/>
            <a:r>
              <a:rPr lang="tr-TR" sz="20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وَكُنَّا نُكَذِّبُ بِيَوْمِ الدِّينِ</a:t>
            </a:r>
            <a:endParaRPr lang="tr-TR" sz="14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Ahireti</a:t>
            </a:r>
            <a:r>
              <a:rPr lang="tr-TR" sz="1600" b="1" dirty="0" smtClean="0">
                <a:solidFill>
                  <a:schemeClr val="tx1"/>
                </a:solidFill>
                <a:latin typeface="Arial Narrow" pitchFamily="34" charset="0"/>
              </a:rPr>
              <a:t> yalanlıyorduk.” (Ayet:46) </a:t>
            </a:r>
          </a:p>
          <a:p>
            <a:pPr algn="l">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Ahireti</a:t>
            </a:r>
            <a:r>
              <a:rPr lang="tr-TR" sz="1600" b="1" dirty="0" smtClean="0">
                <a:solidFill>
                  <a:srgbClr val="FF0000"/>
                </a:solidFill>
                <a:latin typeface="Arial Narrow" pitchFamily="34" charset="0"/>
              </a:rPr>
              <a:t> unutmanın cezası:</a:t>
            </a:r>
          </a:p>
          <a:p>
            <a:pPr algn="r"/>
            <a:r>
              <a:rPr lang="tr-TR" sz="2400" b="1" dirty="0" smtClean="0">
                <a:solidFill>
                  <a:schemeClr val="tx1"/>
                </a:solidFill>
                <a:latin typeface="AGA Arabesque" pitchFamily="2" charset="2"/>
                <a:cs typeface="HASENAT" pitchFamily="2" charset="-78"/>
              </a:rPr>
              <a:t>*</a:t>
            </a:r>
            <a:r>
              <a:rPr lang="tr-TR" sz="28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فَإِنَّ الْجَحِيمَ هِيَ الْمَأْوَىٰ</a:t>
            </a:r>
            <a:r>
              <a:rPr lang="tr-TR" sz="2800" b="1" dirty="0" smtClean="0">
                <a:solidFill>
                  <a:schemeClr val="tx1"/>
                </a:solidFill>
                <a:latin typeface="HASENAT" pitchFamily="2" charset="-78"/>
                <a:cs typeface="HASENAT" pitchFamily="2" charset="-78"/>
              </a:rPr>
              <a:t>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وَآثَرَ الْحَيَاةَ الدُّنْيَا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فَأَمَّا مَن طَغَىٰ </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“Azana ve dünya hayatını </a:t>
            </a:r>
            <a:r>
              <a:rPr lang="tr-TR" sz="1600" b="1" dirty="0" err="1" smtClean="0">
                <a:solidFill>
                  <a:schemeClr val="tx1"/>
                </a:solidFill>
                <a:latin typeface="Arial Narrow" pitchFamily="34" charset="0"/>
              </a:rPr>
              <a:t>ahirete</a:t>
            </a:r>
            <a:r>
              <a:rPr lang="tr-TR" sz="1600" b="1" dirty="0" smtClean="0">
                <a:solidFill>
                  <a:schemeClr val="tx1"/>
                </a:solidFill>
                <a:latin typeface="Arial Narrow" pitchFamily="34" charset="0"/>
              </a:rPr>
              <a:t> tercih edene, şüphesiz cehennem tek barınaktır.” (</a:t>
            </a:r>
            <a:r>
              <a:rPr lang="tr-TR" sz="1600" b="1" dirty="0" err="1" smtClean="0">
                <a:solidFill>
                  <a:schemeClr val="tx1"/>
                </a:solidFill>
                <a:latin typeface="Arial Narrow" pitchFamily="34" charset="0"/>
              </a:rPr>
              <a:t>Naziât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:37-39)</a:t>
            </a:r>
          </a:p>
          <a:p>
            <a:pPr algn="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 فَإِنَّ الْجَنَّةَ هِيَ الْمَأْوَىٰ </a:t>
            </a:r>
            <a:r>
              <a:rPr lang="tr-TR" sz="2400" b="1" dirty="0" smtClean="0">
                <a:solidFill>
                  <a:schemeClr val="tx1"/>
                </a:solidFill>
                <a:latin typeface="AGA Arabesque" pitchFamily="2" charset="2"/>
                <a:cs typeface="HASENAT" pitchFamily="2" charset="-78"/>
              </a:rPr>
              <a:t>*</a:t>
            </a:r>
            <a:r>
              <a:rPr lang="ar-AE" sz="2800" b="1" dirty="0" smtClean="0">
                <a:solidFill>
                  <a:schemeClr val="tx1"/>
                </a:solidFill>
                <a:latin typeface="HASENAT" pitchFamily="2" charset="-78"/>
                <a:cs typeface="HASENAT" pitchFamily="2" charset="-78"/>
              </a:rPr>
              <a:t>وَأَمَّا مَنْ خَافَ مَقَامَ رَبِّهِ وَنَهَى النَّفْسَ عَنِ الْهَوَىٰ</a:t>
            </a:r>
            <a:endParaRPr lang="tr-TR" sz="28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“Rabbinden korkan ve nefsini kötü arzulardan uzaklaştıran için ise şüphesiz cennet yegane barınaktır.” (</a:t>
            </a:r>
            <a:r>
              <a:rPr lang="tr-TR" sz="1600" b="1" dirty="0" err="1" smtClean="0">
                <a:solidFill>
                  <a:schemeClr val="tx1"/>
                </a:solidFill>
                <a:latin typeface="Arial Narrow" pitchFamily="34" charset="0"/>
              </a:rPr>
              <a:t>Nazi’ât</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:40-41)</a:t>
            </a:r>
          </a:p>
          <a:p>
            <a:pPr algn="l"/>
            <a:endParaRPr lang="tr-TR" sz="16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buFont typeface="Wingdings" pitchFamily="2" charset="2"/>
              <a:buChar char="Ø"/>
            </a:pPr>
            <a:r>
              <a:rPr lang="tr-TR" sz="1600" b="1" dirty="0" smtClean="0">
                <a:solidFill>
                  <a:srgbClr val="FF0000"/>
                </a:solidFill>
                <a:latin typeface="Arial Narrow" pitchFamily="34" charset="0"/>
              </a:rPr>
              <a:t>    </a:t>
            </a:r>
            <a:r>
              <a:rPr lang="tr-TR" sz="1600" b="1" dirty="0" err="1" smtClean="0">
                <a:solidFill>
                  <a:srgbClr val="FF0000"/>
                </a:solidFill>
                <a:latin typeface="Arial Narrow" pitchFamily="34" charset="0"/>
              </a:rPr>
              <a:t>Cenab</a:t>
            </a:r>
            <a:r>
              <a:rPr lang="tr-TR" sz="1600" b="1" dirty="0" smtClean="0">
                <a:solidFill>
                  <a:srgbClr val="FF0000"/>
                </a:solidFill>
                <a:latin typeface="Arial Narrow" pitchFamily="34" charset="0"/>
              </a:rPr>
              <a:t>-ı Allah sapıtanlara soruyor:</a:t>
            </a:r>
            <a:endParaRPr lang="tr-TR" sz="1400" b="1" dirty="0" smtClean="0">
              <a:solidFill>
                <a:srgbClr val="FF0000"/>
              </a:solidFill>
              <a:latin typeface="Arial Narrow" pitchFamily="34" charset="0"/>
            </a:endParaRPr>
          </a:p>
          <a:p>
            <a:pPr algn="r"/>
            <a:r>
              <a:rPr lang="ar-AE" sz="3000" b="1" dirty="0" smtClean="0">
                <a:solidFill>
                  <a:schemeClr val="tx1"/>
                </a:solidFill>
                <a:latin typeface="HASENAT" pitchFamily="2" charset="-78"/>
                <a:cs typeface="HASENAT" pitchFamily="2" charset="-78"/>
              </a:rPr>
              <a:t>فِي أَيِّ صُورَةٍ مَّا شَاءَ </a:t>
            </a:r>
            <a:r>
              <a:rPr lang="tr-TR" sz="2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الَّذِي خَلَقَكَ فَسَوَّاكَ فَعَدَلَكَ </a:t>
            </a:r>
            <a:r>
              <a:rPr lang="tr-TR" sz="20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يَا أَيُّهَا الْإِنسَانُ مَا غَرَّكَ بِرَبِّكَ الْكَرِيمِ </a:t>
            </a:r>
            <a:endParaRPr lang="tr-TR" sz="2600" b="1" dirty="0" smtClean="0">
              <a:solidFill>
                <a:schemeClr val="tx1"/>
              </a:solidFill>
              <a:latin typeface="HASENAT" pitchFamily="2" charset="-78"/>
              <a:cs typeface="HASENAT" pitchFamily="2" charset="-78"/>
            </a:endParaRPr>
          </a:p>
          <a:p>
            <a:pPr algn="r"/>
            <a:r>
              <a:rPr lang="tr-TR" sz="2000" b="1" dirty="0" smtClean="0">
                <a:solidFill>
                  <a:schemeClr val="tx1"/>
                </a:solidFill>
                <a:latin typeface="AGA Arabesque" pitchFamily="2" charset="2"/>
                <a:cs typeface="HASENAT" pitchFamily="2" charset="-78"/>
              </a:rPr>
              <a:t>*</a:t>
            </a:r>
            <a:r>
              <a:rPr lang="ar-AE" sz="2400" b="1" dirty="0" smtClean="0">
                <a:solidFill>
                  <a:schemeClr val="tx1"/>
                </a:solidFill>
                <a:latin typeface="HASENAT" pitchFamily="2" charset="-78"/>
                <a:cs typeface="HASENAT" pitchFamily="2" charset="-78"/>
              </a:rPr>
              <a:t> </a:t>
            </a:r>
            <a:r>
              <a:rPr lang="ar-AE" sz="3000" b="1" dirty="0" smtClean="0">
                <a:solidFill>
                  <a:schemeClr val="tx1"/>
                </a:solidFill>
                <a:latin typeface="HASENAT" pitchFamily="2" charset="-78"/>
                <a:cs typeface="HASENAT" pitchFamily="2" charset="-78"/>
              </a:rPr>
              <a:t>رَ َكَّبَك</a:t>
            </a:r>
            <a:endParaRPr lang="tr-TR" sz="2400" b="1" dirty="0" smtClean="0">
              <a:solidFill>
                <a:schemeClr val="tx1"/>
              </a:solidFill>
              <a:latin typeface="HASENAT" pitchFamily="2" charset="-78"/>
              <a:cs typeface="HASENAT" pitchFamily="2" charset="-78"/>
            </a:endParaRPr>
          </a:p>
          <a:p>
            <a:pPr algn="l"/>
            <a:r>
              <a:rPr lang="tr-TR" sz="1600" b="1" dirty="0" smtClean="0">
                <a:solidFill>
                  <a:schemeClr val="tx1"/>
                </a:solidFill>
                <a:latin typeface="Arial Narrow" pitchFamily="34" charset="0"/>
              </a:rPr>
              <a:t>  “Ey insan! Seni yaratıp seni düzgün ve dengeli kılan, seni istediği bir şekilde birleştiren, ihsanı bol Rabbine karşı seni </a:t>
            </a:r>
            <a:r>
              <a:rPr lang="tr-TR" sz="1600" b="1" dirty="0" err="1" smtClean="0">
                <a:solidFill>
                  <a:schemeClr val="tx1"/>
                </a:solidFill>
                <a:latin typeface="Arial Narrow" pitchFamily="34" charset="0"/>
              </a:rPr>
              <a:t>aldanat</a:t>
            </a:r>
            <a:r>
              <a:rPr lang="tr-TR" sz="1600" b="1" dirty="0" smtClean="0">
                <a:solidFill>
                  <a:schemeClr val="tx1"/>
                </a:solidFill>
                <a:latin typeface="Arial Narrow" pitchFamily="34" charset="0"/>
              </a:rPr>
              <a:t> nedir?” (</a:t>
            </a:r>
            <a:r>
              <a:rPr lang="tr-TR" sz="1600" b="1" dirty="0" err="1" smtClean="0">
                <a:solidFill>
                  <a:schemeClr val="tx1"/>
                </a:solidFill>
                <a:latin typeface="Arial Narrow" pitchFamily="34" charset="0"/>
              </a:rPr>
              <a:t>İnfitar</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:6-8)</a:t>
            </a:r>
          </a:p>
          <a:p>
            <a:pPr algn="l">
              <a:buFont typeface="Wingdings" pitchFamily="2" charset="2"/>
              <a:buChar char="Ø"/>
            </a:pPr>
            <a:r>
              <a:rPr lang="tr-TR" sz="1800" b="1" dirty="0" smtClean="0">
                <a:solidFill>
                  <a:srgbClr val="FF0000"/>
                </a:solidFill>
                <a:latin typeface="Arial Narrow" pitchFamily="34" charset="0"/>
              </a:rPr>
              <a:t>    Kime yazıklar olsun!</a:t>
            </a:r>
          </a:p>
          <a:p>
            <a:pPr algn="l"/>
            <a:r>
              <a:rPr lang="tr-TR" sz="22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 وَإِذَا كَالُوهُمْ أَو وَّزَنُوهُمْ يُخْسِرُونَ</a:t>
            </a:r>
            <a:r>
              <a:rPr lang="tr-TR" sz="2200" b="1" dirty="0" smtClean="0">
                <a:solidFill>
                  <a:schemeClr val="tx1"/>
                </a:solidFill>
                <a:latin typeface="AGA Arabesque" pitchFamily="2" charset="2"/>
                <a:cs typeface="HASENAT" pitchFamily="2" charset="-78"/>
              </a:rPr>
              <a:t>*</a:t>
            </a:r>
            <a:r>
              <a:rPr lang="ar-AE" sz="2600" b="1" dirty="0" smtClean="0">
                <a:solidFill>
                  <a:schemeClr val="tx1"/>
                </a:solidFill>
                <a:latin typeface="HASENAT" pitchFamily="2" charset="-78"/>
                <a:cs typeface="HASENAT" pitchFamily="2" charset="-78"/>
              </a:rPr>
              <a:t>ا</a:t>
            </a:r>
            <a:r>
              <a:rPr lang="ar-AE" sz="3000" b="1" dirty="0" smtClean="0">
                <a:solidFill>
                  <a:schemeClr val="tx1"/>
                </a:solidFill>
                <a:latin typeface="HASENAT" pitchFamily="2" charset="-78"/>
                <a:cs typeface="HASENAT" pitchFamily="2" charset="-78"/>
              </a:rPr>
              <a:t>لَّذِينَ إِذَا اكْتَالُوا عَلَى النَّاسِ يَسْتَوْفُونَ</a:t>
            </a:r>
            <a:r>
              <a:rPr lang="ar-AE" sz="2600" b="1" dirty="0" smtClean="0">
                <a:solidFill>
                  <a:schemeClr val="tx1"/>
                </a:solidFill>
                <a:latin typeface="HASENAT" pitchFamily="2" charset="-78"/>
                <a:cs typeface="HASENAT" pitchFamily="2" charset="-78"/>
              </a:rPr>
              <a:t> </a:t>
            </a:r>
            <a:r>
              <a:rPr lang="tr-TR" sz="22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وَيْلٌ لِّلْمُطَفِّفِينَ </a:t>
            </a:r>
            <a:endParaRPr lang="tr-TR" sz="30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  İnsanlardan alırken ölçüp tarttıklarında tam, onlara vermek için ölçüp tattıklarında ise noksan yapan hilekârlara yazıklar olsun!” (</a:t>
            </a:r>
            <a:r>
              <a:rPr lang="tr-TR" sz="1800" b="1" dirty="0" err="1" smtClean="0">
                <a:solidFill>
                  <a:schemeClr val="tx1"/>
                </a:solidFill>
                <a:latin typeface="Arial Narrow" pitchFamily="34" charset="0"/>
              </a:rPr>
              <a:t>Mutaffifin</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:1-3)</a:t>
            </a:r>
          </a:p>
          <a:p>
            <a:pPr algn="l">
              <a:buFont typeface="Wingdings" pitchFamily="2" charset="2"/>
              <a:buChar char="Ø"/>
            </a:pPr>
            <a:r>
              <a:rPr lang="tr-TR" sz="1800" b="1" dirty="0" smtClean="0">
                <a:solidFill>
                  <a:srgbClr val="FF0000"/>
                </a:solidFill>
                <a:latin typeface="Arial Narrow" pitchFamily="34" charset="0"/>
              </a:rPr>
              <a:t>    </a:t>
            </a:r>
            <a:r>
              <a:rPr lang="tr-TR" sz="1800" b="1" dirty="0" err="1" smtClean="0">
                <a:solidFill>
                  <a:srgbClr val="FF0000"/>
                </a:solidFill>
                <a:latin typeface="Arial Narrow" pitchFamily="34" charset="0"/>
              </a:rPr>
              <a:t>Cenab</a:t>
            </a:r>
            <a:r>
              <a:rPr lang="tr-TR" sz="1800" b="1" dirty="0" smtClean="0">
                <a:solidFill>
                  <a:srgbClr val="FF0000"/>
                </a:solidFill>
                <a:latin typeface="Arial Narrow" pitchFamily="34" charset="0"/>
              </a:rPr>
              <a:t>-ı Allah, insanın noksanlığını şöyle ifade eder:</a:t>
            </a:r>
            <a:endParaRPr lang="tr-TR" sz="2800" b="1" dirty="0" smtClean="0">
              <a:solidFill>
                <a:schemeClr val="tx1"/>
              </a:solidFill>
              <a:latin typeface="HASENAT" pitchFamily="2" charset="-78"/>
              <a:cs typeface="HASENAT" pitchFamily="2" charset="-78"/>
            </a:endParaRPr>
          </a:p>
          <a:p>
            <a:pPr algn="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فَأَمَّا الْإِنسَانُ إِذَا مَا ابْتَلَاهُ رَبُّهُ فَأَكْرَمَهُ وَنَعَّمَهُ فَيَقُولُ رَبِّي أَكْرَمَنِ</a:t>
            </a:r>
            <a:endParaRPr lang="tr-TR" sz="30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  “İnsan </a:t>
            </a:r>
            <a:r>
              <a:rPr lang="tr-TR" sz="1800" b="1" dirty="0" err="1" smtClean="0">
                <a:solidFill>
                  <a:schemeClr val="tx1"/>
                </a:solidFill>
                <a:latin typeface="Arial Narrow" pitchFamily="34" charset="0"/>
              </a:rPr>
              <a:t>varya</a:t>
            </a:r>
            <a:r>
              <a:rPr lang="tr-TR" sz="1800" b="1" dirty="0" smtClean="0">
                <a:solidFill>
                  <a:schemeClr val="tx1"/>
                </a:solidFill>
                <a:latin typeface="Arial Narrow" pitchFamily="34" charset="0"/>
              </a:rPr>
              <a:t>, Rabbi kendisini imtihan edip de ikramda bulunduğunda ve bol nimet verdiğinde ‘Rabbim bana ikram etti.’ der.”  (</a:t>
            </a:r>
            <a:r>
              <a:rPr lang="tr-TR" sz="1800" b="1" dirty="0" err="1" smtClean="0">
                <a:solidFill>
                  <a:schemeClr val="tx1"/>
                </a:solidFill>
                <a:latin typeface="Arial Narrow" pitchFamily="34" charset="0"/>
              </a:rPr>
              <a:t>Fecr</a:t>
            </a:r>
            <a:r>
              <a:rPr lang="tr-TR" sz="1800" b="1" dirty="0" smtClean="0">
                <a:solidFill>
                  <a:schemeClr val="tx1"/>
                </a:solidFill>
                <a:latin typeface="Arial Narrow" pitchFamily="34" charset="0"/>
              </a:rPr>
              <a:t> </a:t>
            </a:r>
            <a:r>
              <a:rPr lang="tr-TR" sz="1800" b="1" dirty="0" err="1" smtClean="0">
                <a:solidFill>
                  <a:schemeClr val="tx1"/>
                </a:solidFill>
                <a:latin typeface="Arial Narrow" pitchFamily="34" charset="0"/>
              </a:rPr>
              <a:t>Sûresi</a:t>
            </a:r>
            <a:r>
              <a:rPr lang="tr-TR" sz="1800" b="1" dirty="0" smtClean="0">
                <a:solidFill>
                  <a:schemeClr val="tx1"/>
                </a:solidFill>
                <a:latin typeface="Arial Narrow" pitchFamily="34" charset="0"/>
              </a:rPr>
              <a:t>:15)</a:t>
            </a:r>
            <a:endParaRPr lang="tr-TR" sz="2800" b="1" dirty="0" smtClean="0">
              <a:solidFill>
                <a:schemeClr val="tx1"/>
              </a:solidFill>
              <a:latin typeface="HASENAT" pitchFamily="2" charset="-78"/>
              <a:cs typeface="HASENAT" pitchFamily="2" charset="-78"/>
            </a:endParaRPr>
          </a:p>
          <a:p>
            <a:pPr algn="r"/>
            <a:r>
              <a:rPr lang="tr-TR" sz="28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وَأَمَّا إِذَا مَا ابْتَلَاهُ فَقَدَرَ عَلَيْهِ رِزْقَهُ فَيَقُولُ رَبِّي أَهَانَنِ</a:t>
            </a:r>
            <a:endParaRPr lang="tr-TR" sz="18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  “Onu imtihan edip rızkını daralttığında ise ‘Rabbim beni önemsemedi.’ der.” (Ayet:16)</a:t>
            </a: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وَتَأْكُلُونَ التُّرَاثَ أَكْلًا لَّمًّا</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وَلَا تَحَاضُّونَ عَلَىٰ طَعَامِ الْمِسْكِينِ</a:t>
            </a: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كَلَّا ۖ بَل لَّا تُكْرِمُونَ الْيَتِيمَ</a:t>
            </a:r>
            <a:endParaRPr lang="tr-TR" sz="3000" b="1" dirty="0" smtClean="0">
              <a:solidFill>
                <a:schemeClr val="tx1"/>
              </a:solidFill>
              <a:latin typeface="HASENAT" pitchFamily="2" charset="-78"/>
              <a:cs typeface="HASENAT" pitchFamily="2" charset="-78"/>
            </a:endParaRPr>
          </a:p>
          <a:p>
            <a:pPr algn="r"/>
            <a:r>
              <a:rPr lang="tr-TR" sz="2600" b="1" dirty="0" smtClean="0">
                <a:solidFill>
                  <a:schemeClr val="tx1"/>
                </a:solidFill>
                <a:latin typeface="AGA Arabesque" pitchFamily="2" charset="2"/>
                <a:cs typeface="HASENAT" pitchFamily="2" charset="-78"/>
              </a:rPr>
              <a:t>*</a:t>
            </a:r>
            <a:r>
              <a:rPr lang="ar-AE" sz="3000" b="1" dirty="0" smtClean="0">
                <a:solidFill>
                  <a:schemeClr val="tx1"/>
                </a:solidFill>
                <a:latin typeface="HASENAT" pitchFamily="2" charset="-78"/>
                <a:cs typeface="HASENAT" pitchFamily="2" charset="-78"/>
              </a:rPr>
              <a:t>وَتُحِبُّونَ الْمَالَ حُبًّا جَمًّا</a:t>
            </a:r>
            <a:endParaRPr lang="tr-TR" sz="3000" b="1" dirty="0" smtClean="0">
              <a:solidFill>
                <a:schemeClr val="tx1"/>
              </a:solidFill>
              <a:latin typeface="HASENAT" pitchFamily="2" charset="-78"/>
              <a:cs typeface="HASENAT" pitchFamily="2" charset="-78"/>
            </a:endParaRPr>
          </a:p>
          <a:p>
            <a:pPr algn="l"/>
            <a:r>
              <a:rPr lang="tr-TR" sz="1800" b="1" dirty="0" smtClean="0">
                <a:solidFill>
                  <a:schemeClr val="tx1"/>
                </a:solidFill>
                <a:latin typeface="Arial Narrow" pitchFamily="34" charset="0"/>
              </a:rPr>
              <a:t>–  “Doğrusu siz yetime ikram etmiyorsunuz, yoksulu yedirmeye birbirinizi teşvik etmiyorsunuz. Haram, helal demeden mirası yiyorsunuz. Malı aşırı biçimde seviyorsunuz.” (Ayet:17-20)</a:t>
            </a:r>
          </a:p>
          <a:p>
            <a:pPr algn="l"/>
            <a:r>
              <a:rPr lang="tr-TR" sz="1800" b="1" dirty="0" smtClean="0">
                <a:solidFill>
                  <a:schemeClr val="tx1"/>
                </a:solidFill>
                <a:latin typeface="Arial Narrow" pitchFamily="34" charset="0"/>
              </a:rPr>
              <a:t> </a:t>
            </a:r>
          </a:p>
          <a:p>
            <a:pPr algn="l"/>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85000" lnSpcReduction="10000"/>
          </a:bodyPr>
          <a:lstStyle/>
          <a:p>
            <a:pPr algn="l">
              <a:lnSpc>
                <a:spcPct val="120000"/>
              </a:lnSpc>
              <a:spcBef>
                <a:spcPts val="0"/>
              </a:spcBef>
              <a:buFont typeface="Wingdings" pitchFamily="2" charset="2"/>
              <a:buChar char="Ø"/>
            </a:pPr>
            <a:r>
              <a:rPr lang="tr-TR" sz="2300" b="1" dirty="0" smtClean="0">
                <a:solidFill>
                  <a:srgbClr val="FF0000"/>
                </a:solidFill>
                <a:latin typeface="Arial Narrow" pitchFamily="34" charset="0"/>
              </a:rPr>
              <a:t> </a:t>
            </a:r>
            <a:r>
              <a:rPr lang="tr-TR" sz="1900" b="1" dirty="0" smtClean="0">
                <a:solidFill>
                  <a:srgbClr val="FF0000"/>
                </a:solidFill>
                <a:latin typeface="Arial Narrow" pitchFamily="34" charset="0"/>
              </a:rPr>
              <a:t>Kimseye haksızlık yapılmaz:</a:t>
            </a:r>
            <a:endParaRPr lang="tr-TR" sz="2300" b="1" dirty="0" smtClean="0">
              <a:solidFill>
                <a:srgbClr val="FF0000"/>
              </a:solidFill>
              <a:latin typeface="Arial Narrow" pitchFamily="34" charset="0"/>
            </a:endParaRPr>
          </a:p>
          <a:p>
            <a:pPr algn="r">
              <a:lnSpc>
                <a:spcPct val="120000"/>
              </a:lnSpc>
              <a:spcBef>
                <a:spcPts val="0"/>
              </a:spcBef>
            </a:pPr>
            <a:r>
              <a:rPr lang="tr-TR" sz="33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 وَمَن يَعْمَلْ مِثْقَالَ ذَرَّةٍ شَرًّا يَرَهُ </a:t>
            </a:r>
            <a:r>
              <a:rPr lang="tr-TR" sz="33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فَمَن يَعْمَلْ مِثْقَالَ ذَرَّةٍ خَيْرًا يَرَهُ </a:t>
            </a:r>
            <a:endParaRPr lang="tr-TR" sz="3300" b="1" dirty="0" smtClean="0">
              <a:solidFill>
                <a:schemeClr val="tx1"/>
              </a:solidFill>
              <a:latin typeface="HASENAT" pitchFamily="2" charset="-78"/>
              <a:cs typeface="HASENAT" pitchFamily="2" charset="-78"/>
            </a:endParaRPr>
          </a:p>
          <a:p>
            <a:pPr algn="l">
              <a:lnSpc>
                <a:spcPct val="120000"/>
              </a:lnSpc>
              <a:spcBef>
                <a:spcPts val="0"/>
              </a:spcBef>
            </a:pPr>
            <a:r>
              <a:rPr lang="tr-TR" sz="1900" b="1" dirty="0" smtClean="0">
                <a:solidFill>
                  <a:schemeClr val="tx1"/>
                </a:solidFill>
                <a:latin typeface="Arial Narrow" pitchFamily="34" charset="0"/>
              </a:rPr>
              <a:t>–  “Kim zerre miktarı hayır yapmışsa onu görür. Kim de zerre miktarı şer işlemişse onu görür.” (</a:t>
            </a:r>
            <a:r>
              <a:rPr lang="tr-TR" sz="1900" b="1" dirty="0" err="1" smtClean="0">
                <a:solidFill>
                  <a:schemeClr val="tx1"/>
                </a:solidFill>
                <a:latin typeface="Arial Narrow" pitchFamily="34" charset="0"/>
              </a:rPr>
              <a:t>Zilzal</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:7-8)</a:t>
            </a:r>
          </a:p>
          <a:p>
            <a:pPr algn="l">
              <a:lnSpc>
                <a:spcPct val="120000"/>
              </a:lnSpc>
              <a:spcBef>
                <a:spcPts val="0"/>
              </a:spcBef>
              <a:buFont typeface="Wingdings" pitchFamily="2" charset="2"/>
              <a:buChar char="Ø"/>
            </a:pPr>
            <a:r>
              <a:rPr lang="tr-TR" sz="1900" b="1" dirty="0" smtClean="0">
                <a:solidFill>
                  <a:srgbClr val="FF0000"/>
                </a:solidFill>
                <a:latin typeface="Arial Narrow" pitchFamily="34" charset="0"/>
              </a:rPr>
              <a:t>    </a:t>
            </a:r>
            <a:r>
              <a:rPr lang="tr-TR" sz="1900" b="1" dirty="0" err="1" smtClean="0">
                <a:solidFill>
                  <a:srgbClr val="FF0000"/>
                </a:solidFill>
                <a:latin typeface="Arial Narrow" pitchFamily="34" charset="0"/>
              </a:rPr>
              <a:t>Cenab</a:t>
            </a:r>
            <a:r>
              <a:rPr lang="tr-TR" sz="1900" b="1" dirty="0" smtClean="0">
                <a:solidFill>
                  <a:srgbClr val="FF0000"/>
                </a:solidFill>
                <a:latin typeface="Arial Narrow" pitchFamily="34" charset="0"/>
              </a:rPr>
              <a:t>-ı Allah insanlardan kimin zararda olmadığını şöyle ifade ediyor:</a:t>
            </a:r>
            <a:endParaRPr lang="tr-TR" sz="4200" b="1" dirty="0" smtClean="0">
              <a:solidFill>
                <a:schemeClr val="tx1"/>
              </a:solidFill>
              <a:latin typeface="HASENAT" pitchFamily="2" charset="-78"/>
              <a:cs typeface="HASENAT" pitchFamily="2" charset="-78"/>
            </a:endParaRPr>
          </a:p>
          <a:p>
            <a:pPr algn="r">
              <a:lnSpc>
                <a:spcPct val="120000"/>
              </a:lnSpc>
              <a:spcBef>
                <a:spcPts val="0"/>
              </a:spcBef>
            </a:pPr>
            <a:r>
              <a:rPr lang="tr-TR" sz="3300" b="1" dirty="0" smtClean="0">
                <a:solidFill>
                  <a:schemeClr val="tx1"/>
                </a:solidFill>
                <a:latin typeface="Arial Narrow" pitchFamily="34" charset="0"/>
              </a:rPr>
              <a:t> </a:t>
            </a:r>
            <a:r>
              <a:rPr lang="ar-AE" sz="3300" b="1" dirty="0" smtClean="0">
                <a:solidFill>
                  <a:schemeClr val="tx1"/>
                </a:solidFill>
                <a:latin typeface="HASENAT" pitchFamily="2" charset="-78"/>
                <a:cs typeface="HASENAT" pitchFamily="2" charset="-78"/>
              </a:rPr>
              <a:t>إِلَّا الَّذِينَ آمَنُوا وَعَمِلُوا الصَّالِحَاتِ وَتَوَاصَوْا بِالْحَقِّ</a:t>
            </a: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إِنَّ الْإِنسَانَ لَفِي خُسْرٍ </a:t>
            </a: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وَالْعَصْرِ</a:t>
            </a:r>
            <a:endParaRPr lang="tr-TR" sz="3300" b="1" dirty="0" smtClean="0">
              <a:solidFill>
                <a:schemeClr val="tx1"/>
              </a:solidFill>
              <a:latin typeface="HASENAT" pitchFamily="2" charset="-78"/>
              <a:cs typeface="HASENAT" pitchFamily="2" charset="-78"/>
            </a:endParaRPr>
          </a:p>
          <a:p>
            <a:pPr algn="r">
              <a:lnSpc>
                <a:spcPct val="120000"/>
              </a:lnSpc>
              <a:spcBef>
                <a:spcPts val="0"/>
              </a:spcBef>
            </a:pPr>
            <a:r>
              <a:rPr lang="tr-TR" sz="2800" b="1" dirty="0" smtClean="0">
                <a:solidFill>
                  <a:schemeClr val="tx1"/>
                </a:solidFill>
                <a:latin typeface="AGA Arabesque" pitchFamily="2" charset="2"/>
                <a:cs typeface="HASENAT" pitchFamily="2" charset="-78"/>
              </a:rPr>
              <a:t>*</a:t>
            </a:r>
            <a:r>
              <a:rPr lang="ar-AE" sz="3800" b="1" dirty="0" smtClean="0">
                <a:solidFill>
                  <a:schemeClr val="tx1"/>
                </a:solidFill>
                <a:latin typeface="HASENAT" pitchFamily="2" charset="-78"/>
                <a:cs typeface="HASENAT" pitchFamily="2" charset="-78"/>
              </a:rPr>
              <a:t>وَتَوَاصَوْا بِالصَّبْرِ</a:t>
            </a:r>
            <a:endParaRPr lang="tr-TR" sz="3800" b="1" dirty="0" smtClean="0">
              <a:solidFill>
                <a:schemeClr val="tx1"/>
              </a:solidFill>
              <a:latin typeface="Arial Narrow" pitchFamily="34" charset="0"/>
            </a:endParaRPr>
          </a:p>
          <a:p>
            <a:pPr algn="l">
              <a:lnSpc>
                <a:spcPct val="120000"/>
              </a:lnSpc>
              <a:spcBef>
                <a:spcPts val="0"/>
              </a:spcBef>
            </a:pPr>
            <a:r>
              <a:rPr lang="tr-TR" sz="2000" b="1" dirty="0" smtClean="0">
                <a:solidFill>
                  <a:schemeClr val="tx1"/>
                </a:solidFill>
                <a:latin typeface="Arial Narrow" pitchFamily="34" charset="0"/>
              </a:rPr>
              <a:t>–  “Asra yemin ederim ki insan gerçekten zarardadır. Bundan ancak iman edip, iyi ameller işeyenler, birbirine hakkı tavsiye edenler ve sabrı tavsiye edenler müstesnadır.” (</a:t>
            </a:r>
            <a:r>
              <a:rPr lang="tr-TR" sz="2000" b="1" dirty="0" err="1" smtClean="0">
                <a:solidFill>
                  <a:schemeClr val="tx1"/>
                </a:solidFill>
                <a:latin typeface="Arial Narrow" pitchFamily="34" charset="0"/>
              </a:rPr>
              <a:t>Asr</a:t>
            </a:r>
            <a:r>
              <a:rPr lang="tr-TR" sz="2000" b="1" dirty="0" smtClean="0">
                <a:solidFill>
                  <a:schemeClr val="tx1"/>
                </a:solidFill>
                <a:latin typeface="Arial Narrow" pitchFamily="34" charset="0"/>
              </a:rPr>
              <a:t> </a:t>
            </a:r>
            <a:r>
              <a:rPr lang="tr-TR" sz="2000" b="1" dirty="0" err="1" smtClean="0">
                <a:solidFill>
                  <a:schemeClr val="tx1"/>
                </a:solidFill>
                <a:latin typeface="Arial Narrow" pitchFamily="34" charset="0"/>
              </a:rPr>
              <a:t>Sûresi</a:t>
            </a:r>
            <a:r>
              <a:rPr lang="tr-TR" sz="2000" b="1" dirty="0" smtClean="0">
                <a:solidFill>
                  <a:schemeClr val="tx1"/>
                </a:solidFill>
                <a:latin typeface="Arial Narrow" pitchFamily="34" charset="0"/>
              </a:rPr>
              <a:t>)</a:t>
            </a:r>
            <a:endParaRPr lang="tr-TR" sz="2000" b="1" dirty="0" smtClean="0">
              <a:solidFill>
                <a:srgbClr val="FF0000"/>
              </a:solidFill>
              <a:latin typeface="Arial Narrow" pitchFamily="34" charset="0"/>
            </a:endParaRPr>
          </a:p>
          <a:p>
            <a:pPr algn="l">
              <a:lnSpc>
                <a:spcPct val="120000"/>
              </a:lnSpc>
              <a:spcBef>
                <a:spcPts val="0"/>
              </a:spcBef>
              <a:buFont typeface="Wingdings" pitchFamily="2" charset="2"/>
              <a:buChar char="Ø"/>
            </a:pPr>
            <a:r>
              <a:rPr lang="tr-TR" sz="2000" b="1" dirty="0" smtClean="0">
                <a:solidFill>
                  <a:srgbClr val="FF0000"/>
                </a:solidFill>
                <a:latin typeface="Arial Narrow" pitchFamily="34" charset="0"/>
              </a:rPr>
              <a:t>    Gıybet eden başkaları ile alay edene yazıklar olsun deniliyor:</a:t>
            </a:r>
            <a:endParaRPr lang="tr-TR" sz="4000" b="1" dirty="0" smtClean="0">
              <a:solidFill>
                <a:schemeClr val="tx1"/>
              </a:solidFill>
              <a:latin typeface="HASENAT" pitchFamily="2" charset="-78"/>
              <a:cs typeface="HASENAT" pitchFamily="2" charset="-78"/>
            </a:endParaRPr>
          </a:p>
          <a:p>
            <a:pPr algn="r">
              <a:lnSpc>
                <a:spcPct val="120000"/>
              </a:lnSpc>
              <a:spcBef>
                <a:spcPts val="0"/>
              </a:spcBef>
            </a:pP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 الَّذِي جَمَعَ مَالًا وَعَدَّدَهُ </a:t>
            </a:r>
            <a:r>
              <a:rPr lang="tr-TR" sz="2800" b="1" dirty="0" smtClean="0">
                <a:solidFill>
                  <a:schemeClr val="tx1"/>
                </a:solidFill>
                <a:latin typeface="AGA Arabesque" pitchFamily="2" charset="2"/>
                <a:cs typeface="HASENAT" pitchFamily="2" charset="-78"/>
              </a:rPr>
              <a:t>*</a:t>
            </a:r>
            <a:r>
              <a:rPr lang="ar-AE" sz="3300" b="1" dirty="0" smtClean="0">
                <a:solidFill>
                  <a:schemeClr val="tx1"/>
                </a:solidFill>
                <a:latin typeface="HASENAT" pitchFamily="2" charset="-78"/>
                <a:cs typeface="HASENAT" pitchFamily="2" charset="-78"/>
              </a:rPr>
              <a:t> وَيْلٌ لِّكُلِّ هُمَزَةٍ لُّمَزَةٍ </a:t>
            </a:r>
            <a:endParaRPr lang="tr-TR" sz="1900" b="1" dirty="0" smtClean="0">
              <a:solidFill>
                <a:schemeClr val="tx1"/>
              </a:solidFill>
              <a:latin typeface="HASENAT" pitchFamily="2" charset="-78"/>
              <a:cs typeface="HASENAT" pitchFamily="2" charset="-78"/>
            </a:endParaRPr>
          </a:p>
          <a:p>
            <a:pPr algn="l">
              <a:lnSpc>
                <a:spcPct val="120000"/>
              </a:lnSpc>
              <a:spcBef>
                <a:spcPts val="0"/>
              </a:spcBef>
            </a:pPr>
            <a:r>
              <a:rPr lang="tr-TR" sz="1900" b="1" dirty="0" smtClean="0">
                <a:solidFill>
                  <a:schemeClr val="tx1"/>
                </a:solidFill>
                <a:latin typeface="Arial Narrow" pitchFamily="34" charset="0"/>
              </a:rPr>
              <a:t>–  “Arkadan çekiştirmeyi, yüze karşı eğlenmeyi adet edinen herkesin vay haline! O ki mal toplamış, onu sayıp durmuştur.” (</a:t>
            </a:r>
            <a:r>
              <a:rPr lang="tr-TR" sz="1900" b="1" dirty="0" err="1" smtClean="0">
                <a:solidFill>
                  <a:schemeClr val="tx1"/>
                </a:solidFill>
                <a:latin typeface="Arial Narrow" pitchFamily="34" charset="0"/>
              </a:rPr>
              <a:t>Hümeze</a:t>
            </a:r>
            <a:r>
              <a:rPr lang="tr-TR" sz="1900" b="1" dirty="0" smtClean="0">
                <a:solidFill>
                  <a:schemeClr val="tx1"/>
                </a:solidFill>
                <a:latin typeface="Arial Narrow" pitchFamily="34" charset="0"/>
              </a:rPr>
              <a:t> </a:t>
            </a:r>
            <a:r>
              <a:rPr lang="tr-TR" sz="1900" b="1" dirty="0" err="1" smtClean="0">
                <a:solidFill>
                  <a:schemeClr val="tx1"/>
                </a:solidFill>
                <a:latin typeface="Arial Narrow" pitchFamily="34" charset="0"/>
              </a:rPr>
              <a:t>Sûresi</a:t>
            </a:r>
            <a:r>
              <a:rPr lang="tr-TR" sz="1900" b="1" dirty="0" smtClean="0">
                <a:solidFill>
                  <a:schemeClr val="tx1"/>
                </a:solidFill>
                <a:latin typeface="Arial Narrow" pitchFamily="34" charset="0"/>
              </a:rPr>
              <a:t> 1-2)</a:t>
            </a:r>
          </a:p>
          <a:p>
            <a:pPr algn="l">
              <a:lnSpc>
                <a:spcPct val="120000"/>
              </a:lnSpc>
              <a:spcBef>
                <a:spcPts val="0"/>
              </a:spcBef>
              <a:buFont typeface="Wingdings" pitchFamily="2" charset="2"/>
              <a:buChar char="Ø"/>
            </a:pPr>
            <a:r>
              <a:rPr lang="tr-TR" sz="1900" b="1" dirty="0" smtClean="0">
                <a:solidFill>
                  <a:srgbClr val="FF0000"/>
                </a:solidFill>
                <a:latin typeface="Arial Narrow" pitchFamily="34" charset="0"/>
              </a:rPr>
              <a:t>     Dini yalanlayanlar için şöyle buyruluyor:</a:t>
            </a:r>
            <a:endParaRPr lang="tr-TR" sz="1900" b="1" dirty="0" smtClean="0">
              <a:solidFill>
                <a:schemeClr val="tx1"/>
              </a:solidFill>
              <a:latin typeface="Arial Narrow" pitchFamily="34" charset="0"/>
            </a:endParaRPr>
          </a:p>
          <a:p>
            <a:pPr algn="r">
              <a:lnSpc>
                <a:spcPct val="120000"/>
              </a:lnSpc>
              <a:spcBef>
                <a:spcPts val="0"/>
              </a:spcBef>
            </a:pP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وَلَا يَحُضُّ عَلَىٰ طَعَامِ الْمِسْكِينِ </a:t>
            </a: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فَذَٰلِكَ الَّذِي يَدُعُّ الْيَتِيمَ </a:t>
            </a: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 أَرَأَيْتَ الَّذِي يُكَذِّبُ بِالدِّينِ</a:t>
            </a:r>
            <a:endParaRPr lang="tr-TR" sz="3300" b="1" dirty="0" smtClean="0">
              <a:solidFill>
                <a:schemeClr val="tx1"/>
              </a:solidFill>
              <a:latin typeface="AGA Arabesque" pitchFamily="2" charset="2"/>
            </a:endParaRPr>
          </a:p>
          <a:p>
            <a:pPr algn="r">
              <a:lnSpc>
                <a:spcPct val="120000"/>
              </a:lnSpc>
              <a:spcBef>
                <a:spcPts val="0"/>
              </a:spcBef>
            </a:pP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وَيَمْنَعُونَ الْمَاعُونَ </a:t>
            </a: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الَّذِينَ هُمْ يُرَاءُونَ </a:t>
            </a: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الَّذِينَ هُمْ عَن صَلَاتِهِمْ سَاهُونَ</a:t>
            </a:r>
            <a:r>
              <a:rPr lang="tr-TR" sz="2800" b="1" dirty="0" smtClean="0">
                <a:solidFill>
                  <a:schemeClr val="tx1"/>
                </a:solidFill>
                <a:latin typeface="AGA Arabesque" pitchFamily="2" charset="2"/>
              </a:rPr>
              <a:t>*</a:t>
            </a:r>
            <a:r>
              <a:rPr lang="ar-AE" sz="3300" b="1" dirty="0" smtClean="0">
                <a:solidFill>
                  <a:schemeClr val="tx1"/>
                </a:solidFill>
                <a:latin typeface="HASENAT" pitchFamily="2" charset="-78"/>
                <a:cs typeface="HASENAT" pitchFamily="2" charset="-78"/>
              </a:rPr>
              <a:t>فَوَيْلٌ لِّلْمُصَلِّينَ </a:t>
            </a:r>
            <a:endParaRPr lang="tr-TR" sz="1900" b="1" dirty="0" smtClean="0">
              <a:solidFill>
                <a:schemeClr val="tx1"/>
              </a:solidFill>
              <a:latin typeface="Arial Narrow" pitchFamily="34" charset="0"/>
            </a:endParaRPr>
          </a:p>
          <a:p>
            <a:pPr algn="l"/>
            <a:endParaRPr lang="tr-TR" sz="16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a:bodyPr>
          <a:lstStyle/>
          <a:p>
            <a:pPr algn="l">
              <a:lnSpc>
                <a:spcPct val="120000"/>
              </a:lnSpc>
              <a:spcBef>
                <a:spcPts val="0"/>
              </a:spcBef>
            </a:pPr>
            <a:r>
              <a:rPr lang="tr-TR" sz="1600" b="1" dirty="0" smtClean="0">
                <a:solidFill>
                  <a:schemeClr val="tx1"/>
                </a:solidFill>
                <a:latin typeface="Arial Narrow" pitchFamily="34" charset="0"/>
              </a:rPr>
              <a:t>–  “Dini yalanlayanı gördün mü?</a:t>
            </a:r>
          </a:p>
          <a:p>
            <a:pPr algn="l">
              <a:lnSpc>
                <a:spcPct val="120000"/>
              </a:lnSpc>
              <a:spcBef>
                <a:spcPts val="0"/>
              </a:spcBef>
            </a:pPr>
            <a:r>
              <a:rPr lang="tr-TR" sz="1600" b="1" dirty="0" smtClean="0">
                <a:solidFill>
                  <a:schemeClr val="tx1"/>
                </a:solidFill>
                <a:latin typeface="Arial Narrow" pitchFamily="34" charset="0"/>
              </a:rPr>
              <a:t>–  İşte o, yetimi itip kakar;</a:t>
            </a:r>
          </a:p>
          <a:p>
            <a:pPr algn="l">
              <a:lnSpc>
                <a:spcPct val="120000"/>
              </a:lnSpc>
              <a:spcBef>
                <a:spcPts val="0"/>
              </a:spcBef>
            </a:pPr>
            <a:r>
              <a:rPr lang="tr-TR" sz="1600" b="1" dirty="0" smtClean="0">
                <a:solidFill>
                  <a:schemeClr val="tx1"/>
                </a:solidFill>
                <a:latin typeface="Arial Narrow" pitchFamily="34" charset="0"/>
              </a:rPr>
              <a:t>–  Yoksulu doyurmaya teşvik etmez;</a:t>
            </a:r>
          </a:p>
          <a:p>
            <a:pPr algn="l">
              <a:lnSpc>
                <a:spcPct val="120000"/>
              </a:lnSpc>
              <a:spcBef>
                <a:spcPts val="0"/>
              </a:spcBef>
            </a:pPr>
            <a:r>
              <a:rPr lang="tr-TR" sz="1600" b="1" dirty="0" smtClean="0">
                <a:solidFill>
                  <a:schemeClr val="tx1"/>
                </a:solidFill>
                <a:latin typeface="Arial Narrow" pitchFamily="34" charset="0"/>
              </a:rPr>
              <a:t>–  onlar gösteriş yapanlardır; hayra da mani olurlar.” (</a:t>
            </a:r>
            <a:r>
              <a:rPr lang="tr-TR" sz="1600" b="1" dirty="0" err="1" smtClean="0">
                <a:solidFill>
                  <a:schemeClr val="tx1"/>
                </a:solidFill>
                <a:latin typeface="Arial Narrow" pitchFamily="34" charset="0"/>
              </a:rPr>
              <a:t>Mâun</a:t>
            </a:r>
            <a:r>
              <a:rPr lang="tr-TR" sz="1600" b="1" dirty="0" smtClean="0">
                <a:solidFill>
                  <a:schemeClr val="tx1"/>
                </a:solidFill>
                <a:latin typeface="Arial Narrow" pitchFamily="34" charset="0"/>
              </a:rPr>
              <a:t> </a:t>
            </a:r>
            <a:r>
              <a:rPr lang="tr-TR" sz="1600" b="1" dirty="0" err="1" smtClean="0">
                <a:solidFill>
                  <a:schemeClr val="tx1"/>
                </a:solidFill>
                <a:latin typeface="Arial Narrow" pitchFamily="34" charset="0"/>
              </a:rPr>
              <a:t>Sûresi</a:t>
            </a:r>
            <a:r>
              <a:rPr lang="tr-TR" sz="1600" b="1" dirty="0" smtClean="0">
                <a:solidFill>
                  <a:schemeClr val="tx1"/>
                </a:solidFill>
                <a:latin typeface="Arial Narrow" pitchFamily="34" charset="0"/>
              </a:rPr>
              <a:t>:1-7)</a:t>
            </a:r>
          </a:p>
          <a:p>
            <a:pPr>
              <a:lnSpc>
                <a:spcPct val="120000"/>
              </a:lnSpc>
              <a:spcBef>
                <a:spcPts val="0"/>
              </a:spcBef>
            </a:pPr>
            <a:r>
              <a:rPr lang="tr-TR" sz="2000" b="1" dirty="0" smtClean="0">
                <a:solidFill>
                  <a:schemeClr val="tx1"/>
                </a:solidFill>
                <a:latin typeface="HASENAT" pitchFamily="2" charset="-78"/>
                <a:cs typeface="HASENAT" pitchFamily="2" charset="-78"/>
              </a:rPr>
              <a:t> </a:t>
            </a:r>
            <a:r>
              <a:rPr lang="ar-AE" sz="2800" b="1" dirty="0" smtClean="0">
                <a:solidFill>
                  <a:schemeClr val="tx1"/>
                </a:solidFill>
                <a:latin typeface="HASENAT" pitchFamily="2" charset="-78"/>
                <a:cs typeface="HASENAT" pitchFamily="2" charset="-78"/>
              </a:rPr>
              <a:t>صَدَقَ اللّٰهُ الْعَظِيمِ</a:t>
            </a:r>
            <a:endParaRPr lang="tr-TR" sz="2000" b="1" dirty="0" smtClean="0">
              <a:solidFill>
                <a:schemeClr val="tx1"/>
              </a:solidFill>
              <a:latin typeface="Arial Narrow" pitchFamily="34" charset="0"/>
            </a:endParaRPr>
          </a:p>
          <a:p>
            <a:pPr>
              <a:lnSpc>
                <a:spcPct val="120000"/>
              </a:lnSpc>
              <a:spcBef>
                <a:spcPts val="0"/>
              </a:spcBef>
            </a:pPr>
            <a:r>
              <a:rPr lang="tr-TR" sz="1600" b="1" dirty="0" smtClean="0">
                <a:solidFill>
                  <a:schemeClr val="tx1"/>
                </a:solidFill>
                <a:latin typeface="Arial Narrow" pitchFamily="34" charset="0"/>
              </a:rPr>
              <a:t>ALLAH DOĞRU SÖYLER.</a:t>
            </a:r>
          </a:p>
          <a:p>
            <a:pPr algn="l">
              <a:lnSpc>
                <a:spcPct val="120000"/>
              </a:lnSpc>
              <a:spcBef>
                <a:spcPts val="0"/>
              </a:spcBef>
            </a:pPr>
            <a:r>
              <a:rPr lang="tr-TR" sz="1100" b="1" dirty="0" smtClean="0">
                <a:solidFill>
                  <a:schemeClr val="tx1"/>
                </a:solidFill>
                <a:latin typeface="Arial Narrow" pitchFamily="34" charset="0"/>
              </a:rPr>
              <a:t> </a:t>
            </a:r>
          </a:p>
          <a:p>
            <a:pPr algn="l">
              <a:lnSpc>
                <a:spcPct val="120000"/>
              </a:lnSpc>
              <a:spcBef>
                <a:spcPts val="0"/>
              </a:spcBef>
            </a:pPr>
            <a:r>
              <a:rPr lang="tr-TR" sz="1600" b="1" dirty="0" smtClean="0">
                <a:solidFill>
                  <a:schemeClr val="tx1"/>
                </a:solidFill>
                <a:latin typeface="Arial Narrow" pitchFamily="34" charset="0"/>
              </a:rPr>
              <a:t>Bunlar da Rabbimizin yapmamamızı istediği ve terk etmemiz gereken yasaklarıdır.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tx2">
              <a:lumMod val="20000"/>
              <a:lumOff val="80000"/>
            </a:schemeClr>
          </a:solidFill>
        </p:spPr>
        <p:txBody>
          <a:bodyPr>
            <a:normAutofit fontScale="92500" lnSpcReduction="20000"/>
          </a:bodyPr>
          <a:lstStyle/>
          <a:p>
            <a:pPr algn="l"/>
            <a:r>
              <a:rPr lang="tr-TR" sz="1800" b="1" dirty="0" smtClean="0">
                <a:solidFill>
                  <a:schemeClr val="tx1"/>
                </a:solidFill>
                <a:latin typeface="Arial Narrow" pitchFamily="34" charset="0"/>
              </a:rPr>
              <a:t>ERGENLİK NEDİR?  </a:t>
            </a:r>
          </a:p>
          <a:p>
            <a:pPr algn="l"/>
            <a:r>
              <a:rPr lang="tr-TR" sz="1800" b="1" dirty="0" smtClean="0">
                <a:solidFill>
                  <a:schemeClr val="tx1"/>
                </a:solidFill>
                <a:latin typeface="Arial Narrow" pitchFamily="34" charset="0"/>
              </a:rPr>
              <a:t>ERGENLİK ÇAĞININ GENEL ÖZELLİKLERİ NELERDİR? </a:t>
            </a:r>
          </a:p>
          <a:p>
            <a:pPr algn="l"/>
            <a:r>
              <a:rPr lang="tr-TR" sz="1800" b="1" dirty="0" smtClean="0">
                <a:solidFill>
                  <a:schemeClr val="tx1"/>
                </a:solidFill>
                <a:latin typeface="Arial Narrow" pitchFamily="34" charset="0"/>
              </a:rPr>
              <a:t>Ergenlik,  çocuklukla  yetişkinlik  arasında  kalan  bir  “ara  dönem”dir. Gençlik  belirli yaşlarla  sınırlı  olmayan  bir  hayat  dönemidir.  Bununla  birlikte  gençlik  kelimesi  ergenlik  yerine  kullanılabilir.  Milli  Eğitim  Bakanlığına  göre  12  ile  24  veya  UNESCO’nun  tanımına göre  15-25,  Birleşmiş  Milletler  Örgütünün  tanımına  göre  12-25  yaşları  arasında  kalan kesim genç olarak adlandırılmaktadır. </a:t>
            </a:r>
          </a:p>
          <a:p>
            <a:pPr algn="l"/>
            <a:r>
              <a:rPr lang="tr-TR" sz="1800" b="1" dirty="0" smtClean="0">
                <a:solidFill>
                  <a:schemeClr val="tx1"/>
                </a:solidFill>
                <a:latin typeface="Arial Narrow" pitchFamily="34" charset="0"/>
              </a:rPr>
              <a:t>İnsan, doğumu ile ölümü arasında farklı dönemlerde geçmekte ve beden yapısına, içinde bulunduğu yaşa göre bu dönemlerde farklı özellikler göstermektedir. İnsan hayatı genel olarak çocukluk, gençlik, yetişkinlik, yaşlılık gibi dönemlere ayrılır. Bu dönemlerden diğerine  geçişte  kesin  yaş  sınırları  yoktur.  Kişisel  farklılıklar,  bölgesel  özellikler  bu  yaş dönemlerinin daha erken veya daha geç ortaya çıkmasına neden olabilir.  </a:t>
            </a:r>
          </a:p>
          <a:p>
            <a:pPr algn="l"/>
            <a:r>
              <a:rPr lang="tr-TR" sz="1800" b="1" dirty="0" smtClean="0">
                <a:solidFill>
                  <a:schemeClr val="tx1"/>
                </a:solidFill>
                <a:latin typeface="Arial Narrow" pitchFamily="34" charset="0"/>
              </a:rPr>
              <a:t>Ergenlik  veya  gençlik  dönemi  için  genellikle  buluğ  olayı  başlangıç  kabul  edilir. Buluğa erme, genel olarak çocukluktan ergenliğe geçişin bir işareti olarak kabul edilir.  </a:t>
            </a:r>
          </a:p>
          <a:p>
            <a:pPr algn="l"/>
            <a:r>
              <a:rPr lang="tr-TR" sz="1800" b="1" dirty="0" smtClean="0">
                <a:solidFill>
                  <a:schemeClr val="tx1"/>
                </a:solidFill>
                <a:latin typeface="Arial Narrow" pitchFamily="34" charset="0"/>
              </a:rPr>
              <a:t>Çocukluk  döneminin  sonlarında  ve  ergenlik  döneminin  başlarında  görülen  boy artışının gençlik dönemine geçişte önemli bir belirti olduğu kabul edilirse, boy artış hızının en yüksek olduğu yaşlar kızlar için 11-12, erkekler için 13-15’tir.   </a:t>
            </a:r>
          </a:p>
          <a:p>
            <a:pPr algn="l"/>
            <a:r>
              <a:rPr lang="tr-TR" sz="1800" b="1" dirty="0" smtClean="0">
                <a:solidFill>
                  <a:schemeClr val="tx1"/>
                </a:solidFill>
                <a:latin typeface="Arial Narrow" pitchFamily="34" charset="0"/>
              </a:rPr>
              <a:t>Bu  dönemde,  gencin  vücudunda,  boyunu  ve  bedensel  yapısını  değiştiren  hızlı değişiklikler olur. Zihinsel yapısında ve ilgilerinde gelişme görülür; her iki cins de fiziksel ve fizyolojik (</a:t>
            </a:r>
            <a:r>
              <a:rPr lang="tr-TR" sz="1800" b="1" dirty="0" err="1" smtClean="0">
                <a:solidFill>
                  <a:schemeClr val="tx1"/>
                </a:solidFill>
                <a:latin typeface="Arial Narrow" pitchFamily="34" charset="0"/>
              </a:rPr>
              <a:t>hormonal</a:t>
            </a:r>
            <a:r>
              <a:rPr lang="tr-TR" sz="1800" b="1" dirty="0" smtClean="0">
                <a:solidFill>
                  <a:schemeClr val="tx1"/>
                </a:solidFill>
                <a:latin typeface="Arial Narrow" pitchFamily="34" charset="0"/>
              </a:rPr>
              <a:t>) olarak cinsel gelişmelerini tamamlarlar. </a:t>
            </a:r>
          </a:p>
          <a:p>
            <a:pPr algn="l"/>
            <a:r>
              <a:rPr lang="tr-TR" sz="1800" b="1" dirty="0" smtClean="0">
                <a:solidFill>
                  <a:schemeClr val="tx1"/>
                </a:solidFill>
                <a:latin typeface="Arial Narrow" pitchFamily="34" charset="0"/>
              </a:rPr>
              <a:t>Buluğdan sonra kızlar için 14-16, erkekler için 15-17 yaşlar arası ergenliğin ortaları olarak  düşünülebilir.  Bu  yaşlar  arasındaki  gençler  buluğdaki  hızlı  değişmeleri  kısmen arkada bırakırlar ve 16-17 yaşlarına doğru hem yaşları hem de okudukları sınıf seviyesi itibariyle gelecekleri ile ilgili önemli kararlar almak durumunda kalırlar. 16-17 yaşlarından sonra  ergenlik  döneminin  sonları  yaşanır.  Üniversite  yıllarına  denk  gelen  18-19  yaşları, artık gencin kendi kendisiyle ve çevresiyle bir denge döneminin yaşandığı yıllardır.  </a:t>
            </a:r>
          </a:p>
          <a:p>
            <a:pPr algn="l"/>
            <a:r>
              <a:rPr lang="tr-TR" sz="1800" b="1" dirty="0" smtClean="0">
                <a:solidFill>
                  <a:schemeClr val="tx1"/>
                </a:solidFill>
                <a:latin typeface="Arial Narrow" pitchFamily="34" charset="0"/>
              </a:rPr>
              <a:t>Çoğunlukla  ergenlik  yılları  fırtınalı  geçen  bir  dönem  olarak  tanımlanır.  Ergenlik döneminde  sorunlar  ve  çatışmalar  birbirinden  çok  farklı  nedenlere  bağlı  olarak  ortaya çıkar.  Bununla  beraber,  bu  sorunların  bir  kısmının  ergenlik  sırasında  meydana  gelen bedensel,  cinsel,  duygusal,  sosyal  ve  kişisel  gelişmelerin  gençte  yarattığı  farklılaşmaya bağlı olarak ortaya çıktığı söylenebilir. </a:t>
            </a:r>
            <a:endParaRPr lang="tr-TR" sz="1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116632"/>
            <a:ext cx="8928992" cy="6624736"/>
          </a:xfrm>
          <a:solidFill>
            <a:schemeClr val="bg2">
              <a:lumMod val="90000"/>
            </a:schemeClr>
          </a:solidFill>
        </p:spPr>
        <p:txBody>
          <a:bodyPr>
            <a:normAutofit/>
          </a:bodyPr>
          <a:lstStyle/>
          <a:p>
            <a:pPr algn="l"/>
            <a:endParaRPr lang="tr-TR" sz="1800" b="1" dirty="0">
              <a:solidFill>
                <a:schemeClr val="tx1"/>
              </a:solidFill>
              <a:latin typeface="Arial Narrow" pitchFamily="34" charset="0"/>
            </a:endParaRPr>
          </a:p>
        </p:txBody>
      </p:sp>
    </p:spTree>
  </p:cSld>
  <p:clrMapOvr>
    <a:masterClrMapping/>
  </p:clrMapOvr>
</p:sld>
</file>

<file path=ppt/theme/theme1.xml><?xml version="1.0" encoding="utf-8"?>
<a:theme xmlns:a="http://schemas.openxmlformats.org/drawingml/2006/main" name="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3133</TotalTime>
  <Words>9550</Words>
  <Application>Microsoft Office PowerPoint</Application>
  <PresentationFormat>Ekran Gösterisi (4:3)</PresentationFormat>
  <Paragraphs>1100</Paragraphs>
  <Slides>90</Slides>
  <Notes>0</Notes>
  <HiddenSlides>0</HiddenSlides>
  <MMClips>0</MMClips>
  <ScaleCrop>false</ScaleCrop>
  <HeadingPairs>
    <vt:vector size="4" baseType="variant">
      <vt:variant>
        <vt:lpstr>Tema</vt:lpstr>
      </vt:variant>
      <vt:variant>
        <vt:i4>1</vt:i4>
      </vt:variant>
      <vt:variant>
        <vt:lpstr>Slayt Başlıkları</vt:lpstr>
      </vt:variant>
      <vt:variant>
        <vt:i4>90</vt:i4>
      </vt:variant>
    </vt:vector>
  </HeadingPairs>
  <TitlesOfParts>
    <vt:vector size="9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İrfan</dc:creator>
  <cp:lastModifiedBy>Asus</cp:lastModifiedBy>
  <cp:revision>328</cp:revision>
  <dcterms:created xsi:type="dcterms:W3CDTF">2017-11-22T03:58:17Z</dcterms:created>
  <dcterms:modified xsi:type="dcterms:W3CDTF">2017-12-12T11:26:45Z</dcterms:modified>
</cp:coreProperties>
</file>