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9" r:id="rId22"/>
    <p:sldId id="278" r:id="rId23"/>
    <p:sldId id="280" r:id="rId24"/>
    <p:sldId id="289" r:id="rId25"/>
    <p:sldId id="281" r:id="rId26"/>
    <p:sldId id="282" r:id="rId27"/>
    <p:sldId id="290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5110"/>
    <a:srgbClr val="CADBB5"/>
    <a:srgbClr val="707A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F2108-E110-4506-A3F7-FDD037DB2FF1}" type="datetimeFigureOut">
              <a:rPr lang="tr-TR" smtClean="0"/>
              <a:pPr/>
              <a:t>19.11.2017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36554-F52C-4951-98BB-96979099157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87149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36554-F52C-4951-98BB-969790991577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21490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36554-F52C-4951-98BB-969790991577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0515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36554-F52C-4951-98BB-969790991577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21065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D3DC-B319-4857-A4C9-0F1CA3974994}" type="datetimeFigureOut">
              <a:rPr lang="tr-TR" smtClean="0"/>
              <a:pPr/>
              <a:t>19.11.2017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723C2ED-2A40-4FB2-9680-FF9C0D16C26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2409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D3DC-B319-4857-A4C9-0F1CA3974994}" type="datetimeFigureOut">
              <a:rPr lang="tr-TR" smtClean="0"/>
              <a:pPr/>
              <a:t>19.11.2017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23C2ED-2A40-4FB2-9680-FF9C0D16C26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2055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D3DC-B319-4857-A4C9-0F1CA3974994}" type="datetimeFigureOut">
              <a:rPr lang="tr-TR" smtClean="0"/>
              <a:pPr/>
              <a:t>19.11.2017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23C2ED-2A40-4FB2-9680-FF9C0D16C26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1908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D3DC-B319-4857-A4C9-0F1CA3974994}" type="datetimeFigureOut">
              <a:rPr lang="tr-TR" smtClean="0"/>
              <a:pPr/>
              <a:t>19.11.2017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23C2ED-2A40-4FB2-9680-FF9C0D16C26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95114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D3DC-B319-4857-A4C9-0F1CA3974994}" type="datetimeFigureOut">
              <a:rPr lang="tr-TR" smtClean="0"/>
              <a:pPr/>
              <a:t>19.11.2017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23C2ED-2A40-4FB2-9680-FF9C0D16C26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47638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D3DC-B319-4857-A4C9-0F1CA3974994}" type="datetimeFigureOut">
              <a:rPr lang="tr-TR" smtClean="0"/>
              <a:pPr/>
              <a:t>19.11.2017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23C2ED-2A40-4FB2-9680-FF9C0D16C26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8629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D3DC-B319-4857-A4C9-0F1CA3974994}" type="datetimeFigureOut">
              <a:rPr lang="tr-TR" smtClean="0"/>
              <a:pPr/>
              <a:t>19.11.2017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C2ED-2A40-4FB2-9680-FF9C0D16C26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26172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D3DC-B319-4857-A4C9-0F1CA3974994}" type="datetimeFigureOut">
              <a:rPr lang="tr-TR" smtClean="0"/>
              <a:pPr/>
              <a:t>19.11.2017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C2ED-2A40-4FB2-9680-FF9C0D16C26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9980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D3DC-B319-4857-A4C9-0F1CA3974994}" type="datetimeFigureOut">
              <a:rPr lang="tr-TR" smtClean="0"/>
              <a:pPr/>
              <a:t>19.11.2017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C2ED-2A40-4FB2-9680-FF9C0D16C26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3040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D3DC-B319-4857-A4C9-0F1CA3974994}" type="datetimeFigureOut">
              <a:rPr lang="tr-TR" smtClean="0"/>
              <a:pPr/>
              <a:t>19.11.2017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723C2ED-2A40-4FB2-9680-FF9C0D16C26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2128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D3DC-B319-4857-A4C9-0F1CA3974994}" type="datetimeFigureOut">
              <a:rPr lang="tr-TR" smtClean="0"/>
              <a:pPr/>
              <a:t>19.11.2017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723C2ED-2A40-4FB2-9680-FF9C0D16C26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3326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D3DC-B319-4857-A4C9-0F1CA3974994}" type="datetimeFigureOut">
              <a:rPr lang="tr-TR" smtClean="0"/>
              <a:pPr/>
              <a:t>19.11.2017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723C2ED-2A40-4FB2-9680-FF9C0D16C26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8567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D3DC-B319-4857-A4C9-0F1CA3974994}" type="datetimeFigureOut">
              <a:rPr lang="tr-TR" smtClean="0"/>
              <a:pPr/>
              <a:t>19.11.2017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C2ED-2A40-4FB2-9680-FF9C0D16C26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9241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D3DC-B319-4857-A4C9-0F1CA3974994}" type="datetimeFigureOut">
              <a:rPr lang="tr-TR" smtClean="0"/>
              <a:pPr/>
              <a:t>19.11.2017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C2ED-2A40-4FB2-9680-FF9C0D16C26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2936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D3DC-B319-4857-A4C9-0F1CA3974994}" type="datetimeFigureOut">
              <a:rPr lang="tr-TR" smtClean="0"/>
              <a:pPr/>
              <a:t>19.11.2017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C2ED-2A40-4FB2-9680-FF9C0D16C26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4918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5D3DC-B319-4857-A4C9-0F1CA3974994}" type="datetimeFigureOut">
              <a:rPr lang="tr-TR" smtClean="0"/>
              <a:pPr/>
              <a:t>19.11.2017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723C2ED-2A40-4FB2-9680-FF9C0D16C26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2022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5D3DC-B319-4857-A4C9-0F1CA3974994}" type="datetimeFigureOut">
              <a:rPr lang="tr-TR" smtClean="0"/>
              <a:pPr/>
              <a:t>19.11.2017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723C2ED-2A40-4FB2-9680-FF9C0D16C26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9839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  <p:sldLayoutId id="2147484013" r:id="rId13"/>
    <p:sldLayoutId id="2147484014" r:id="rId14"/>
    <p:sldLayoutId id="2147484015" r:id="rId15"/>
    <p:sldLayoutId id="21474840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0312" y="1241946"/>
            <a:ext cx="75176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dirty="0" smtClean="0">
                <a:solidFill>
                  <a:schemeClr val="accent5">
                    <a:lumMod val="75000"/>
                  </a:schemeClr>
                </a:solidFill>
              </a:rPr>
              <a:t>  RAMAZAN AYI </a:t>
            </a:r>
          </a:p>
          <a:p>
            <a:r>
              <a:rPr lang="tr-TR" sz="7200" dirty="0" smtClean="0">
                <a:solidFill>
                  <a:schemeClr val="accent5">
                    <a:lumMod val="75000"/>
                  </a:schemeClr>
                </a:solidFill>
              </a:rPr>
              <a:t>            VE </a:t>
            </a:r>
          </a:p>
          <a:p>
            <a:r>
              <a:rPr lang="tr-TR" sz="7200" dirty="0" smtClean="0">
                <a:solidFill>
                  <a:schemeClr val="accent5">
                    <a:lumMod val="75000"/>
                  </a:schemeClr>
                </a:solidFill>
              </a:rPr>
              <a:t>         ORUÇ</a:t>
            </a:r>
            <a:endParaRPr lang="tr-TR" sz="7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0312" y="5732060"/>
            <a:ext cx="7917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accent2">
                    <a:lumMod val="50000"/>
                  </a:schemeClr>
                </a:solidFill>
              </a:rPr>
              <a:t>DİN KÜLTÜRÜ VE AHLAK BİLGİSİ 7.SINIF 2.ÜNİTE</a:t>
            </a:r>
          </a:p>
          <a:p>
            <a:r>
              <a:rPr lang="tr-TR" sz="2800" dirty="0" smtClean="0">
                <a:solidFill>
                  <a:schemeClr val="accent2">
                    <a:lumMod val="50000"/>
                  </a:schemeClr>
                </a:solidFill>
              </a:rPr>
              <a:t>SUNUM</a:t>
            </a:r>
            <a:endParaRPr lang="tr-TR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7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266" y="641445"/>
            <a:ext cx="6100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u="sng" dirty="0" smtClean="0">
                <a:solidFill>
                  <a:srgbClr val="B05110"/>
                </a:solidFill>
              </a:rPr>
              <a:t>Nafile Oruç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5337" y="1405719"/>
            <a:ext cx="9066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Ramazan ayı dışında sevap kazanmak amacıyla tutulan oruçlara denir.</a:t>
            </a:r>
            <a:endParaRPr lang="tr-T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3266" y="2539325"/>
            <a:ext cx="2988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u="sng" dirty="0" smtClean="0">
                <a:solidFill>
                  <a:srgbClr val="B05110"/>
                </a:solidFill>
              </a:rPr>
              <a:t>Adak Orucu</a:t>
            </a:r>
            <a:endParaRPr lang="tr-TR" sz="3200" u="sng" dirty="0">
              <a:solidFill>
                <a:srgbClr val="B0511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7696" y="3303599"/>
            <a:ext cx="83933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Vacip bir oruçtur.Bir işin olması veya bir dileğin gerçekleşmesine bağlı olarak tutulan oruca denir.</a:t>
            </a:r>
            <a:endParaRPr lang="tr-T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0089" y="4560035"/>
            <a:ext cx="3070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u="sng" dirty="0" smtClean="0">
                <a:solidFill>
                  <a:srgbClr val="B05110"/>
                </a:solidFill>
              </a:rPr>
              <a:t>Farz Oruç</a:t>
            </a:r>
            <a:endParaRPr lang="tr-TR" sz="3200" u="sng" dirty="0">
              <a:solidFill>
                <a:srgbClr val="B0511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7696" y="5370615"/>
            <a:ext cx="8502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Ramazan ayı boyunca tutulan oruçtur.</a:t>
            </a:r>
            <a:endParaRPr lang="tr-T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2169994" y="1467134"/>
            <a:ext cx="723331" cy="83127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5-Point Star 12"/>
          <p:cNvSpPr/>
          <p:nvPr/>
        </p:nvSpPr>
        <p:spPr>
          <a:xfrm>
            <a:off x="2265528" y="3365014"/>
            <a:ext cx="723331" cy="9541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5-Point Star 13"/>
          <p:cNvSpPr/>
          <p:nvPr/>
        </p:nvSpPr>
        <p:spPr>
          <a:xfrm>
            <a:off x="2265528" y="5202432"/>
            <a:ext cx="750627" cy="8595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2834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7731" y="573206"/>
            <a:ext cx="360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ln w="0"/>
                <a:solidFill>
                  <a:srgbClr val="B051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KAVRAMLAR</a:t>
            </a:r>
            <a:endParaRPr lang="tr-TR" sz="4000" dirty="0">
              <a:ln w="0"/>
              <a:solidFill>
                <a:srgbClr val="B0511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7731" y="1651379"/>
            <a:ext cx="3002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accent5">
                    <a:lumMod val="50000"/>
                  </a:schemeClr>
                </a:solidFill>
              </a:rPr>
              <a:t>Sahur</a:t>
            </a:r>
            <a:endParaRPr lang="tr-TR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275461" y="1795003"/>
            <a:ext cx="1569494" cy="235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5049672" y="1651379"/>
            <a:ext cx="61278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accent5">
                    <a:lumMod val="50000"/>
                  </a:schemeClr>
                </a:solidFill>
              </a:rPr>
              <a:t>Ramazanda oruç tutanlar, tan yeri ağarmadan önce belirli bir saatte kalkar ve yemek yerler. </a:t>
            </a:r>
            <a:r>
              <a:rPr lang="tr-TR" sz="2800" dirty="0" smtClean="0">
                <a:solidFill>
                  <a:schemeClr val="accent5">
                    <a:lumMod val="50000"/>
                  </a:schemeClr>
                </a:solidFill>
              </a:rPr>
              <a:t>Yemek için kalkılan bu saate denir.</a:t>
            </a:r>
            <a:endParaRPr lang="tr-TR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601803" y="3673775"/>
            <a:ext cx="3575714" cy="3020452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 flipH="1">
            <a:off x="1637731" y="3467261"/>
            <a:ext cx="4572000" cy="29062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2299648" y="4037378"/>
            <a:ext cx="32959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Niyet ettim Allah rızası için bugünki ramazan orucunu tutmaya...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59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6788" y="1610435"/>
            <a:ext cx="2688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accent5">
                    <a:lumMod val="50000"/>
                  </a:schemeClr>
                </a:solidFill>
              </a:rPr>
              <a:t>İmsak</a:t>
            </a:r>
            <a:endParaRPr lang="tr-TR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6788" y="565416"/>
            <a:ext cx="33185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dirty="0">
                <a:ln w="0"/>
                <a:solidFill>
                  <a:srgbClr val="B051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KAVRAMLAR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378886" y="1757765"/>
            <a:ext cx="1411478" cy="228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4915325" y="1610435"/>
            <a:ext cx="7276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accent5">
                    <a:lumMod val="50000"/>
                  </a:schemeClr>
                </a:solidFill>
              </a:rPr>
              <a:t>Tan yerinin ağarmasıyla birlikte orucun yasaklarının başladığı vakte </a:t>
            </a:r>
            <a:r>
              <a:rPr lang="tr-TR" sz="2800" dirty="0" smtClean="0">
                <a:solidFill>
                  <a:schemeClr val="accent5">
                    <a:lumMod val="50000"/>
                  </a:schemeClr>
                </a:solidFill>
              </a:rPr>
              <a:t>denir</a:t>
            </a:r>
            <a:r>
              <a:rPr lang="tr-TR" sz="2800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5325" y="2674960"/>
            <a:ext cx="63462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accent5">
                    <a:lumMod val="50000"/>
                  </a:schemeClr>
                </a:solidFill>
              </a:rPr>
              <a:t>İmsakla birlikte yatsı namazının vakti çıkmış, sabah namazının vakti girmiş olur. Okunan sabah ezanı da imsak vaktinin başladığını bildirir. Bundan sonra iftara kadar bir şey yenilip içilmez.</a:t>
            </a:r>
          </a:p>
        </p:txBody>
      </p:sp>
    </p:spTree>
    <p:extLst>
      <p:ext uri="{BB962C8B-B14F-4D97-AF65-F5344CB8AC3E}">
        <p14:creationId xmlns:p14="http://schemas.microsoft.com/office/powerpoint/2010/main" xmlns="" val="27126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7730" y="668740"/>
            <a:ext cx="409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B05110"/>
                </a:solidFill>
              </a:rPr>
              <a:t>İmsakiye</a:t>
            </a:r>
            <a:endParaRPr lang="tr-TR" sz="2800" dirty="0">
              <a:solidFill>
                <a:srgbClr val="B0511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3264" y="1485386"/>
            <a:ext cx="9567082" cy="4792583"/>
          </a:xfrm>
          <a:prstGeom prst="rect">
            <a:avLst/>
          </a:prstGeom>
          <a:solidFill>
            <a:srgbClr val="CADBB5"/>
          </a:solidFill>
          <a:ln>
            <a:solidFill>
              <a:srgbClr val="707A6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Right Arrow 14"/>
          <p:cNvSpPr/>
          <p:nvPr/>
        </p:nvSpPr>
        <p:spPr>
          <a:xfrm rot="5400000">
            <a:off x="6141492" y="2593074"/>
            <a:ext cx="1009935" cy="5186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5083790" y="3357349"/>
            <a:ext cx="3125337" cy="1201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5036024" y="3650775"/>
            <a:ext cx="3261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Yeme,içme kesilir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9659204" y="2347414"/>
            <a:ext cx="426492" cy="2210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Rectangle 18"/>
          <p:cNvSpPr/>
          <p:nvPr/>
        </p:nvSpPr>
        <p:spPr>
          <a:xfrm>
            <a:off x="8052179" y="4872251"/>
            <a:ext cx="3248167" cy="1009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8502555" y="4994998"/>
            <a:ext cx="2797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Oruç açılır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04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8675" y="586854"/>
            <a:ext cx="4094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ln w="0"/>
                <a:solidFill>
                  <a:srgbClr val="B051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KAVRAMLAR</a:t>
            </a:r>
            <a:endParaRPr lang="tr-TR" sz="4000" dirty="0">
              <a:ln w="0"/>
              <a:solidFill>
                <a:srgbClr val="B0511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8675" y="1746913"/>
            <a:ext cx="3234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İftar</a:t>
            </a:r>
            <a:endParaRPr lang="tr-T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295935" y="1823100"/>
            <a:ext cx="1521725" cy="370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4913195" y="1746913"/>
            <a:ext cx="69467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Gün boyunca oruç tutan Müslümanlar, güneş batıp akşam ezanı okunduğunda oruçlarını açarlar. Orucu açmaya 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iftar denir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3194" y="3638982"/>
            <a:ext cx="6946709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0772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8675" y="4667534"/>
            <a:ext cx="9935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İftar duasını bir de Arapça dinleyelim </a:t>
            </a:r>
            <a:r>
              <a:rPr lang="tr-TR" sz="4000" dirty="0" smtClean="0">
                <a:sym typeface="Wingdings" panose="05000000000000000000" pitchFamily="2" charset="2"/>
              </a:rPr>
              <a:t></a:t>
            </a:r>
            <a:endParaRPr lang="tr-TR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569493" y="709683"/>
            <a:ext cx="3548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İftar Duası </a:t>
            </a:r>
            <a:endParaRPr lang="tr-T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8675" y="1646857"/>
            <a:ext cx="9553432" cy="176056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1801505" y="1951630"/>
            <a:ext cx="9307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“Allah’ım! Senin için oruç tuttum, sana inandım, sana güvendim. Senin verdiğin rızıkla orucumu açıyorum</a:t>
            </a:r>
            <a:r>
              <a:rPr lang="tr-TR" sz="2800" dirty="0" smtClean="0">
                <a:solidFill>
                  <a:schemeClr val="bg1"/>
                </a:solidFill>
              </a:rPr>
              <a:t>.”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09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4.07407E-6 L -2.083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7732" y="614150"/>
            <a:ext cx="6032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ln w="0"/>
                <a:solidFill>
                  <a:srgbClr val="B051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KAVRAMLAR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5595" y="1718551"/>
            <a:ext cx="3193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Mukabele</a:t>
            </a:r>
            <a:endParaRPr lang="tr-T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21375" y="1843683"/>
            <a:ext cx="832513" cy="272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4831308" y="1630094"/>
            <a:ext cx="63052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Birinin </a:t>
            </a: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Kur’an-ı Kerim okuyup diğerlerinin dinlemesine veya takip etmesine mukabele denir.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31308" y="3161507"/>
            <a:ext cx="71650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Kur’an-ı Kerim Peygamberimize, ramazan ayında indirilmeye başlanmıştır. Her yıl ramazan ayında vahiy meleği Cebrail gelir, o zamana kadar gelen ayetleri Peygamberimizle karşılıklı 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okurlardı</a:t>
            </a: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Peygamberimizin vefat ettiği 632 yılında Peygamberimiz ile Cebrail Kur’an’ı karşılıklı olarak iki kez 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okumuştur. </a:t>
            </a:r>
            <a:endParaRPr lang="tr-T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 rot="10800000">
            <a:off x="1610438" y="3161507"/>
            <a:ext cx="2374711" cy="2918122"/>
          </a:xfrm>
          <a:prstGeom prst="triangle">
            <a:avLst>
              <a:gd name="adj" fmla="val 505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1978925" y="3398293"/>
            <a:ext cx="171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                </a:t>
            </a:r>
            <a:endParaRPr lang="tr-TR" sz="2800" dirty="0"/>
          </a:p>
        </p:txBody>
      </p:sp>
      <p:sp>
        <p:nvSpPr>
          <p:cNvPr id="9" name="Isosceles Triangle 8"/>
          <p:cNvSpPr/>
          <p:nvPr/>
        </p:nvSpPr>
        <p:spPr>
          <a:xfrm rot="10800000">
            <a:off x="1862921" y="3321274"/>
            <a:ext cx="1869743" cy="237471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381536" y="5920751"/>
            <a:ext cx="832514" cy="854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ounded Rectangle 10"/>
          <p:cNvSpPr/>
          <p:nvPr/>
        </p:nvSpPr>
        <p:spPr>
          <a:xfrm>
            <a:off x="2245058" y="3499710"/>
            <a:ext cx="1105468" cy="613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BİLGİ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9037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6788" y="614149"/>
            <a:ext cx="4435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B05110"/>
                </a:solidFill>
              </a:rPr>
              <a:t>KAVRAMLAR</a:t>
            </a:r>
            <a:endParaRPr lang="tr-TR" sz="4000" dirty="0">
              <a:solidFill>
                <a:srgbClr val="B0511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6788" y="1583140"/>
            <a:ext cx="3111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Hatim</a:t>
            </a:r>
            <a:endParaRPr lang="tr-T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316406" y="1694624"/>
            <a:ext cx="1392072" cy="300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4844955" y="1583140"/>
            <a:ext cx="7347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Kur’an-ı Kerim’in baştan sona kadar okunup bitirilmesine 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denir.</a:t>
            </a:r>
            <a:endParaRPr lang="tr-T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6788" y="2975212"/>
            <a:ext cx="3111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Teravih Namazı</a:t>
            </a:r>
            <a:endParaRPr lang="tr-T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844955" y="3106016"/>
            <a:ext cx="1187355" cy="2616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6168787" y="2975212"/>
            <a:ext cx="56228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Ramazan </a:t>
            </a: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ayında yatsı namazı ile vitir namazı arasında kılınan sünnet bir namazdır.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68786" y="4503760"/>
            <a:ext cx="56228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Hastalık</a:t>
            </a: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, yolculuk gibi mazeretleri sebebiyle oruç tutamayanlar da teravih namazını kılabilirler.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844955" y="4626593"/>
            <a:ext cx="1187355" cy="313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571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6788" y="614150"/>
            <a:ext cx="6032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B05110"/>
                </a:solidFill>
              </a:rPr>
              <a:t>KAVRAMLAR</a:t>
            </a:r>
            <a:endParaRPr lang="tr-TR" sz="4000" dirty="0">
              <a:solidFill>
                <a:srgbClr val="B0511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3831" y="1624084"/>
            <a:ext cx="3712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Fitre/ Fıtır Sadakası</a:t>
            </a:r>
            <a:endParaRPr lang="tr-T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988857" y="2214729"/>
            <a:ext cx="382137" cy="5549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1596788" y="2769682"/>
            <a:ext cx="105952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Temel </a:t>
            </a: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ihtiyaçlarının dışında yeterli miktarda mala sahip olan her Müslümanın ramazanda vermesi vacip olan bir sadakadır.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6788" y="4154677"/>
            <a:ext cx="4449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Fitre kişi başına verilir.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6788" y="4777055"/>
            <a:ext cx="10194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Ailedeki bütün bireylerin fitresini büyüklerinden biri verir.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6788" y="5399433"/>
            <a:ext cx="8052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Fitre verilirken niyet edilmesi gerekir. </a:t>
            </a:r>
          </a:p>
        </p:txBody>
      </p:sp>
    </p:spTree>
    <p:extLst>
      <p:ext uri="{BB962C8B-B14F-4D97-AF65-F5344CB8AC3E}">
        <p14:creationId xmlns:p14="http://schemas.microsoft.com/office/powerpoint/2010/main" xmlns="" val="2005229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3141" y="1776400"/>
            <a:ext cx="106088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Fitre, bir anlamda yoksulların ihtiyaçlarını gidermesi ve 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onların da </a:t>
            </a: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bayram sevincini yaşaması için yapılan bir yardımdır.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3140" y="3161395"/>
            <a:ext cx="106088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srgbClr val="B05110"/>
                </a:solidFill>
              </a:rPr>
              <a:t>Fitre, ramazan ayı boyunca verilebilir. Ancak fakirlerin bayram ihtiyaçlarını karşılamaları için bayramdan önce verilmesi daha uygundur.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3140" y="4546390"/>
            <a:ext cx="10608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F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itre </a:t>
            </a: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miktarı, her ailenin kendi hayat standardına göre bir kişinin günlük yiyeceği ya da bunun karşılığı olan paradır.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3140" y="5654611"/>
            <a:ext cx="10044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2800" dirty="0">
                <a:solidFill>
                  <a:srgbClr val="B05110"/>
                </a:solidFill>
              </a:rPr>
              <a:t>Fitre, gıda yardımı olarak verilebileceği gibi nakit para olarak da </a:t>
            </a:r>
            <a:r>
              <a:rPr lang="tr-TR" sz="2800" dirty="0" smtClean="0">
                <a:solidFill>
                  <a:srgbClr val="B05110"/>
                </a:solidFill>
              </a:rPr>
              <a:t>verilebilir.</a:t>
            </a:r>
            <a:endParaRPr lang="tr-TR" sz="2800" dirty="0">
              <a:solidFill>
                <a:srgbClr val="B0511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3140" y="718446"/>
            <a:ext cx="6032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Fitre/ Fıtır Sadakası</a:t>
            </a:r>
          </a:p>
        </p:txBody>
      </p:sp>
    </p:spTree>
    <p:extLst>
      <p:ext uri="{BB962C8B-B14F-4D97-AF65-F5344CB8AC3E}">
        <p14:creationId xmlns:p14="http://schemas.microsoft.com/office/powerpoint/2010/main" xmlns="" val="122306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35706" y="380593"/>
            <a:ext cx="7110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dirty="0" smtClean="0">
                <a:solidFill>
                  <a:schemeClr val="accent1"/>
                </a:solidFill>
              </a:rPr>
              <a:t>KAZANIMLAR</a:t>
            </a:r>
            <a:endParaRPr lang="tr-TR" sz="72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3904" y="2060574"/>
            <a:ext cx="1023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B05110"/>
                </a:solidFill>
              </a:rPr>
              <a:t>Ramazan ayının önemi ve bu ayı önemli yapan hususlar </a:t>
            </a:r>
            <a:endParaRPr lang="tr-TR" sz="2800" dirty="0">
              <a:solidFill>
                <a:srgbClr val="B0511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3904" y="2583794"/>
            <a:ext cx="9703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B05110"/>
                </a:solidFill>
              </a:rPr>
              <a:t>Orucun anlamı ve niçin oruç tutulduğu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3904" y="3107014"/>
            <a:ext cx="7915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B05110"/>
                </a:solidFill>
              </a:rPr>
              <a:t>Ramazan ayı ve  oruçla ilgili kavramlar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53904" y="3608450"/>
            <a:ext cx="9307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B05110"/>
                </a:solidFill>
              </a:rPr>
              <a:t>Oruç tutan kimsenin dikkat etmesi gereken hususlar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5706" y="4109886"/>
            <a:ext cx="9173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B05110"/>
                </a:solidFill>
              </a:rPr>
              <a:t>Orucu bozan durumların neler olduğu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35706" y="4633106"/>
            <a:ext cx="873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B05110"/>
                </a:solidFill>
              </a:rPr>
              <a:t>Orucun birey ve toplum üzerindeki yararları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04060" y="5679546"/>
            <a:ext cx="2445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B05110"/>
                </a:solidFill>
              </a:rPr>
              <a:t>ö</a:t>
            </a:r>
            <a:r>
              <a:rPr lang="tr-TR" sz="2800" dirty="0" smtClean="0">
                <a:solidFill>
                  <a:srgbClr val="B05110"/>
                </a:solidFill>
              </a:rPr>
              <a:t>ğrenilir.</a:t>
            </a:r>
            <a:endParaRPr lang="tr-TR" sz="2800" dirty="0">
              <a:solidFill>
                <a:srgbClr val="B051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02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377" y="586853"/>
            <a:ext cx="7028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B05110"/>
                </a:solidFill>
              </a:rPr>
              <a:t>Muharrem Orucu</a:t>
            </a:r>
            <a:endParaRPr lang="tr-TR" sz="4000" dirty="0">
              <a:solidFill>
                <a:srgbClr val="B0511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1377" y="1712175"/>
            <a:ext cx="10540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Sözlükte “haram kılınan, yasaklanan; kutsal olan, saygı duyulan” 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anlamlarına gelir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Flowchart: Decision 3"/>
          <p:cNvSpPr/>
          <p:nvPr/>
        </p:nvSpPr>
        <p:spPr>
          <a:xfrm>
            <a:off x="586854" y="1712175"/>
            <a:ext cx="846159" cy="395785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1651377" y="2921180"/>
            <a:ext cx="9580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Hicri </a:t>
            </a: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takvime göre yılın ilk 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ayıdır.</a:t>
            </a:r>
            <a:endParaRPr lang="tr-T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586854" y="2921180"/>
            <a:ext cx="846159" cy="34517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ounded Rectangle 8"/>
          <p:cNvSpPr/>
          <p:nvPr/>
        </p:nvSpPr>
        <p:spPr>
          <a:xfrm>
            <a:off x="1433012" y="4079574"/>
            <a:ext cx="9799093" cy="1883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Peygamberimiz, muharrem ayını “Allah’ın ayı” olarak nitelendirip ramazandan sonraki en faziletli orucun bu ayda tutulan oruç olduğunu ifade etmiştir.</a:t>
            </a:r>
          </a:p>
        </p:txBody>
      </p:sp>
    </p:spTree>
    <p:extLst>
      <p:ext uri="{BB962C8B-B14F-4D97-AF65-F5344CB8AC3E}">
        <p14:creationId xmlns:p14="http://schemas.microsoft.com/office/powerpoint/2010/main" xmlns="" val="313681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3140" y="614149"/>
            <a:ext cx="3521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B05110"/>
                </a:solidFill>
              </a:rPr>
              <a:t>Aşura</a:t>
            </a:r>
            <a:endParaRPr lang="tr-TR" sz="4000" dirty="0">
              <a:solidFill>
                <a:srgbClr val="B0511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4700" y="1493531"/>
            <a:ext cx="5022376" cy="51256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3140" y="1493531"/>
            <a:ext cx="47630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Muharrem ayının onuncu günü “aşure” diye adlandırılır. </a:t>
            </a:r>
            <a:endParaRPr lang="tr-TR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Hz</a:t>
            </a: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. Peygamber bu ayın dokuz, on ve on birinci günlerinde oruç tutmuş; Müslümanlara da bu orucu tutmalarını tavsiye etmiştir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tr-T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3140" y="5463849"/>
            <a:ext cx="5131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Bu ayda aşure yemeği pişirilerek komşu ve akrabalara dağıtılır.</a:t>
            </a:r>
          </a:p>
        </p:txBody>
      </p:sp>
    </p:spTree>
    <p:extLst>
      <p:ext uri="{BB962C8B-B14F-4D97-AF65-F5344CB8AC3E}">
        <p14:creationId xmlns:p14="http://schemas.microsoft.com/office/powerpoint/2010/main" xmlns="" val="8294344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4083" y="600501"/>
            <a:ext cx="10153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B05110"/>
                </a:solidFill>
              </a:rPr>
              <a:t>Oruç Tutarken Nelere Dikkat Etmeliyiz?</a:t>
            </a:r>
            <a:endParaRPr lang="tr-TR" sz="4000" dirty="0">
              <a:solidFill>
                <a:srgbClr val="B0511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4083" y="1595021"/>
            <a:ext cx="105679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Oruç </a:t>
            </a: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tutmak, sadece yemekten ve içmekten uzak 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durmak  değildir</a:t>
            </a: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. Bu nedenle oruçlu 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insan;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K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ötü </a:t>
            </a: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söz ve davranışlardan uzak 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durmalı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H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er </a:t>
            </a: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türlü yalan ve dedikodudan 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kaçınmalı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İnsanlarla iyi 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geçinmeli,kimseyi </a:t>
            </a: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kırıp 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incitmemeli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Arkadaşları</a:t>
            </a: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, dostları, komşuları ve akrabalarıyla iyi ilişkiler içinde 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olmalı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Öfke</a:t>
            </a: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, kin ve nefretten uzak 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durmalı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Daima </a:t>
            </a: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güler yüzlü, hoşgörülü ve anlayışlı 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davranmalı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Yoksullara </a:t>
            </a: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yardım etmeli, yaşlı ve kimsesizleri koruyup 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gözetmelidir.</a:t>
            </a:r>
            <a:endParaRPr lang="tr-T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1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9493" y="586853"/>
            <a:ext cx="5882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B05110"/>
                </a:solidFill>
              </a:rPr>
              <a:t>Orucu Bozan Durumlar</a:t>
            </a:r>
            <a:endParaRPr lang="tr-TR" sz="4000" dirty="0">
              <a:solidFill>
                <a:srgbClr val="B0511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9493" y="1596788"/>
            <a:ext cx="104405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Niyet </a:t>
            </a: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ederek oruca başlayan kimse, orucu bozan eylemlerden birini bilerek ve özürsüz olarak yaparsa orucu bozulmuş olur.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9493" y="3194869"/>
            <a:ext cx="778832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Orucu bozan durumların bazıları şunlardır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endParaRPr lang="tr-TR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tr-TR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Oruçlu </a:t>
            </a: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olduğunu bilerek yemek ve 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içmek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Sigara içmek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İsteyerek, zorlayarak ağız dolusu 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kusmak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Kulağa yada buruna ilaç damlatmak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230806" y="3766782"/>
            <a:ext cx="559558" cy="6277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066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7191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8951" y="1279057"/>
            <a:ext cx="33233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dirty="0">
                <a:solidFill>
                  <a:srgbClr val="B05110"/>
                </a:solidFill>
              </a:rPr>
              <a:t>BİLGİ KUTUSU</a:t>
            </a:r>
          </a:p>
        </p:txBody>
      </p:sp>
      <p:sp>
        <p:nvSpPr>
          <p:cNvPr id="3" name="Half Frame 2"/>
          <p:cNvSpPr/>
          <p:nvPr/>
        </p:nvSpPr>
        <p:spPr>
          <a:xfrm>
            <a:off x="1801504" y="709683"/>
            <a:ext cx="1610436" cy="154219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flipH="1" flipV="1">
            <a:off x="10358651" y="5090614"/>
            <a:ext cx="1555844" cy="156266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2907" y="2763405"/>
            <a:ext cx="85253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• Oruçlu olduğunu unutarak yemek ve içmek </a:t>
            </a:r>
            <a:endParaRPr lang="tr-TR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• </a:t>
            </a: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Göze ilaç damlatmak </a:t>
            </a:r>
            <a:endParaRPr lang="tr-TR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• </a:t>
            </a: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Kan vermek </a:t>
            </a:r>
            <a:endParaRPr lang="tr-TR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• </a:t>
            </a: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Ağza ve burna su alıp çalkalamak </a:t>
            </a:r>
            <a:endParaRPr lang="tr-TR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• </a:t>
            </a: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Banyo yapmak </a:t>
            </a:r>
            <a:endParaRPr lang="tr-TR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• </a:t>
            </a: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Güzel kokular koklamak </a:t>
            </a:r>
            <a:endParaRPr lang="tr-TR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tr-TR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    Orucu </a:t>
            </a: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bozmaz!</a:t>
            </a:r>
          </a:p>
        </p:txBody>
      </p:sp>
    </p:spTree>
    <p:extLst>
      <p:ext uri="{BB962C8B-B14F-4D97-AF65-F5344CB8AC3E}">
        <p14:creationId xmlns:p14="http://schemas.microsoft.com/office/powerpoint/2010/main" xmlns="" val="166147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0514" y="672170"/>
            <a:ext cx="98700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>
                <a:solidFill>
                  <a:srgbClr val="B05110"/>
                </a:solidFill>
              </a:rPr>
              <a:t>Oruç İbadetinin Kişiye ve Topluma Kazandırdıkları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2518" y="1818440"/>
            <a:ext cx="98380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Oruç ibadeti, her şeyden önce insana sabretmeyi ve zorluklarla mücadeleyi 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öğretir.</a:t>
            </a:r>
            <a:endParaRPr lang="tr-T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70514" y="3334042"/>
            <a:ext cx="9838006" cy="22508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« Oruç Sabrın Yarısıdır »</a:t>
            </a:r>
            <a:endParaRPr lang="tr-TR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282997" y="5042828"/>
            <a:ext cx="2545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CADBB5"/>
                </a:solidFill>
              </a:rPr>
              <a:t>Hadis-i Şerif</a:t>
            </a:r>
            <a:endParaRPr lang="tr-TR" sz="2000" dirty="0">
              <a:solidFill>
                <a:srgbClr val="CAD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23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6874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303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9085" y="1631876"/>
            <a:ext cx="104382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Oruç, insana daima Allah’ı hatırlatır, sorumluluk duygusunu 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geliştirir.</a:t>
            </a:r>
            <a:endParaRPr lang="tr-T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9086" y="651260"/>
            <a:ext cx="98700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>
                <a:solidFill>
                  <a:srgbClr val="B05110"/>
                </a:solidFill>
              </a:rPr>
              <a:t>Oruç İbadetinin Kişiye ve Topluma Kazandırdıkları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9085" y="2981824"/>
            <a:ext cx="6349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Oruç, nimetlerin değerini öğretir.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99085" y="4047531"/>
            <a:ext cx="101493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Orucun bireysel olduğu gibi toplumsal yararları da vardır.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99085" y="5342046"/>
            <a:ext cx="98700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Oruç, insanın şefkat ve merhamet duygularını geliştirerek bunun topluma sevgi ve yardımlaşma şeklinde yansımasını sağlar. </a:t>
            </a:r>
          </a:p>
        </p:txBody>
      </p:sp>
    </p:spTree>
    <p:extLst>
      <p:ext uri="{BB962C8B-B14F-4D97-AF65-F5344CB8AC3E}">
        <p14:creationId xmlns:p14="http://schemas.microsoft.com/office/powerpoint/2010/main" xmlns="" val="348747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69324" y="4505488"/>
            <a:ext cx="99037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Oruç tutan kimse, açlığın ne demek olduğunu bizzat tatmış olduğundan yokluk içinde kıvranan fakirlerin, kimsesizlerin çektikleri sıkıntıları hisseder. Bunun sonucu olarak da fakirlere yardım elini uzatarak onların sıkıntılarını giderir.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2128" y="710109"/>
            <a:ext cx="4518548" cy="353434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5556" y="710109"/>
            <a:ext cx="4617495" cy="353434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262448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4995" y="617914"/>
            <a:ext cx="9253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accent1"/>
                </a:solidFill>
              </a:rPr>
              <a:t>RAMAZAN AYI VE ÖNEMİ</a:t>
            </a:r>
            <a:endParaRPr lang="tr-TR" sz="4000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54331" y="1879115"/>
            <a:ext cx="2928881" cy="2348324"/>
          </a:xfrm>
          <a:prstGeom prst="rect">
            <a:avLst/>
          </a:prstGeom>
        </p:spPr>
      </p:pic>
      <p:sp>
        <p:nvSpPr>
          <p:cNvPr id="10" name="Striped Right Arrow 9"/>
          <p:cNvSpPr/>
          <p:nvPr/>
        </p:nvSpPr>
        <p:spPr>
          <a:xfrm>
            <a:off x="2084995" y="1879115"/>
            <a:ext cx="624085" cy="50530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Striped Right Arrow 13"/>
          <p:cNvSpPr/>
          <p:nvPr/>
        </p:nvSpPr>
        <p:spPr>
          <a:xfrm>
            <a:off x="2084995" y="3615636"/>
            <a:ext cx="624085" cy="511235"/>
          </a:xfrm>
          <a:prstGeom prst="stripedRightArrow">
            <a:avLst>
              <a:gd name="adj1" fmla="val 50000"/>
              <a:gd name="adj2" fmla="val 47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TextBox 14"/>
          <p:cNvSpPr txBox="1"/>
          <p:nvPr/>
        </p:nvSpPr>
        <p:spPr>
          <a:xfrm>
            <a:off x="2709080" y="3588262"/>
            <a:ext cx="5377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B05110"/>
                </a:solidFill>
              </a:rPr>
              <a:t>Bu aya «</a:t>
            </a:r>
            <a:r>
              <a:rPr lang="tr-TR" sz="3200" dirty="0" smtClean="0">
                <a:solidFill>
                  <a:srgbClr val="002060"/>
                </a:solidFill>
              </a:rPr>
              <a:t>Kur’an Ayı </a:t>
            </a:r>
            <a:r>
              <a:rPr lang="tr-TR" sz="3200" dirty="0" smtClean="0">
                <a:solidFill>
                  <a:srgbClr val="B05110"/>
                </a:solidFill>
              </a:rPr>
              <a:t>»da denmiştir</a:t>
            </a:r>
            <a:endParaRPr lang="tr-TR" sz="3200" dirty="0">
              <a:solidFill>
                <a:srgbClr val="B0511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9080" y="185429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200" dirty="0">
                <a:solidFill>
                  <a:srgbClr val="B05110"/>
                </a:solidFill>
                <a:latin typeface="+mj-lt"/>
              </a:rPr>
              <a:t>Kadir Gecesi bu ay içinde yer alır ve  Kur’an-ı Kerim bu gece de indirilmeye başlanmıştır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2015953" y="4997600"/>
            <a:ext cx="9867259" cy="1561513"/>
          </a:xfrm>
          <a:prstGeom prst="foldedCorne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2084995" y="5250367"/>
            <a:ext cx="9407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bg1"/>
                </a:solidFill>
              </a:rPr>
              <a:t>«Kadir gecesi bin aydan daha hayırlıdır 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99366" y="6027850"/>
            <a:ext cx="2383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2">
                    <a:lumMod val="75000"/>
                  </a:schemeClr>
                </a:solidFill>
              </a:rPr>
              <a:t>Kadir Suresi</a:t>
            </a:r>
            <a:endParaRPr lang="tr-TR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89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6" grpId="0" animBg="1"/>
      <p:bldP spid="7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7689" y="674511"/>
            <a:ext cx="100265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Ramazan ayının en önemli özelliklerinden biri de dinimizin emrettiği mali ibadetlerden biri olan fitrenin bu ayda 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verilmesidir.</a:t>
            </a:r>
            <a:endParaRPr lang="tr-T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7689" y="2396152"/>
            <a:ext cx="34346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Tüm bunlar, insanlar arasındaki yardımlaşma ve dayanışma duygusunu güçlendirmektedir</a:t>
            </a:r>
            <a:r>
              <a:rPr lang="tr-TR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6206" y="2396152"/>
            <a:ext cx="5678037" cy="26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545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5027" y="559558"/>
            <a:ext cx="4804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B05110"/>
                </a:solidFill>
              </a:rPr>
              <a:t>Bayram Sevinci</a:t>
            </a:r>
            <a:endParaRPr lang="tr-TR" sz="4000" dirty="0">
              <a:solidFill>
                <a:srgbClr val="B0511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5027" y="1618229"/>
            <a:ext cx="95761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Bayram sabahı erkenden kalkılır, sabah namazı kılınır. Temiz ve güzel elbiseler giyilir. </a:t>
            </a:r>
            <a:endParaRPr lang="tr-TR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Sonra </a:t>
            </a: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sevinç içinde bayram namazı vakti beklenir.</a:t>
            </a:r>
            <a:r>
              <a:rPr lang="tr-TR" sz="2800" dirty="0"/>
              <a:t> </a:t>
            </a:r>
            <a:endParaRPr lang="tr-T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5026" y="3179928"/>
            <a:ext cx="9576179" cy="334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445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4985" y="688159"/>
            <a:ext cx="92622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Namazdan sonra cemaat birbiriyle bayramlaşır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Daha </a:t>
            </a:r>
            <a:r>
              <a:rPr lang="tr-TR" sz="2800" dirty="0">
                <a:solidFill>
                  <a:schemeClr val="accent4">
                    <a:lumMod val="50000"/>
                  </a:schemeClr>
                </a:solidFill>
              </a:rPr>
              <a:t>sonra evlerde büyük küçük herkes birbiriyle 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bayramlaşır.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Peki sizler ne yapıyorsunuz?</a:t>
            </a:r>
            <a:endParaRPr lang="tr-T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4985" y="2729552"/>
            <a:ext cx="9262281" cy="371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053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769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7851" y="5609230"/>
            <a:ext cx="6196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accent4">
                    <a:lumMod val="50000"/>
                  </a:schemeClr>
                </a:solidFill>
              </a:rPr>
              <a:t>Teşekkürler</a:t>
            </a:r>
            <a:endParaRPr lang="tr-TR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7055892" y="5540991"/>
            <a:ext cx="1146412" cy="844364"/>
          </a:xfrm>
          <a:prstGeom prst="smileyFac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67629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85071" y="590843"/>
            <a:ext cx="9129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B05110"/>
                </a:solidFill>
              </a:rPr>
              <a:t>RAMAZAN ORUCU</a:t>
            </a:r>
            <a:endParaRPr lang="tr-TR" sz="4000" dirty="0">
              <a:solidFill>
                <a:srgbClr val="B05110"/>
              </a:solidFill>
            </a:endParaRPr>
          </a:p>
        </p:txBody>
      </p:sp>
      <p:sp>
        <p:nvSpPr>
          <p:cNvPr id="12" name="Striped Right Arrow 11"/>
          <p:cNvSpPr/>
          <p:nvPr/>
        </p:nvSpPr>
        <p:spPr>
          <a:xfrm>
            <a:off x="1772529" y="2039815"/>
            <a:ext cx="675249" cy="45016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757268" y="1966762"/>
            <a:ext cx="8257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B05110"/>
                </a:solidFill>
              </a:rPr>
              <a:t>Bu aya verilen isimlerden biri de ‘Oruç ayı’ dır.</a:t>
            </a:r>
            <a:endParaRPr lang="tr-TR" sz="2800" dirty="0">
              <a:solidFill>
                <a:srgbClr val="B05110"/>
              </a:solidFill>
            </a:endParaRPr>
          </a:p>
        </p:txBody>
      </p:sp>
      <p:sp>
        <p:nvSpPr>
          <p:cNvPr id="14" name="Striped Right Arrow 13"/>
          <p:cNvSpPr/>
          <p:nvPr/>
        </p:nvSpPr>
        <p:spPr>
          <a:xfrm>
            <a:off x="1772528" y="2802004"/>
            <a:ext cx="675249" cy="37982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TextBox 14"/>
          <p:cNvSpPr txBox="1"/>
          <p:nvPr/>
        </p:nvSpPr>
        <p:spPr>
          <a:xfrm>
            <a:off x="2757268" y="2658611"/>
            <a:ext cx="7526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B05110"/>
                </a:solidFill>
              </a:rPr>
              <a:t>Oruç,İslam dininin temellerinden biridir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2527" y="3601328"/>
            <a:ext cx="9242475" cy="332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90035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1" y="668738"/>
            <a:ext cx="8802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B05110"/>
                </a:solidFill>
              </a:rPr>
              <a:t>Oruç; </a:t>
            </a:r>
            <a:r>
              <a:rPr lang="tr-TR" sz="2800" dirty="0">
                <a:solidFill>
                  <a:srgbClr val="B05110"/>
                </a:solidFill>
              </a:rPr>
              <a:t>tan yerinin ağarmaya başlamasından güneş batıncaya kadar insanın yeme, içme ve bazı bedensel isteklerden uzak durmasıdır.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1931158" y="2866031"/>
            <a:ext cx="8598089" cy="3316405"/>
          </a:xfrm>
          <a:prstGeom prst="foldedCorner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1931158" y="3613051"/>
            <a:ext cx="8775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chemeClr val="bg1"/>
                </a:solidFill>
              </a:rPr>
              <a:t>“Bir kimse inanarak ve </a:t>
            </a:r>
            <a:r>
              <a:rPr lang="tr-TR" sz="3200" dirty="0" smtClean="0">
                <a:solidFill>
                  <a:schemeClr val="bg1"/>
                </a:solidFill>
              </a:rPr>
              <a:t>mükâfatını Allah’tan </a:t>
            </a:r>
            <a:r>
              <a:rPr lang="tr-TR" sz="3200" dirty="0">
                <a:solidFill>
                  <a:schemeClr val="bg1"/>
                </a:solidFill>
              </a:rPr>
              <a:t>umarak ramazan orucunu tutarsa </a:t>
            </a:r>
            <a:r>
              <a:rPr lang="tr-TR" sz="3200" dirty="0" smtClean="0">
                <a:solidFill>
                  <a:schemeClr val="bg1"/>
                </a:solidFill>
              </a:rPr>
              <a:t>geçmiş </a:t>
            </a:r>
            <a:r>
              <a:rPr lang="tr-TR" sz="3200" dirty="0">
                <a:solidFill>
                  <a:schemeClr val="bg1"/>
                </a:solidFill>
              </a:rPr>
              <a:t>günahları bağışlanır</a:t>
            </a:r>
            <a:r>
              <a:rPr lang="tr-TR" sz="3200" dirty="0" smtClean="0">
                <a:solidFill>
                  <a:schemeClr val="bg1"/>
                </a:solidFill>
              </a:rPr>
              <a:t>.”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6769" y="5290981"/>
            <a:ext cx="2715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Hadis-i Şerif</a:t>
            </a:r>
            <a:endParaRPr lang="tr-TR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52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7089" y="1523538"/>
            <a:ext cx="64826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B05110"/>
                </a:solidFill>
              </a:rPr>
              <a:t>Ergenlik çağına girmiş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B05110"/>
                </a:solidFill>
              </a:rPr>
              <a:t>Akıllı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B05110"/>
                </a:solidFill>
              </a:rPr>
              <a:t>Sağlıklı her müslümana farzdır.</a:t>
            </a:r>
            <a:endParaRPr lang="tr-TR" sz="2800" dirty="0">
              <a:solidFill>
                <a:srgbClr val="B0511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1504" y="668740"/>
            <a:ext cx="4708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B05110"/>
                </a:solidFill>
              </a:rPr>
              <a:t>Oruç kimlere farzdır?</a:t>
            </a:r>
            <a:endParaRPr lang="tr-TR" sz="3200" dirty="0">
              <a:solidFill>
                <a:srgbClr val="B05110"/>
              </a:solidFill>
            </a:endParaRPr>
          </a:p>
        </p:txBody>
      </p:sp>
      <p:sp>
        <p:nvSpPr>
          <p:cNvPr id="13" name="4-Point Star 12"/>
          <p:cNvSpPr/>
          <p:nvPr/>
        </p:nvSpPr>
        <p:spPr>
          <a:xfrm rot="1223309">
            <a:off x="1932768" y="5906084"/>
            <a:ext cx="361521" cy="396141"/>
          </a:xfrm>
          <a:prstGeom prst="star4">
            <a:avLst>
              <a:gd name="adj" fmla="val 18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4-Point Star 13"/>
          <p:cNvSpPr/>
          <p:nvPr/>
        </p:nvSpPr>
        <p:spPr>
          <a:xfrm rot="1917415">
            <a:off x="1950995" y="4999101"/>
            <a:ext cx="365585" cy="372541"/>
          </a:xfrm>
          <a:prstGeom prst="star4">
            <a:avLst>
              <a:gd name="adj" fmla="val 187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4-Point Star 14"/>
          <p:cNvSpPr/>
          <p:nvPr/>
        </p:nvSpPr>
        <p:spPr>
          <a:xfrm rot="1450785">
            <a:off x="1935476" y="5439867"/>
            <a:ext cx="393159" cy="379065"/>
          </a:xfrm>
          <a:prstGeom prst="star4">
            <a:avLst>
              <a:gd name="adj" fmla="val 15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383998" y="3178556"/>
            <a:ext cx="9808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accent3">
                    <a:lumMod val="50000"/>
                  </a:schemeClr>
                </a:solidFill>
              </a:rPr>
              <a:t>Allah,insanları güçleri oranında sorumlu tutmuştur.İnsanların güçlerini aşan ve sıkıntıya yol açan durumlarda kolaylaştırıcı hükümler getirmiştir.</a:t>
            </a:r>
            <a:endParaRPr lang="tr-T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83998" y="4940490"/>
            <a:ext cx="97079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B05110"/>
                </a:solidFill>
              </a:rPr>
              <a:t>Hamile ve bebekli kadınlar</a:t>
            </a:r>
          </a:p>
          <a:p>
            <a:r>
              <a:rPr lang="tr-TR" sz="2800" dirty="0" smtClean="0">
                <a:solidFill>
                  <a:srgbClr val="B05110"/>
                </a:solidFill>
              </a:rPr>
              <a:t>Sağlık durumu elverişli olmayanlar</a:t>
            </a:r>
          </a:p>
          <a:p>
            <a:r>
              <a:rPr lang="tr-TR" sz="2800" dirty="0" smtClean="0">
                <a:solidFill>
                  <a:srgbClr val="B05110"/>
                </a:solidFill>
              </a:rPr>
              <a:t>Yolculuğa çıkanlar oruç tutmakla sorumlu tutulmamıştır.</a:t>
            </a:r>
          </a:p>
        </p:txBody>
      </p:sp>
      <p:sp>
        <p:nvSpPr>
          <p:cNvPr id="19" name="Striped Right Arrow 18"/>
          <p:cNvSpPr/>
          <p:nvPr/>
        </p:nvSpPr>
        <p:spPr>
          <a:xfrm>
            <a:off x="1454376" y="3279930"/>
            <a:ext cx="851463" cy="39578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5950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09" y="573205"/>
            <a:ext cx="8625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B05110"/>
                </a:solidFill>
              </a:rPr>
              <a:t>Bu kişiler oruç tutabilecek duruma geldiklerinde tutamadıkları gün sayısınca oruç tutarlar.Buna 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kaza orucu </a:t>
            </a:r>
            <a:r>
              <a:rPr lang="tr-TR" sz="2800" dirty="0" smtClean="0">
                <a:solidFill>
                  <a:srgbClr val="B05110"/>
                </a:solidFill>
              </a:rPr>
              <a:t>denir.</a:t>
            </a:r>
            <a:endParaRPr lang="tr-TR" sz="2800" dirty="0">
              <a:solidFill>
                <a:srgbClr val="B0511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4209" y="2129051"/>
            <a:ext cx="9758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B05110"/>
                </a:solidFill>
              </a:rPr>
              <a:t>Sürekli sağlık sorunu olanlar ve yaşlılık gibi nedenlerle oruç tutamayanlar ise 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fidye</a:t>
            </a:r>
            <a:r>
              <a:rPr lang="tr-TR" sz="2800" dirty="0" smtClean="0">
                <a:solidFill>
                  <a:srgbClr val="B05110"/>
                </a:solidFill>
              </a:rPr>
              <a:t> verir.</a:t>
            </a:r>
            <a:endParaRPr lang="tr-TR" sz="2800" dirty="0">
              <a:solidFill>
                <a:srgbClr val="B0511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6295" y="3254009"/>
            <a:ext cx="3610970" cy="343314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 rot="12710960">
            <a:off x="2426424" y="3728247"/>
            <a:ext cx="4194934" cy="26578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3036285" y="4703231"/>
            <a:ext cx="297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bg1"/>
                </a:solidFill>
              </a:rPr>
              <a:t>Fidye nedir</a:t>
            </a:r>
            <a:endParaRPr lang="tr-T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09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08" y="655093"/>
            <a:ext cx="10549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B05110"/>
                </a:solidFill>
              </a:rPr>
              <a:t>Fidye,</a:t>
            </a:r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bir insanın günlük yiyecek ihtiyacını karşılayacak miktardaki paraya denir.</a:t>
            </a:r>
            <a:endParaRPr lang="tr-TR" sz="2800" dirty="0" smtClean="0">
              <a:solidFill>
                <a:srgbClr val="B0511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4208" y="1842447"/>
            <a:ext cx="9621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accent4">
                    <a:lumMod val="50000"/>
                  </a:schemeClr>
                </a:solidFill>
              </a:rPr>
              <a:t>Para olarak verilebileciği gibi doğrudan bir yoksulu yedirip içirerek de verilebilir.</a:t>
            </a:r>
            <a:endParaRPr lang="tr-T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4208" y="4940489"/>
            <a:ext cx="1774210" cy="1774211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388358" y="3029801"/>
            <a:ext cx="2511188" cy="15496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2702256" y="3296788"/>
            <a:ext cx="1883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</a:rPr>
              <a:t>Peki ekonomik gücü yoksa ?</a:t>
            </a:r>
            <a:endParaRPr lang="tr-TR" sz="2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485194" y="4940488"/>
            <a:ext cx="1760562" cy="1774211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 flipH="1">
            <a:off x="5090615" y="3296789"/>
            <a:ext cx="4053384" cy="2397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5568287" y="3671248"/>
            <a:ext cx="3562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Ekonomik gücü yerinde olmayanlar fidye vermekle sorumlu değildir </a:t>
            </a:r>
            <a:r>
              <a:rPr lang="tr-TR" sz="24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14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0561" y="680927"/>
            <a:ext cx="9498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B05110"/>
                </a:solidFill>
              </a:rPr>
              <a:t>Ramazan orucu dışında da oruç tutulur.Sizce bu oruç çeşitleri nelerdir ?</a:t>
            </a:r>
            <a:endParaRPr lang="tr-TR" sz="2800" dirty="0">
              <a:solidFill>
                <a:srgbClr val="B0511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661313" y="2674961"/>
            <a:ext cx="1733266" cy="136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59405" y="2413351"/>
            <a:ext cx="369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B05110"/>
                </a:solidFill>
              </a:rPr>
              <a:t>Farz Oruç</a:t>
            </a:r>
            <a:endParaRPr lang="tr-TR" sz="2800" dirty="0">
              <a:solidFill>
                <a:srgbClr val="B0511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360762" y="3637718"/>
            <a:ext cx="1569492" cy="284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30254" y="3289421"/>
            <a:ext cx="2756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B05110"/>
                </a:solidFill>
              </a:rPr>
              <a:t>Vacip Oruç</a:t>
            </a:r>
            <a:endParaRPr lang="tr-TR" sz="2800" dirty="0">
              <a:solidFill>
                <a:srgbClr val="B0511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835020" y="4615302"/>
            <a:ext cx="1323834" cy="136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27093" y="4265473"/>
            <a:ext cx="6032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rgbClr val="B05110"/>
                </a:solidFill>
              </a:rPr>
              <a:t>Nafile Oruç</a:t>
            </a:r>
            <a:endParaRPr lang="tr-TR" sz="2800" dirty="0">
              <a:solidFill>
                <a:srgbClr val="B051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76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661</TotalTime>
  <Words>1094</Words>
  <Application>Microsoft Office PowerPoint</Application>
  <PresentationFormat>Özel</PresentationFormat>
  <Paragraphs>148</Paragraphs>
  <Slides>33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Wisp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betül</dc:creator>
  <cp:lastModifiedBy>yasinbab</cp:lastModifiedBy>
  <cp:revision>66</cp:revision>
  <dcterms:created xsi:type="dcterms:W3CDTF">2016-09-26T14:23:48Z</dcterms:created>
  <dcterms:modified xsi:type="dcterms:W3CDTF">2017-11-19T14:43:38Z</dcterms:modified>
</cp:coreProperties>
</file>