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99"/>
    <a:srgbClr val="FFCCCC"/>
    <a:srgbClr val="AEFF85"/>
    <a:srgbClr val="FFAE85"/>
    <a:srgbClr val="FFFF79"/>
    <a:srgbClr val="FFFF47"/>
    <a:srgbClr val="FF6699"/>
    <a:srgbClr val="FF4FA7"/>
    <a:srgbClr val="99FF66"/>
    <a:srgbClr val="FF99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Orta Stil 4 - Vurgu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1" autoAdjust="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2CDD4E-261C-479D-8F0A-DF2FCD6F6D34}" type="datetimeFigureOut">
              <a:rPr lang="tr-TR" smtClean="0"/>
              <a:pPr/>
              <a:t>11.12.2017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2F78F-89F8-4BAC-AC9E-3DB92BCD211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4062497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2F78F-89F8-4BAC-AC9E-3DB92BCD2111}" type="slidenum">
              <a:rPr lang="tr-TR" smtClean="0"/>
              <a:pPr/>
              <a:t>28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11.12.2017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11.12.2017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11.12.2017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11.12.2017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11.12.2017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11.12.2017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11.12.2017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11.12.2017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11.12.2017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11.12.2017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11.12.2017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pPr/>
              <a:t>11.12.2017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openxmlformats.org/officeDocument/2006/relationships/image" Target="../media/image34.png"/><Relationship Id="rId5" Type="http://schemas.microsoft.com/office/2007/relationships/media" Target="../media/media1.mp3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mp3"/><Relationship Id="rId5" Type="http://schemas.openxmlformats.org/officeDocument/2006/relationships/image" Target="../media/image34.png"/><Relationship Id="rId4" Type="http://schemas.microsoft.com/office/2007/relationships/media" Target="../media/media2.mp3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p3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899592" y="26798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sz="5400" b="1" dirty="0" smtClean="0"/>
              <a:t>NAMAZ İBADETİ</a:t>
            </a:r>
            <a:endParaRPr lang="tr-TR" b="1" dirty="0"/>
          </a:p>
        </p:txBody>
      </p:sp>
      <p:sp>
        <p:nvSpPr>
          <p:cNvPr id="6" name="Metin kutusu 5"/>
          <p:cNvSpPr txBox="1"/>
          <p:nvPr/>
        </p:nvSpPr>
        <p:spPr>
          <a:xfrm>
            <a:off x="3995936" y="5768600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smtClean="0"/>
              <a:t>Hazırlayan: </a:t>
            </a:r>
            <a:r>
              <a:rPr lang="tr-TR" sz="3200" b="1" dirty="0" smtClean="0"/>
              <a:t>Merve ŞENOL</a:t>
            </a:r>
            <a:endParaRPr lang="tr-TR" sz="3200" b="1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993049"/>
            <a:ext cx="4176366" cy="4184736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588" y="1340768"/>
            <a:ext cx="3676080" cy="3683447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060848"/>
            <a:ext cx="3600399" cy="37077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38197295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405" y="1258600"/>
            <a:ext cx="5855859" cy="3826583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5536" y="476672"/>
            <a:ext cx="8229600" cy="4525963"/>
          </a:xfrm>
        </p:spPr>
        <p:txBody>
          <a:bodyPr/>
          <a:lstStyle/>
          <a:p>
            <a:r>
              <a:rPr lang="tr-TR" dirty="0" smtClean="0"/>
              <a:t>6)Niyet: Kılınacak namaz için niyet etmektir.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80" y="2780928"/>
            <a:ext cx="4362400" cy="3744417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3499673" y="1810913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«</a:t>
            </a:r>
            <a:r>
              <a:rPr lang="tr-TR" sz="2400" dirty="0" smtClean="0"/>
              <a:t>Niyet ettim Allah rızası için Sabah namazının sünnetini kılmaya»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2082852587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ağ Ok 3"/>
          <p:cNvSpPr/>
          <p:nvPr/>
        </p:nvSpPr>
        <p:spPr>
          <a:xfrm>
            <a:off x="467544" y="2287714"/>
            <a:ext cx="3240360" cy="1728192"/>
          </a:xfrm>
          <a:prstGeom prst="rightArrow">
            <a:avLst>
              <a:gd name="adj1" fmla="val 50000"/>
              <a:gd name="adj2" fmla="val 51707"/>
            </a:avLst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 smtClean="0">
                <a:solidFill>
                  <a:schemeClr val="tx1"/>
                </a:solidFill>
              </a:rPr>
              <a:t>Namazın içindeki şartlar</a:t>
            </a:r>
            <a:endParaRPr lang="tr-TR" sz="2800" dirty="0">
              <a:solidFill>
                <a:schemeClr val="tx1"/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4255876" y="877852"/>
            <a:ext cx="3960440" cy="52322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r-TR" sz="2800" dirty="0" smtClean="0"/>
              <a:t>1)</a:t>
            </a:r>
            <a:r>
              <a:rPr lang="tr-TR" sz="2800" dirty="0" err="1" smtClean="0"/>
              <a:t>İftitah</a:t>
            </a:r>
            <a:r>
              <a:rPr lang="tr-TR" sz="2800" dirty="0" smtClean="0"/>
              <a:t> Tekbiri</a:t>
            </a:r>
            <a:endParaRPr lang="tr-TR" sz="2800" dirty="0"/>
          </a:p>
        </p:txBody>
      </p:sp>
      <p:sp>
        <p:nvSpPr>
          <p:cNvPr id="7" name="Metin kutusu 6"/>
          <p:cNvSpPr txBox="1"/>
          <p:nvPr/>
        </p:nvSpPr>
        <p:spPr>
          <a:xfrm>
            <a:off x="4272629" y="1556792"/>
            <a:ext cx="3960440" cy="52322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r-TR" sz="2800" dirty="0" smtClean="0"/>
              <a:t>2)Kıyam</a:t>
            </a:r>
            <a:endParaRPr lang="tr-TR" sz="2800" dirty="0"/>
          </a:p>
        </p:txBody>
      </p:sp>
      <p:sp>
        <p:nvSpPr>
          <p:cNvPr id="8" name="Metin kutusu 7"/>
          <p:cNvSpPr txBox="1"/>
          <p:nvPr/>
        </p:nvSpPr>
        <p:spPr>
          <a:xfrm>
            <a:off x="4296087" y="2253367"/>
            <a:ext cx="3960440" cy="52322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r-TR" sz="2800" dirty="0" smtClean="0"/>
              <a:t>3)Kıraat</a:t>
            </a:r>
            <a:endParaRPr lang="tr-TR" sz="2800" dirty="0"/>
          </a:p>
        </p:txBody>
      </p:sp>
      <p:sp>
        <p:nvSpPr>
          <p:cNvPr id="10" name="Metin kutusu 9"/>
          <p:cNvSpPr txBox="1"/>
          <p:nvPr/>
        </p:nvSpPr>
        <p:spPr>
          <a:xfrm>
            <a:off x="4317751" y="2908416"/>
            <a:ext cx="3948322" cy="52322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r-TR" sz="2800" dirty="0" smtClean="0"/>
              <a:t>4)Rüku</a:t>
            </a:r>
            <a:endParaRPr lang="tr-TR" sz="2800" dirty="0"/>
          </a:p>
        </p:txBody>
      </p:sp>
      <p:sp>
        <p:nvSpPr>
          <p:cNvPr id="12" name="Metin kutusu 11"/>
          <p:cNvSpPr txBox="1"/>
          <p:nvPr/>
        </p:nvSpPr>
        <p:spPr>
          <a:xfrm>
            <a:off x="4272629" y="3645024"/>
            <a:ext cx="3936204" cy="52322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r-TR" sz="2800" dirty="0" smtClean="0"/>
              <a:t>5)Secde</a:t>
            </a:r>
            <a:endParaRPr lang="tr-TR" sz="2800" dirty="0"/>
          </a:p>
        </p:txBody>
      </p:sp>
      <p:sp>
        <p:nvSpPr>
          <p:cNvPr id="13" name="Metin kutusu 12"/>
          <p:cNvSpPr txBox="1"/>
          <p:nvPr/>
        </p:nvSpPr>
        <p:spPr>
          <a:xfrm>
            <a:off x="4230216" y="4337870"/>
            <a:ext cx="3948322" cy="52322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r-TR" sz="2800" dirty="0" smtClean="0"/>
              <a:t>6)</a:t>
            </a:r>
            <a:r>
              <a:rPr lang="tr-TR" sz="2800" dirty="0" err="1" smtClean="0"/>
              <a:t>Kade</a:t>
            </a:r>
            <a:r>
              <a:rPr lang="tr-TR" sz="2800" dirty="0" smtClean="0"/>
              <a:t>-i Ahire</a:t>
            </a:r>
            <a:endParaRPr lang="tr-TR" sz="2800" dirty="0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02124"/>
            <a:ext cx="2592288" cy="25952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98660087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0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NAMAZIN İÇİNDEKİ ŞARTLAR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1)</a:t>
            </a:r>
            <a:r>
              <a:rPr lang="tr-TR" dirty="0" err="1" smtClean="0"/>
              <a:t>İftitah</a:t>
            </a:r>
            <a:r>
              <a:rPr lang="tr-TR" dirty="0" smtClean="0"/>
              <a:t> Tekbiri: Niyetten hemen sonra «Allah-u Ekber diyerek namaza başlamaktır.»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680735"/>
            <a:ext cx="3570312" cy="417726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889530"/>
            <a:ext cx="3586218" cy="37536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75109030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r>
              <a:rPr lang="tr-TR" dirty="0" smtClean="0"/>
              <a:t>2)Kıyam: Namazda ayakta durmaktır.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219" y="1772816"/>
            <a:ext cx="4392488" cy="467547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087659"/>
            <a:ext cx="3744416" cy="43636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8919542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r>
              <a:rPr lang="tr-TR" dirty="0" smtClean="0"/>
              <a:t>3)Kıraat: Namazda ayaktayken Kur’an’dan birkaç ayet veya bir sure okumaktır.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8" y="2618615"/>
            <a:ext cx="4608512" cy="431673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564342"/>
            <a:ext cx="5813884" cy="4058397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2627784" y="2276872"/>
            <a:ext cx="3960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err="1" smtClean="0"/>
              <a:t>Subhaneke</a:t>
            </a:r>
            <a:r>
              <a:rPr lang="tr-TR" sz="2000" dirty="0" smtClean="0"/>
              <a:t> Allahümme ve </a:t>
            </a:r>
            <a:r>
              <a:rPr lang="tr-TR" sz="2000" dirty="0" err="1" smtClean="0"/>
              <a:t>bi</a:t>
            </a:r>
            <a:r>
              <a:rPr lang="tr-TR" sz="2000" dirty="0" smtClean="0"/>
              <a:t> </a:t>
            </a:r>
            <a:r>
              <a:rPr lang="tr-TR" sz="2000" dirty="0" err="1" smtClean="0"/>
              <a:t>hamdik</a:t>
            </a:r>
            <a:r>
              <a:rPr lang="tr-TR" sz="2000" dirty="0" smtClean="0"/>
              <a:t> ve </a:t>
            </a:r>
            <a:r>
              <a:rPr lang="tr-TR" sz="2000" dirty="0" err="1" smtClean="0"/>
              <a:t>tebare</a:t>
            </a:r>
            <a:r>
              <a:rPr lang="tr-TR" sz="2000" dirty="0" smtClean="0"/>
              <a:t> </a:t>
            </a:r>
            <a:r>
              <a:rPr lang="tr-TR" sz="2000" dirty="0" err="1" smtClean="0"/>
              <a:t>kesmük</a:t>
            </a:r>
            <a:r>
              <a:rPr lang="tr-TR" sz="2000" dirty="0" smtClean="0"/>
              <a:t> ve </a:t>
            </a:r>
            <a:r>
              <a:rPr lang="tr-TR" sz="2000" dirty="0" err="1" smtClean="0"/>
              <a:t>teala</a:t>
            </a:r>
            <a:r>
              <a:rPr lang="tr-TR" sz="2000" dirty="0" smtClean="0"/>
              <a:t> </a:t>
            </a:r>
            <a:r>
              <a:rPr lang="tr-TR" sz="2000" dirty="0" err="1" smtClean="0"/>
              <a:t>ceddük</a:t>
            </a:r>
            <a:r>
              <a:rPr lang="tr-TR" sz="2000" dirty="0"/>
              <a:t> </a:t>
            </a:r>
            <a:r>
              <a:rPr lang="tr-TR" sz="2000" dirty="0" err="1" smtClean="0"/>
              <a:t>vela</a:t>
            </a:r>
            <a:r>
              <a:rPr lang="tr-TR" sz="2000" dirty="0" smtClean="0"/>
              <a:t> ilahe </a:t>
            </a:r>
            <a:r>
              <a:rPr lang="tr-TR" sz="2000" dirty="0" err="1" smtClean="0"/>
              <a:t>gayruk</a:t>
            </a:r>
            <a:endParaRPr lang="tr-TR" sz="2000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155009"/>
            <a:ext cx="3387080" cy="24677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51760618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r>
              <a:rPr lang="tr-TR" dirty="0" smtClean="0"/>
              <a:t>4)Rüku: Kıyamdan sonra elleri dizlere koyarak eğilmektir.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604" y="2564904"/>
            <a:ext cx="2808312" cy="316835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65275"/>
            <a:ext cx="2448272" cy="2951956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81832"/>
            <a:ext cx="4355976" cy="3935399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5777940" y="2415068"/>
            <a:ext cx="2592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err="1" smtClean="0"/>
              <a:t>Sübhanel</a:t>
            </a:r>
            <a:r>
              <a:rPr lang="tr-TR" sz="2000" dirty="0" smtClean="0"/>
              <a:t> </a:t>
            </a:r>
            <a:r>
              <a:rPr lang="tr-TR" sz="2000" dirty="0" err="1" smtClean="0"/>
              <a:t>rabbiyel</a:t>
            </a:r>
            <a:r>
              <a:rPr lang="tr-TR" sz="2000" dirty="0" smtClean="0"/>
              <a:t> azim </a:t>
            </a:r>
            <a:r>
              <a:rPr lang="tr-TR" sz="2000" dirty="0" err="1"/>
              <a:t>S</a:t>
            </a:r>
            <a:r>
              <a:rPr lang="tr-TR" sz="2000" dirty="0" err="1" smtClean="0"/>
              <a:t>übhanel</a:t>
            </a:r>
            <a:r>
              <a:rPr lang="tr-TR" sz="2000" dirty="0" smtClean="0"/>
              <a:t> </a:t>
            </a:r>
            <a:r>
              <a:rPr lang="tr-TR" sz="2000" dirty="0" err="1" smtClean="0"/>
              <a:t>rabbiyel</a:t>
            </a:r>
            <a:r>
              <a:rPr lang="tr-TR" sz="2000" dirty="0" smtClean="0"/>
              <a:t> azim</a:t>
            </a:r>
          </a:p>
          <a:p>
            <a:r>
              <a:rPr lang="tr-TR" sz="2000" dirty="0" err="1" smtClean="0"/>
              <a:t>Sübhanel</a:t>
            </a:r>
            <a:r>
              <a:rPr lang="tr-TR" sz="2000" dirty="0" smtClean="0"/>
              <a:t> </a:t>
            </a:r>
            <a:r>
              <a:rPr lang="tr-TR" sz="2000" dirty="0" err="1" smtClean="0"/>
              <a:t>rabbiyel</a:t>
            </a:r>
            <a:r>
              <a:rPr lang="tr-TR" sz="2000" dirty="0" smtClean="0"/>
              <a:t> azim</a:t>
            </a:r>
            <a:endParaRPr lang="tr-TR" sz="2000" dirty="0"/>
          </a:p>
        </p:txBody>
      </p:sp>
    </p:spTree>
    <p:extLst>
      <p:ext uri="{BB962C8B-B14F-4D97-AF65-F5344CB8AC3E}">
        <p14:creationId xmlns="" xmlns:p14="http://schemas.microsoft.com/office/powerpoint/2010/main" val="2678952869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591097"/>
            <a:ext cx="8157592" cy="4256976"/>
          </a:xfrm>
        </p:spPr>
        <p:txBody>
          <a:bodyPr/>
          <a:lstStyle/>
          <a:p>
            <a:r>
              <a:rPr lang="tr-TR" dirty="0" smtClean="0"/>
              <a:t>5)Secde: Rükudan sonra elleri, dizleri, alnı ve burnu yere koymaktır. Secde peş peşe 2 kez yapılır.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68" y="3702970"/>
            <a:ext cx="3888432" cy="181712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6075"/>
            <a:ext cx="3805104" cy="165560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700806"/>
            <a:ext cx="4104456" cy="3073071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6348044" y="2276872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Sübhane</a:t>
            </a:r>
            <a:r>
              <a:rPr lang="tr-TR" dirty="0" smtClean="0"/>
              <a:t> </a:t>
            </a:r>
            <a:r>
              <a:rPr lang="tr-TR" dirty="0" err="1" smtClean="0"/>
              <a:t>Rabbiyel</a:t>
            </a:r>
            <a:r>
              <a:rPr lang="tr-TR" dirty="0" smtClean="0"/>
              <a:t> </a:t>
            </a:r>
            <a:r>
              <a:rPr lang="tr-TR" dirty="0" err="1" smtClean="0"/>
              <a:t>a’la</a:t>
            </a:r>
            <a:endParaRPr lang="tr-TR" dirty="0" smtClean="0"/>
          </a:p>
          <a:p>
            <a:r>
              <a:rPr lang="tr-TR" dirty="0" err="1" smtClean="0"/>
              <a:t>Sübhane</a:t>
            </a:r>
            <a:r>
              <a:rPr lang="tr-TR" dirty="0" smtClean="0"/>
              <a:t> </a:t>
            </a:r>
            <a:r>
              <a:rPr lang="tr-TR" dirty="0" err="1" smtClean="0"/>
              <a:t>Rabbiyel</a:t>
            </a:r>
            <a:r>
              <a:rPr lang="tr-TR" dirty="0" smtClean="0"/>
              <a:t> </a:t>
            </a:r>
            <a:r>
              <a:rPr lang="tr-TR" dirty="0" err="1" smtClean="0"/>
              <a:t>a’la</a:t>
            </a:r>
            <a:endParaRPr lang="tr-TR" dirty="0" smtClean="0"/>
          </a:p>
          <a:p>
            <a:r>
              <a:rPr lang="tr-TR" dirty="0" err="1" smtClean="0"/>
              <a:t>Sübhane</a:t>
            </a:r>
            <a:r>
              <a:rPr lang="tr-TR" dirty="0" smtClean="0"/>
              <a:t> </a:t>
            </a:r>
            <a:r>
              <a:rPr lang="tr-TR" dirty="0" err="1" smtClean="0"/>
              <a:t>Rabbiyel</a:t>
            </a:r>
            <a:r>
              <a:rPr lang="tr-TR" dirty="0" smtClean="0"/>
              <a:t> </a:t>
            </a:r>
            <a:r>
              <a:rPr lang="tr-TR" dirty="0" err="1" smtClean="0"/>
              <a:t>a’la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344410462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29208" y="620688"/>
            <a:ext cx="8229600" cy="4525963"/>
          </a:xfrm>
        </p:spPr>
        <p:txBody>
          <a:bodyPr/>
          <a:lstStyle/>
          <a:p>
            <a:r>
              <a:rPr lang="tr-TR" dirty="0" smtClean="0"/>
              <a:t>6)</a:t>
            </a:r>
            <a:r>
              <a:rPr lang="tr-TR" dirty="0" err="1" smtClean="0"/>
              <a:t>Kade</a:t>
            </a:r>
            <a:r>
              <a:rPr lang="tr-TR" dirty="0" smtClean="0"/>
              <a:t>-i ahire: Namazın sonunda «</a:t>
            </a:r>
            <a:r>
              <a:rPr lang="tr-TR" dirty="0" err="1" smtClean="0"/>
              <a:t>Ettehiyyatü</a:t>
            </a:r>
            <a:r>
              <a:rPr lang="tr-TR" dirty="0" smtClean="0"/>
              <a:t>» duasını okuyacak kadar oturmaktır.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54311"/>
            <a:ext cx="2952328" cy="319426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454311"/>
            <a:ext cx="2562200" cy="2978244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276872"/>
            <a:ext cx="3600400" cy="2664296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6048918" y="2677439"/>
            <a:ext cx="2484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Ettehiyyatü</a:t>
            </a:r>
            <a:endParaRPr lang="tr-TR" dirty="0" smtClean="0"/>
          </a:p>
          <a:p>
            <a:r>
              <a:rPr lang="tr-TR" dirty="0" smtClean="0"/>
              <a:t>Allahümme </a:t>
            </a:r>
            <a:r>
              <a:rPr lang="tr-TR" dirty="0" err="1" smtClean="0"/>
              <a:t>salli</a:t>
            </a:r>
            <a:r>
              <a:rPr lang="tr-TR" dirty="0" smtClean="0"/>
              <a:t> </a:t>
            </a:r>
            <a:r>
              <a:rPr lang="tr-TR" dirty="0" err="1" smtClean="0"/>
              <a:t>barik</a:t>
            </a:r>
            <a:endParaRPr lang="tr-TR" dirty="0" smtClean="0"/>
          </a:p>
          <a:p>
            <a:r>
              <a:rPr lang="tr-TR" dirty="0" smtClean="0"/>
              <a:t>Rabbena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3111604789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NAMAZA ÇAĞRI</a:t>
            </a:r>
            <a:br>
              <a:rPr lang="tr-TR" dirty="0" smtClean="0"/>
            </a:br>
            <a:r>
              <a:rPr lang="tr-TR" sz="5400" dirty="0" smtClean="0"/>
              <a:t>EZAN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1700808"/>
            <a:ext cx="8136904" cy="4320481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tr-TR" dirty="0" smtClean="0"/>
              <a:t>Namaz vakitlerini duyurmak için yapılan çağrıya </a:t>
            </a:r>
            <a:r>
              <a:rPr lang="tr-TR" dirty="0" smtClean="0">
                <a:solidFill>
                  <a:srgbClr val="C00000"/>
                </a:solidFill>
              </a:rPr>
              <a:t>ezan</a:t>
            </a:r>
            <a:r>
              <a:rPr lang="tr-TR" dirty="0" smtClean="0"/>
              <a:t> denir</a:t>
            </a:r>
          </a:p>
          <a:p>
            <a:pPr>
              <a:buFont typeface="Wingdings" pitchFamily="2" charset="2"/>
              <a:buChar char="ü"/>
            </a:pPr>
            <a:r>
              <a:rPr lang="tr-TR" dirty="0" smtClean="0"/>
              <a:t>Ezanla aynı zamanda İslam’ın temel mesajları günde</a:t>
            </a:r>
            <a:r>
              <a:rPr lang="tr-TR" dirty="0" smtClean="0">
                <a:solidFill>
                  <a:srgbClr val="C00000"/>
                </a:solidFill>
              </a:rPr>
              <a:t> 5 </a:t>
            </a:r>
            <a:r>
              <a:rPr lang="tr-TR" dirty="0" smtClean="0"/>
              <a:t>kez duyurulu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987552"/>
            <a:ext cx="6408712" cy="28704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39376539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7848872" cy="1008112"/>
          </a:xfrm>
        </p:spPr>
        <p:txBody>
          <a:bodyPr>
            <a:normAutofit/>
          </a:bodyPr>
          <a:lstStyle/>
          <a:p>
            <a:r>
              <a:rPr lang="tr-TR" dirty="0" smtClean="0"/>
              <a:t>EZAN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028" name="Picture 4" descr="ezan türkçe yazılışı ile ilgili görsel sonuc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816" y="97449"/>
            <a:ext cx="3981450" cy="2314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ezan-sesi-mp3indirmek.ne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975011" y="3191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0999589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1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dirty="0" smtClean="0"/>
              <a:t>NAMAZ NEDİR? NİÇİN KILINIR?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1268760"/>
            <a:ext cx="8064896" cy="3456383"/>
          </a:xfrm>
        </p:spPr>
        <p:txBody>
          <a:bodyPr>
            <a:normAutofit/>
          </a:bodyPr>
          <a:lstStyle/>
          <a:p>
            <a:r>
              <a:rPr lang="tr-TR" sz="2800" dirty="0" smtClean="0"/>
              <a:t>Namaz Kuran-ı Kerim’deki </a:t>
            </a:r>
            <a:r>
              <a:rPr lang="tr-TR" sz="2800" dirty="0" smtClean="0">
                <a:solidFill>
                  <a:srgbClr val="FF0000"/>
                </a:solidFill>
              </a:rPr>
              <a:t>salat</a:t>
            </a:r>
            <a:r>
              <a:rPr lang="tr-TR" sz="2800" dirty="0" smtClean="0"/>
              <a:t> kelimesinin karşılığıdır.</a:t>
            </a:r>
          </a:p>
          <a:p>
            <a:r>
              <a:rPr lang="tr-TR" sz="2800" dirty="0" smtClean="0"/>
              <a:t>«Salat» namaz kılmak, dua etmek anlamlarında kullanılır.</a:t>
            </a:r>
          </a:p>
          <a:p>
            <a:r>
              <a:rPr lang="tr-TR" sz="2800" dirty="0" smtClean="0"/>
              <a:t>Namaz Yüce Allah’ı anmaktır.</a:t>
            </a:r>
          </a:p>
          <a:p>
            <a:r>
              <a:rPr lang="tr-TR" sz="2800" dirty="0" smtClean="0"/>
              <a:t>Allah(</a:t>
            </a:r>
            <a:r>
              <a:rPr lang="tr-TR" sz="2800" dirty="0" err="1" smtClean="0"/>
              <a:t>c.c</a:t>
            </a:r>
            <a:r>
              <a:rPr lang="tr-TR" sz="2800" dirty="0" smtClean="0"/>
              <a:t>)«Beni anmak için namaz kıl » buyurmuştur.</a:t>
            </a:r>
            <a:endParaRPr lang="tr-TR" sz="28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269554"/>
            <a:ext cx="3780420" cy="258844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269554"/>
            <a:ext cx="2304256" cy="25508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7287844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tr-TR" dirty="0" smtClean="0"/>
              <a:t>BEŞ VAKİT NAMAZ</a:t>
            </a:r>
            <a:endParaRPr lang="tr-TR" dirty="0"/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628602890"/>
              </p:ext>
            </p:extLst>
          </p:nvPr>
        </p:nvGraphicFramePr>
        <p:xfrm>
          <a:off x="251520" y="1052738"/>
          <a:ext cx="8712968" cy="5472607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673582"/>
                <a:gridCol w="1621238"/>
                <a:gridCol w="1725928"/>
                <a:gridCol w="1673582"/>
                <a:gridCol w="2018638"/>
              </a:tblGrid>
              <a:tr h="1088741">
                <a:tc>
                  <a:txBody>
                    <a:bodyPr/>
                    <a:lstStyle/>
                    <a:p>
                      <a:r>
                        <a:rPr lang="tr-TR" sz="3600" b="0" dirty="0" smtClean="0">
                          <a:solidFill>
                            <a:srgbClr val="C00000"/>
                          </a:solidFill>
                        </a:rPr>
                        <a:t>SABAH</a:t>
                      </a:r>
                      <a:endParaRPr lang="tr-TR" sz="3600" b="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 smtClean="0"/>
                        <a:t>4</a:t>
                      </a:r>
                      <a:r>
                        <a:rPr lang="tr-TR" sz="2800" baseline="0" dirty="0" smtClean="0"/>
                        <a:t> rekattır</a:t>
                      </a:r>
                      <a:endParaRPr lang="tr-T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 smtClean="0"/>
                        <a:t>2 sünnet</a:t>
                      </a:r>
                      <a:endParaRPr lang="tr-T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 smtClean="0"/>
                        <a:t>2 farz</a:t>
                      </a:r>
                      <a:endParaRPr lang="tr-T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1103192">
                <a:tc>
                  <a:txBody>
                    <a:bodyPr/>
                    <a:lstStyle/>
                    <a:p>
                      <a:r>
                        <a:rPr lang="tr-TR" sz="3600" dirty="0" smtClean="0">
                          <a:solidFill>
                            <a:srgbClr val="C00000"/>
                          </a:solidFill>
                        </a:rPr>
                        <a:t>ÖĞLE</a:t>
                      </a:r>
                      <a:endParaRPr lang="tr-TR" sz="3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b="1" dirty="0" smtClean="0"/>
                        <a:t>10 rekattır</a:t>
                      </a:r>
                      <a:endParaRPr lang="tr-T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b="1" dirty="0" smtClean="0"/>
                        <a:t>4</a:t>
                      </a:r>
                      <a:r>
                        <a:rPr lang="tr-TR" sz="2800" b="1" baseline="0" dirty="0" smtClean="0"/>
                        <a:t> sünnet</a:t>
                      </a:r>
                      <a:endParaRPr lang="tr-T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b="1" dirty="0" smtClean="0"/>
                        <a:t>4 farz</a:t>
                      </a:r>
                      <a:endParaRPr lang="tr-T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b="1" dirty="0" smtClean="0"/>
                        <a:t>2</a:t>
                      </a:r>
                      <a:r>
                        <a:rPr lang="tr-TR" sz="2800" b="1" baseline="0" dirty="0" smtClean="0"/>
                        <a:t> rekat son sünnet</a:t>
                      </a:r>
                      <a:endParaRPr lang="tr-TR" sz="2800" b="1" dirty="0"/>
                    </a:p>
                  </a:txBody>
                  <a:tcPr/>
                </a:tc>
              </a:tr>
              <a:tr h="1088741">
                <a:tc>
                  <a:txBody>
                    <a:bodyPr/>
                    <a:lstStyle/>
                    <a:p>
                      <a:r>
                        <a:rPr lang="tr-TR" sz="3600" dirty="0" smtClean="0">
                          <a:solidFill>
                            <a:srgbClr val="C00000"/>
                          </a:solidFill>
                        </a:rPr>
                        <a:t>İKİNDİ</a:t>
                      </a:r>
                      <a:endParaRPr lang="tr-TR" sz="3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b="1" dirty="0" smtClean="0"/>
                        <a:t>8 rekattır</a:t>
                      </a:r>
                      <a:endParaRPr lang="tr-T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b="1" dirty="0" smtClean="0"/>
                        <a:t>4</a:t>
                      </a:r>
                      <a:r>
                        <a:rPr lang="tr-TR" sz="2800" b="1" baseline="0" dirty="0" smtClean="0"/>
                        <a:t> sünnet</a:t>
                      </a:r>
                      <a:endParaRPr lang="tr-T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b="1" dirty="0" smtClean="0"/>
                        <a:t>4 farz</a:t>
                      </a:r>
                      <a:endParaRPr lang="tr-T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1088741">
                <a:tc>
                  <a:txBody>
                    <a:bodyPr/>
                    <a:lstStyle/>
                    <a:p>
                      <a:r>
                        <a:rPr lang="tr-TR" sz="3600" dirty="0" smtClean="0">
                          <a:solidFill>
                            <a:srgbClr val="C00000"/>
                          </a:solidFill>
                        </a:rPr>
                        <a:t>AKŞAM</a:t>
                      </a:r>
                      <a:endParaRPr lang="tr-TR" sz="3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b="1" dirty="0" smtClean="0"/>
                        <a:t>5 rekattır</a:t>
                      </a:r>
                      <a:endParaRPr lang="tr-T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b="1" dirty="0" smtClean="0"/>
                        <a:t>3</a:t>
                      </a:r>
                      <a:r>
                        <a:rPr lang="tr-TR" sz="2800" b="1" baseline="0" dirty="0" smtClean="0"/>
                        <a:t> farz</a:t>
                      </a:r>
                      <a:endParaRPr lang="tr-T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b="1" dirty="0" smtClean="0"/>
                        <a:t>2 sünnet</a:t>
                      </a:r>
                      <a:endParaRPr lang="tr-T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1103192">
                <a:tc>
                  <a:txBody>
                    <a:bodyPr/>
                    <a:lstStyle/>
                    <a:p>
                      <a:r>
                        <a:rPr lang="tr-TR" sz="3600" dirty="0" smtClean="0">
                          <a:solidFill>
                            <a:srgbClr val="C00000"/>
                          </a:solidFill>
                        </a:rPr>
                        <a:t>YATSI</a:t>
                      </a:r>
                      <a:endParaRPr lang="tr-TR" sz="3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b="1" dirty="0" smtClean="0"/>
                        <a:t>13 rekattır</a:t>
                      </a:r>
                      <a:endParaRPr lang="tr-T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b="1" dirty="0" smtClean="0"/>
                        <a:t>4</a:t>
                      </a:r>
                      <a:r>
                        <a:rPr lang="tr-TR" sz="2800" b="1" baseline="0" dirty="0" smtClean="0"/>
                        <a:t> sünnet</a:t>
                      </a:r>
                      <a:endParaRPr lang="tr-T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b="1" dirty="0" smtClean="0"/>
                        <a:t>4 farz</a:t>
                      </a:r>
                      <a:endParaRPr lang="tr-T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 smtClean="0"/>
                        <a:t>2</a:t>
                      </a:r>
                      <a:r>
                        <a:rPr lang="tr-TR" sz="2400" b="1" baseline="0" dirty="0" smtClean="0"/>
                        <a:t> sünnet </a:t>
                      </a:r>
                    </a:p>
                    <a:p>
                      <a:r>
                        <a:rPr lang="tr-TR" sz="2400" b="1" baseline="0" dirty="0" smtClean="0"/>
                        <a:t>3 vitir</a:t>
                      </a:r>
                      <a:endParaRPr lang="tr-TR" sz="2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57114983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CEMAATLE NAMAZ</a:t>
            </a:r>
            <a:endParaRPr lang="tr-TR" dirty="0"/>
          </a:p>
        </p:txBody>
      </p:sp>
      <p:sp>
        <p:nvSpPr>
          <p:cNvPr id="4" name="Dikey Kaydırma 3"/>
          <p:cNvSpPr/>
          <p:nvPr/>
        </p:nvSpPr>
        <p:spPr>
          <a:xfrm>
            <a:off x="216782" y="1375008"/>
            <a:ext cx="3744416" cy="5040560"/>
          </a:xfrm>
          <a:prstGeom prst="verticalScroll">
            <a:avLst/>
          </a:prstGeom>
          <a:solidFill>
            <a:srgbClr val="FFAE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smtClean="0">
                <a:solidFill>
                  <a:schemeClr val="tx1"/>
                </a:solidFill>
              </a:rPr>
              <a:t>«Kim yatsı namazını cemaatle kılarsa gece yarısına kadar namaz kılmış sevabı kazanır. Sabah namazını da cemaatle kılarsa bütün geceyi namaz kılarak geçirmiş gibi sevap alır.»(Hadis-i şerif)</a:t>
            </a:r>
            <a:endParaRPr lang="tr-TR" sz="2400" dirty="0">
              <a:solidFill>
                <a:schemeClr val="tx1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484784"/>
            <a:ext cx="5040560" cy="48965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13282315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CUMA NAMAZI</a:t>
            </a:r>
            <a:endParaRPr lang="tr-TR" dirty="0"/>
          </a:p>
        </p:txBody>
      </p:sp>
      <p:sp>
        <p:nvSpPr>
          <p:cNvPr id="4" name="Dikey Kaydırma 3"/>
          <p:cNvSpPr/>
          <p:nvPr/>
        </p:nvSpPr>
        <p:spPr>
          <a:xfrm>
            <a:off x="395536" y="1268760"/>
            <a:ext cx="3672408" cy="5040560"/>
          </a:xfrm>
          <a:prstGeom prst="verticalScroll">
            <a:avLst/>
          </a:prstGeom>
          <a:solidFill>
            <a:srgbClr val="AEFF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smtClean="0">
                <a:solidFill>
                  <a:schemeClr val="tx1"/>
                </a:solidFill>
              </a:rPr>
              <a:t>Allah(</a:t>
            </a:r>
            <a:r>
              <a:rPr lang="tr-TR" sz="2400" dirty="0" err="1" smtClean="0">
                <a:solidFill>
                  <a:schemeClr val="tx1"/>
                </a:solidFill>
              </a:rPr>
              <a:t>c.c</a:t>
            </a:r>
            <a:r>
              <a:rPr lang="tr-TR" sz="2400" dirty="0" smtClean="0">
                <a:solidFill>
                  <a:schemeClr val="tx1"/>
                </a:solidFill>
              </a:rPr>
              <a:t>) şöyle </a:t>
            </a:r>
            <a:r>
              <a:rPr lang="tr-TR" sz="2400" dirty="0" err="1" smtClean="0">
                <a:solidFill>
                  <a:schemeClr val="tx1"/>
                </a:solidFill>
              </a:rPr>
              <a:t>buyuruyor:Ey</a:t>
            </a:r>
            <a:r>
              <a:rPr lang="tr-TR" sz="2400" dirty="0" smtClean="0">
                <a:solidFill>
                  <a:schemeClr val="tx1"/>
                </a:solidFill>
              </a:rPr>
              <a:t> iman edenler! Cuma günü namaza çağrıldığınız zaman hemen Allah’ı anmaya koşun ve alışverişi bırakın. Eğer bilirseniz bu sizin için daha hayırlıdır.</a:t>
            </a:r>
            <a:endParaRPr lang="tr-TR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388" y="1316483"/>
            <a:ext cx="4760635" cy="49325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59982070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BAYRAM NAMAZI</a:t>
            </a:r>
            <a:endParaRPr lang="tr-TR" dirty="0"/>
          </a:p>
        </p:txBody>
      </p:sp>
      <p:sp>
        <p:nvSpPr>
          <p:cNvPr id="4" name="Yatay Kaydırma 3"/>
          <p:cNvSpPr/>
          <p:nvPr/>
        </p:nvSpPr>
        <p:spPr>
          <a:xfrm>
            <a:off x="382462" y="1124744"/>
            <a:ext cx="8352928" cy="1872208"/>
          </a:xfrm>
          <a:prstGeom prst="horizontalScroll">
            <a:avLst/>
          </a:prstGeom>
          <a:solidFill>
            <a:srgbClr val="FFFF79"/>
          </a:solidFill>
          <a:ln>
            <a:solidFill>
              <a:schemeClr val="tx1"/>
            </a:solidFill>
            <a:headEnd type="diamond" w="med" len="med"/>
            <a:tailEnd type="diamond" w="med" len="me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 smtClean="0">
                <a:solidFill>
                  <a:schemeClr val="tx1"/>
                </a:solidFill>
              </a:rPr>
              <a:t>Bir yılda iki dini bayram vardır. Bunlardan biri Ramazan diğeri ise Kurban bayramıdır. Her iki bayramda da iki rekat bayram namazı kılmak vaciptir.</a:t>
            </a:r>
            <a:endParaRPr lang="tr-TR" sz="2800" dirty="0">
              <a:solidFill>
                <a:schemeClr val="tx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7579"/>
            <a:ext cx="3973514" cy="33797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937" y="3217579"/>
            <a:ext cx="4361158" cy="33797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0550134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60840" cy="1008112"/>
          </a:xfrm>
        </p:spPr>
        <p:txBody>
          <a:bodyPr/>
          <a:lstStyle/>
          <a:p>
            <a:r>
              <a:rPr lang="tr-TR" dirty="0" smtClean="0"/>
              <a:t>CENAZE NAMAZI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tr-TR" sz="2800" dirty="0" smtClean="0"/>
              <a:t>Müslümanların birbirlerine karşı bazı görevleri vardır bunlardan biri de ölen kimsenin cenaze namazına katılmaktır.</a:t>
            </a:r>
          </a:p>
          <a:p>
            <a:pPr>
              <a:buFont typeface="Wingdings" pitchFamily="2" charset="2"/>
              <a:buChar char="ü"/>
            </a:pPr>
            <a:r>
              <a:rPr lang="tr-TR" sz="2800" dirty="0" smtClean="0"/>
              <a:t>Cenaze namazı dua niteliği taşıyan bir </a:t>
            </a:r>
            <a:r>
              <a:rPr lang="tr-TR" sz="2800" dirty="0" err="1" smtClean="0"/>
              <a:t>namazdır.Bir</a:t>
            </a:r>
            <a:r>
              <a:rPr lang="tr-TR" sz="2800" dirty="0" smtClean="0"/>
              <a:t> grup </a:t>
            </a:r>
            <a:r>
              <a:rPr lang="tr-TR" sz="2800" dirty="0" err="1" smtClean="0"/>
              <a:t>müslümanın</a:t>
            </a:r>
            <a:r>
              <a:rPr lang="tr-TR" sz="2800" dirty="0" smtClean="0"/>
              <a:t> cenaze namazı kılması ile diğer </a:t>
            </a:r>
            <a:r>
              <a:rPr lang="tr-TR" sz="2800" dirty="0" err="1" smtClean="0"/>
              <a:t>müslümanlardan</a:t>
            </a:r>
            <a:r>
              <a:rPr lang="tr-TR" sz="2800" dirty="0" smtClean="0"/>
              <a:t> yükümlülük kalkmış olur.</a:t>
            </a:r>
            <a:endParaRPr lang="tr-TR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832865"/>
            <a:ext cx="6840760" cy="28815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2902426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416824" cy="1080120"/>
          </a:xfrm>
        </p:spPr>
        <p:txBody>
          <a:bodyPr/>
          <a:lstStyle/>
          <a:p>
            <a:r>
              <a:rPr lang="tr-TR" dirty="0" smtClean="0"/>
              <a:t>TERAVİH NAMAZI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1268761"/>
            <a:ext cx="8352928" cy="309634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tr-TR" dirty="0" smtClean="0"/>
              <a:t>Teravih namazı Ramazan ayında kılınır. Yatsı namazının son sünneti ile vitir namazı arasında kılınan sünnet bir namazdır.</a:t>
            </a:r>
          </a:p>
          <a:p>
            <a:pPr>
              <a:buFont typeface="Wingdings" pitchFamily="2" charset="2"/>
              <a:buChar char="ü"/>
            </a:pPr>
            <a:r>
              <a:rPr lang="tr-TR" dirty="0" smtClean="0"/>
              <a:t>Genelde </a:t>
            </a:r>
            <a:r>
              <a:rPr lang="tr-TR" dirty="0" smtClean="0">
                <a:solidFill>
                  <a:srgbClr val="C00000"/>
                </a:solidFill>
              </a:rPr>
              <a:t>20 rekat </a:t>
            </a:r>
            <a:r>
              <a:rPr lang="tr-TR" dirty="0" smtClean="0"/>
              <a:t>olarak kılınır.</a:t>
            </a:r>
          </a:p>
          <a:p>
            <a:pPr>
              <a:buFont typeface="Wingdings" pitchFamily="2" charset="2"/>
              <a:buChar char="ü"/>
            </a:pPr>
            <a:r>
              <a:rPr lang="tr-TR" dirty="0" smtClean="0"/>
              <a:t>Cemaatle kılındığı gibi tek başına da kılınabilir.</a:t>
            </a:r>
            <a:endParaRPr lang="tr-TR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025493"/>
            <a:ext cx="4428927" cy="281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14" y="4025493"/>
            <a:ext cx="3707146" cy="281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45950062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tr-TR" dirty="0" smtClean="0"/>
              <a:t>NAMAZI BOZAN DURUMLAR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1052736"/>
            <a:ext cx="8280920" cy="4752528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tr-TR" dirty="0" smtClean="0"/>
              <a:t>Namazda konuşmak,gülmek,bir şey yiyip içmek</a:t>
            </a:r>
          </a:p>
          <a:p>
            <a:pPr>
              <a:buFont typeface="Wingdings" pitchFamily="2" charset="2"/>
              <a:buChar char="ü"/>
            </a:pPr>
            <a:r>
              <a:rPr lang="tr-TR" dirty="0" smtClean="0"/>
              <a:t>Dışarıdan bakıldığında namazda olmadığı izlenimi verecek bir davranışta bulunmak</a:t>
            </a:r>
          </a:p>
          <a:p>
            <a:pPr>
              <a:buFont typeface="Wingdings" pitchFamily="2" charset="2"/>
              <a:buChar char="ü"/>
            </a:pPr>
            <a:r>
              <a:rPr lang="tr-TR" dirty="0" smtClean="0"/>
              <a:t>Namazın farzlarından birini terk etmek</a:t>
            </a:r>
          </a:p>
          <a:p>
            <a:pPr>
              <a:buFont typeface="Wingdings" pitchFamily="2" charset="2"/>
              <a:buChar char="ü"/>
            </a:pPr>
            <a:r>
              <a:rPr lang="tr-TR" dirty="0" smtClean="0"/>
              <a:t>Namazdayken abdestin bozulması</a:t>
            </a:r>
          </a:p>
          <a:p>
            <a:pPr>
              <a:buFont typeface="Wingdings" pitchFamily="2" charset="2"/>
              <a:buChar char="ü"/>
            </a:pPr>
            <a:r>
              <a:rPr lang="tr-TR" dirty="0" smtClean="0"/>
              <a:t>Namazda kıbleden başka yöne dönmek                                                                        </a:t>
            </a:r>
            <a:endParaRPr lang="tr-T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30" y="4442577"/>
            <a:ext cx="4680519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NAMAZIN İNSANA KAZANDIRDIKLARI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124745"/>
            <a:ext cx="8229600" cy="3744415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tr-TR" dirty="0" smtClean="0"/>
              <a:t>Namaz ,insanın Yüce Allah ile bağını canlı tutar.</a:t>
            </a:r>
          </a:p>
          <a:p>
            <a:pPr>
              <a:buFont typeface="Wingdings" pitchFamily="2" charset="2"/>
              <a:buChar char="ü"/>
            </a:pPr>
            <a:r>
              <a:rPr lang="tr-TR" dirty="0" smtClean="0"/>
              <a:t>Namaz,insanın duygu dünyasını zenginleştirir.</a:t>
            </a:r>
          </a:p>
          <a:p>
            <a:pPr>
              <a:buFont typeface="Wingdings" pitchFamily="2" charset="2"/>
              <a:buChar char="ü"/>
            </a:pPr>
            <a:r>
              <a:rPr lang="tr-TR" dirty="0" smtClean="0"/>
              <a:t>Namaz,insanın,davranışlarında bilinçli olmasını sağlar.</a:t>
            </a:r>
          </a:p>
          <a:p>
            <a:pPr>
              <a:buFont typeface="Wingdings" pitchFamily="2" charset="2"/>
              <a:buChar char="ü"/>
            </a:pPr>
            <a:r>
              <a:rPr lang="tr-TR" dirty="0" smtClean="0"/>
              <a:t>Namaz,insanda birlikte yaşama ve dayanışma bilincini geliştirir.</a:t>
            </a:r>
          </a:p>
          <a:p>
            <a:pPr>
              <a:buFont typeface="Wingdings" pitchFamily="2" charset="2"/>
              <a:buChar char="ü"/>
            </a:pPr>
            <a:endParaRPr lang="tr-TR" dirty="0"/>
          </a:p>
        </p:txBody>
      </p:sp>
      <p:pic>
        <p:nvPicPr>
          <p:cNvPr id="5" name="4 Resim" descr="namaz_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4653136"/>
            <a:ext cx="4320480" cy="20162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5 Resim" descr="images (9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725144"/>
            <a:ext cx="3744416" cy="21328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r-TR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KUNUT DUALARI VE ANLAMI</a:t>
            </a:r>
            <a:endParaRPr lang="tr-TR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764705"/>
            <a:ext cx="9144000" cy="6093296"/>
          </a:xfrm>
        </p:spPr>
        <p:txBody>
          <a:bodyPr/>
          <a:lstStyle/>
          <a:p>
            <a:r>
              <a:rPr lang="tr-TR" dirty="0" smtClean="0"/>
              <a:t>OKUNUŞU VE ANLAMI</a:t>
            </a:r>
            <a:endParaRPr lang="tr-TR" dirty="0"/>
          </a:p>
        </p:txBody>
      </p:sp>
      <p:sp>
        <p:nvSpPr>
          <p:cNvPr id="4" name="3 Dikey Kaydırma"/>
          <p:cNvSpPr/>
          <p:nvPr/>
        </p:nvSpPr>
        <p:spPr>
          <a:xfrm>
            <a:off x="0" y="1412776"/>
            <a:ext cx="4572000" cy="5445224"/>
          </a:xfrm>
          <a:prstGeom prst="vertic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800" dirty="0" smtClean="0"/>
              <a:t>Allahümme inna nesteinüke ve nesteğfurike ve nestehdik.Ve nü’minü bike Ve netübü ileyk.Ve netevekkelü aleyke venüsni aleykel hayra küllehü neşrüke ve la nefruk.Ve nahleu ve netruku men yefcürük. </a:t>
            </a:r>
            <a:endParaRPr lang="tr-TR" sz="3200" dirty="0"/>
          </a:p>
        </p:txBody>
      </p:sp>
      <p:sp>
        <p:nvSpPr>
          <p:cNvPr id="5" name="4 Dikey Kaydırma"/>
          <p:cNvSpPr/>
          <p:nvPr/>
        </p:nvSpPr>
        <p:spPr>
          <a:xfrm>
            <a:off x="4716016" y="1412776"/>
            <a:ext cx="4283968" cy="5445224"/>
          </a:xfrm>
          <a:prstGeom prst="vertic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800" dirty="0" smtClean="0"/>
              <a:t>Allah’ım senden bize yardım etmeni,bizi bağışlamanı ve bize hidayet vermeni dileriz.Sana iman eder ve tövbe ederiz.Sana güvenir,her hayrı senden bilir ve seni överiz,sana şükrederiz.”</a:t>
            </a:r>
            <a:endParaRPr lang="tr-TR" sz="2800" dirty="0"/>
          </a:p>
        </p:txBody>
      </p:sp>
      <p:pic>
        <p:nvPicPr>
          <p:cNvPr id="6" name="inna_nesteinuke_kunut_dualari_sesli_dinle_indir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580112" y="73018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54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r-TR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KUNUT DUALARI VE ANLAMI</a:t>
            </a:r>
            <a:endParaRPr lang="tr-TR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3 Dikey Kaydırma"/>
          <p:cNvSpPr/>
          <p:nvPr/>
        </p:nvSpPr>
        <p:spPr>
          <a:xfrm>
            <a:off x="0" y="1052736"/>
            <a:ext cx="4355976" cy="5805264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800" dirty="0" smtClean="0"/>
              <a:t>Allahümme iyyake na’büdü ve leke nüsalli ve nescüd.Ve ileyke nes’a ve nahfidü narcu rahmeteke ve nehşa azabek.</a:t>
            </a:r>
            <a:r>
              <a:rPr lang="tr-TR" sz="2800" dirty="0" err="1" smtClean="0"/>
              <a:t>İnne</a:t>
            </a:r>
            <a:r>
              <a:rPr lang="tr-TR" sz="2800" dirty="0" smtClean="0"/>
              <a:t> azabeke bi’l-</a:t>
            </a:r>
            <a:r>
              <a:rPr lang="tr-TR" sz="2800" dirty="0" err="1" smtClean="0"/>
              <a:t>küffari</a:t>
            </a:r>
            <a:r>
              <a:rPr lang="tr-TR" sz="2800" dirty="0" smtClean="0"/>
              <a:t> mülhig. </a:t>
            </a:r>
            <a:endParaRPr lang="tr-TR" sz="2800" dirty="0"/>
          </a:p>
        </p:txBody>
      </p:sp>
      <p:sp>
        <p:nvSpPr>
          <p:cNvPr id="5" name="4 Dikey Kaydırma"/>
          <p:cNvSpPr/>
          <p:nvPr/>
        </p:nvSpPr>
        <p:spPr>
          <a:xfrm>
            <a:off x="4355976" y="980728"/>
            <a:ext cx="4788024" cy="5877272"/>
          </a:xfrm>
          <a:prstGeom prst="vertic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800" dirty="0" smtClean="0"/>
              <a:t>Allah’ım!Biz ancak sana ibadet eder ve senin rızan için namaz kılıp secde ederiz.Sana yakınlaşmak için çalışır,senin rahmetini umar ve azabından korkarız.Hiç şüphe yok ki senin azabın,kafirleri kuşatacaktır.</a:t>
            </a:r>
            <a:endParaRPr lang="tr-TR" sz="2800" dirty="0"/>
          </a:p>
        </p:txBody>
      </p:sp>
      <p:pic>
        <p:nvPicPr>
          <p:cNvPr id="3" name="iyya_kenabudu_kunut_dualari_sesli_dinle_indir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48702" y="979827"/>
            <a:ext cx="425038" cy="425038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1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Belirtme Çizgisi 5"/>
          <p:cNvSpPr/>
          <p:nvPr/>
        </p:nvSpPr>
        <p:spPr>
          <a:xfrm>
            <a:off x="425790" y="103418"/>
            <a:ext cx="4104456" cy="2906748"/>
          </a:xfrm>
          <a:prstGeom prst="wedgeEllipseCallout">
            <a:avLst/>
          </a:prstGeom>
          <a:pattFill prst="pct20">
            <a:fgClr>
              <a:srgbClr val="74F640"/>
            </a:fgClr>
            <a:bgClr>
              <a:schemeClr val="bg1"/>
            </a:bgClr>
          </a:pattFill>
          <a:ln>
            <a:solidFill>
              <a:schemeClr val="accent6">
                <a:lumMod val="75000"/>
                <a:alpha val="98000"/>
              </a:schemeClr>
            </a:solidFill>
          </a:ln>
          <a:scene3d>
            <a:camera prst="orthographicFront">
              <a:rot lat="21540035" lon="20447675" rev="2159531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smtClean="0">
                <a:solidFill>
                  <a:schemeClr val="tx1"/>
                </a:solidFill>
              </a:rPr>
              <a:t>Allah «Şüphesiz namaz müminlere vakitleri belirlenmiş bir farzdır.» buyurmuştur.</a:t>
            </a:r>
            <a:endParaRPr lang="tr-TR" sz="2400" dirty="0">
              <a:solidFill>
                <a:schemeClr val="tx1"/>
              </a:solidFill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216762" y="3365243"/>
            <a:ext cx="4104456" cy="10081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6000" dirty="0" smtClean="0">
                <a:solidFill>
                  <a:schemeClr val="tx1"/>
                </a:solidFill>
              </a:rPr>
              <a:t>AYET</a:t>
            </a:r>
            <a:endParaRPr lang="tr-TR" sz="6000" dirty="0">
              <a:solidFill>
                <a:schemeClr val="tx1"/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4535567" y="3333574"/>
            <a:ext cx="4104456" cy="1008112"/>
          </a:xfrm>
          <a:prstGeom prst="rect">
            <a:avLst/>
          </a:prstGeom>
          <a:solidFill>
            <a:srgbClr val="AEFF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6000" dirty="0" smtClean="0">
                <a:solidFill>
                  <a:schemeClr val="tx1"/>
                </a:solidFill>
              </a:rPr>
              <a:t>HADİS</a:t>
            </a:r>
            <a:endParaRPr lang="tr-TR" sz="6000" dirty="0">
              <a:solidFill>
                <a:schemeClr val="tx1"/>
              </a:solidFill>
            </a:endParaRPr>
          </a:p>
        </p:txBody>
      </p:sp>
      <p:sp>
        <p:nvSpPr>
          <p:cNvPr id="10" name="Köşeleri Yuvarlanmış Dikdörtgen Belirtme Çizgisi 9"/>
          <p:cNvSpPr/>
          <p:nvPr/>
        </p:nvSpPr>
        <p:spPr>
          <a:xfrm>
            <a:off x="5076056" y="332656"/>
            <a:ext cx="3401835" cy="2448272"/>
          </a:xfrm>
          <a:prstGeom prst="wedgeRoundRectCallout">
            <a:avLst>
              <a:gd name="adj1" fmla="val -21700"/>
              <a:gd name="adj2" fmla="val 70934"/>
              <a:gd name="adj3" fmla="val 16667"/>
            </a:avLst>
          </a:prstGeom>
          <a:pattFill prst="smConfetti">
            <a:fgClr>
              <a:srgbClr val="74F640"/>
            </a:fgClr>
            <a:bgClr>
              <a:schemeClr val="bg1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 smtClean="0">
                <a:solidFill>
                  <a:schemeClr val="tx1"/>
                </a:solidFill>
              </a:rPr>
              <a:t>Peygamberimiz« Namaz dinin direğidir.» buyurmuştur.</a:t>
            </a:r>
            <a:endParaRPr lang="tr-TR" sz="24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380" y="3661264"/>
            <a:ext cx="3534141" cy="33612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94144273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r-TR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6. SINIF 2. ÜNİTE KAZANIMLAR</a:t>
            </a:r>
            <a:endParaRPr lang="tr-TR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Ø"/>
            </a:pPr>
            <a:r>
              <a:rPr lang="tr-TR" dirty="0" smtClean="0"/>
              <a:t>Namaz ibadetinin anlamını ve namazın niçin kılınması gerektiğini açıklar.</a:t>
            </a:r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Namazın hazırlık şartlarından olan abdestin,boy abdest(gusül)in ve teyemmümün hangi durumlarda ve nasıl yapıldığını açıklar.</a:t>
            </a:r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Namaza hazırlık şartlarını belirtir.</a:t>
            </a:r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Namazın kılınış şartlarını açıklar.</a:t>
            </a:r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Ezan ve kametin namazla ilişkisinin farkında olur.</a:t>
            </a:r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Namazın kılınışını açıklar.</a:t>
            </a:r>
            <a:endParaRPr lang="tr-TR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800" dirty="0" smtClean="0"/>
              <a:t>NAMAZIN ŞARTLARI</a:t>
            </a:r>
            <a:endParaRPr lang="tr-TR" sz="4800" dirty="0"/>
          </a:p>
        </p:txBody>
      </p:sp>
      <p:sp>
        <p:nvSpPr>
          <p:cNvPr id="4" name="Sağ Ok 3"/>
          <p:cNvSpPr/>
          <p:nvPr/>
        </p:nvSpPr>
        <p:spPr>
          <a:xfrm>
            <a:off x="395536" y="2348880"/>
            <a:ext cx="3240360" cy="2088232"/>
          </a:xfrm>
          <a:prstGeom prst="rightArrow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 smtClean="0">
                <a:solidFill>
                  <a:schemeClr val="tx1"/>
                </a:solidFill>
              </a:rPr>
              <a:t>Namazın dışındaki şatları</a:t>
            </a:r>
            <a:endParaRPr lang="tr-TR" sz="2800" dirty="0">
              <a:solidFill>
                <a:schemeClr val="tx1"/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4179912" y="1705158"/>
            <a:ext cx="3888432" cy="52322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r-TR" sz="2800" dirty="0" smtClean="0"/>
              <a:t>1)</a:t>
            </a:r>
            <a:r>
              <a:rPr lang="tr-TR" sz="2800" dirty="0" err="1" smtClean="0"/>
              <a:t>Hadesten</a:t>
            </a:r>
            <a:r>
              <a:rPr lang="tr-TR" sz="2800" dirty="0" smtClean="0"/>
              <a:t> Taharet</a:t>
            </a:r>
            <a:endParaRPr lang="tr-TR" sz="2800" dirty="0"/>
          </a:p>
        </p:txBody>
      </p:sp>
      <p:sp>
        <p:nvSpPr>
          <p:cNvPr id="6" name="Metin kutusu 5"/>
          <p:cNvSpPr txBox="1"/>
          <p:nvPr/>
        </p:nvSpPr>
        <p:spPr>
          <a:xfrm>
            <a:off x="4179912" y="2413044"/>
            <a:ext cx="3888432" cy="52322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r-TR" sz="2800" dirty="0" smtClean="0"/>
              <a:t>2)Necasetten Taharet</a:t>
            </a:r>
            <a:endParaRPr lang="tr-TR" sz="2800" dirty="0"/>
          </a:p>
        </p:txBody>
      </p:sp>
      <p:sp>
        <p:nvSpPr>
          <p:cNvPr id="8" name="Metin kutusu 7"/>
          <p:cNvSpPr txBox="1"/>
          <p:nvPr/>
        </p:nvSpPr>
        <p:spPr>
          <a:xfrm>
            <a:off x="4202513" y="3023664"/>
            <a:ext cx="3888432" cy="52322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r-TR" sz="2800" dirty="0" smtClean="0"/>
              <a:t>3)</a:t>
            </a:r>
            <a:r>
              <a:rPr lang="tr-TR" sz="2800" dirty="0" err="1" smtClean="0"/>
              <a:t>Setr</a:t>
            </a:r>
            <a:r>
              <a:rPr lang="tr-TR" sz="2800" dirty="0" smtClean="0"/>
              <a:t>-i avret</a:t>
            </a:r>
            <a:endParaRPr lang="tr-TR" sz="2800" dirty="0"/>
          </a:p>
        </p:txBody>
      </p:sp>
      <p:sp>
        <p:nvSpPr>
          <p:cNvPr id="9" name="Metin kutusu 8"/>
          <p:cNvSpPr txBox="1"/>
          <p:nvPr/>
        </p:nvSpPr>
        <p:spPr>
          <a:xfrm>
            <a:off x="4202513" y="3748241"/>
            <a:ext cx="3888432" cy="52322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r-TR" sz="2800" dirty="0" smtClean="0"/>
              <a:t>4)İstikbal-i kıble</a:t>
            </a:r>
            <a:endParaRPr lang="tr-TR" sz="2800" dirty="0"/>
          </a:p>
        </p:txBody>
      </p:sp>
      <p:sp>
        <p:nvSpPr>
          <p:cNvPr id="10" name="Metin kutusu 9"/>
          <p:cNvSpPr txBox="1"/>
          <p:nvPr/>
        </p:nvSpPr>
        <p:spPr>
          <a:xfrm>
            <a:off x="4221646" y="4464202"/>
            <a:ext cx="3911033" cy="52322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r-TR" sz="2800" dirty="0" smtClean="0"/>
              <a:t>5)Vakit</a:t>
            </a:r>
            <a:endParaRPr lang="tr-TR" sz="2800" dirty="0"/>
          </a:p>
        </p:txBody>
      </p:sp>
      <p:sp>
        <p:nvSpPr>
          <p:cNvPr id="11" name="Metin kutusu 10"/>
          <p:cNvSpPr txBox="1"/>
          <p:nvPr/>
        </p:nvSpPr>
        <p:spPr>
          <a:xfrm>
            <a:off x="4221646" y="5157192"/>
            <a:ext cx="3911033" cy="52322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r-TR" sz="2800" dirty="0" smtClean="0"/>
              <a:t>6)Niyet</a:t>
            </a:r>
            <a:endParaRPr lang="tr-TR" sz="2800" dirty="0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950865"/>
            <a:ext cx="2808312" cy="29023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6518855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NAMAZIN DIŞINDAKİ ŞARTLARI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1)</a:t>
            </a:r>
            <a:r>
              <a:rPr lang="tr-TR" dirty="0" err="1" smtClean="0"/>
              <a:t>Hadesten</a:t>
            </a:r>
            <a:r>
              <a:rPr lang="tr-TR" dirty="0" smtClean="0"/>
              <a:t> Taharet: Namaz kılmadan önce abdest almak ve bedenen temizlenmektir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852463"/>
            <a:ext cx="3096344" cy="187220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531" y="2852463"/>
            <a:ext cx="2727176" cy="18063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87766351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9552" y="603427"/>
            <a:ext cx="8229600" cy="4525963"/>
          </a:xfrm>
        </p:spPr>
        <p:txBody>
          <a:bodyPr/>
          <a:lstStyle/>
          <a:p>
            <a:r>
              <a:rPr lang="tr-TR" dirty="0" smtClean="0"/>
              <a:t>2)Necasetten Taharet: Vücudun, elbisenin ve namaz kılınacak yerin temiz olmasıdır.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8840"/>
            <a:ext cx="3060102" cy="432048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582" y="2276872"/>
            <a:ext cx="5868890" cy="38884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85523196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692696"/>
            <a:ext cx="8147248" cy="5433467"/>
          </a:xfrm>
        </p:spPr>
        <p:txBody>
          <a:bodyPr/>
          <a:lstStyle/>
          <a:p>
            <a:r>
              <a:rPr lang="tr-TR" dirty="0" smtClean="0"/>
              <a:t>3)</a:t>
            </a:r>
            <a:r>
              <a:rPr lang="tr-TR" dirty="0" err="1" smtClean="0"/>
              <a:t>Setr</a:t>
            </a:r>
            <a:r>
              <a:rPr lang="tr-TR" dirty="0" smtClean="0"/>
              <a:t>-i Avret: Namaz kılacak kişinin vücudunda örtülmesi gereken yerleri örtmesi demektir.</a:t>
            </a: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336303"/>
            <a:ext cx="3064911" cy="3985593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17440"/>
            <a:ext cx="3602126" cy="41044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14537816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3528" y="620688"/>
            <a:ext cx="8496944" cy="4669979"/>
          </a:xfrm>
        </p:spPr>
        <p:txBody>
          <a:bodyPr/>
          <a:lstStyle/>
          <a:p>
            <a:r>
              <a:rPr lang="tr-TR" dirty="0" smtClean="0"/>
              <a:t>4)İstikbal-i Kıble: Namazda Kabe’ye  yönelmektir.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064" y="2376463"/>
            <a:ext cx="4896544" cy="3668236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51730"/>
            <a:ext cx="3518520" cy="35185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67148003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4525963"/>
          </a:xfrm>
        </p:spPr>
        <p:txBody>
          <a:bodyPr/>
          <a:lstStyle/>
          <a:p>
            <a:r>
              <a:rPr lang="tr-TR" dirty="0" smtClean="0"/>
              <a:t>5)Vakit: Namazları kendi vakitleri içinde kılmaktır.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88" y="1715995"/>
            <a:ext cx="8476078" cy="3158664"/>
          </a:xfrm>
          <a:prstGeom prst="rect">
            <a:avLst/>
          </a:prstGeom>
        </p:spPr>
      </p:pic>
      <p:sp>
        <p:nvSpPr>
          <p:cNvPr id="5" name="Akış Çizelgesi: Delikli Teyp 4"/>
          <p:cNvSpPr/>
          <p:nvPr/>
        </p:nvSpPr>
        <p:spPr>
          <a:xfrm>
            <a:off x="820230" y="5134232"/>
            <a:ext cx="7560840" cy="1296144"/>
          </a:xfrm>
          <a:prstGeom prst="flowChartPunchedTape">
            <a:avLst/>
          </a:prstGeom>
          <a:pattFill prst="pct30">
            <a:fgClr>
              <a:srgbClr val="FFFF57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 smtClean="0">
                <a:solidFill>
                  <a:schemeClr val="tx1"/>
                </a:solidFill>
              </a:rPr>
              <a:t>Namaz vaktinin girmesi veya ezanın okunmasıdır.</a:t>
            </a:r>
            <a:endParaRPr lang="tr-T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7073840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611</TotalTime>
  <Words>744</Words>
  <Application>Microsoft Office PowerPoint</Application>
  <PresentationFormat>Ekran Gösterisi (4:3)</PresentationFormat>
  <Paragraphs>118</Paragraphs>
  <Slides>30</Slides>
  <Notes>1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30</vt:i4>
      </vt:variant>
    </vt:vector>
  </HeadingPairs>
  <TitlesOfParts>
    <vt:vector size="31" baseType="lpstr">
      <vt:lpstr>Ofis Teması</vt:lpstr>
      <vt:lpstr> NAMAZ İBADETİ</vt:lpstr>
      <vt:lpstr>NAMAZ NEDİR? NİÇİN KILINIR?</vt:lpstr>
      <vt:lpstr>Slayt 3</vt:lpstr>
      <vt:lpstr>NAMAZIN ŞARTLARI</vt:lpstr>
      <vt:lpstr>NAMAZIN DIŞINDAKİ ŞARTLARI</vt:lpstr>
      <vt:lpstr>Slayt 6</vt:lpstr>
      <vt:lpstr>Slayt 7</vt:lpstr>
      <vt:lpstr>Slayt 8</vt:lpstr>
      <vt:lpstr>Slayt 9</vt:lpstr>
      <vt:lpstr>Slayt 10</vt:lpstr>
      <vt:lpstr>Slayt 11</vt:lpstr>
      <vt:lpstr>NAMAZIN İÇİNDEKİ ŞARTLAR</vt:lpstr>
      <vt:lpstr>Slayt 13</vt:lpstr>
      <vt:lpstr>Slayt 14</vt:lpstr>
      <vt:lpstr>Slayt 15</vt:lpstr>
      <vt:lpstr>Slayt 16</vt:lpstr>
      <vt:lpstr>Slayt 17</vt:lpstr>
      <vt:lpstr>NAMAZA ÇAĞRI EZAN </vt:lpstr>
      <vt:lpstr>EZAN</vt:lpstr>
      <vt:lpstr>BEŞ VAKİT NAMAZ</vt:lpstr>
      <vt:lpstr>CEMAATLE NAMAZ</vt:lpstr>
      <vt:lpstr>CUMA NAMAZI</vt:lpstr>
      <vt:lpstr>BAYRAM NAMAZI</vt:lpstr>
      <vt:lpstr>CENAZE NAMAZI</vt:lpstr>
      <vt:lpstr>TERAVİH NAMAZI</vt:lpstr>
      <vt:lpstr>NAMAZI BOZAN DURUMLAR</vt:lpstr>
      <vt:lpstr>NAMAZIN İNSANA KAZANDIRDIKLARI</vt:lpstr>
      <vt:lpstr>KUNUT DUALARI VE ANLAMI</vt:lpstr>
      <vt:lpstr>KUNUT DUALARI VE ANLAMI</vt:lpstr>
      <vt:lpstr>6. SINIF 2. ÜNİTE KAZANIMLAR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6.SINIF 2.ÜNİTE NAMAZ İBADETİ</dc:title>
  <dc:creator>SAMSUNG</dc:creator>
  <cp:lastModifiedBy>Asus</cp:lastModifiedBy>
  <cp:revision>74</cp:revision>
  <dcterms:created xsi:type="dcterms:W3CDTF">2016-09-24T20:38:58Z</dcterms:created>
  <dcterms:modified xsi:type="dcterms:W3CDTF">2017-12-11T06:24:01Z</dcterms:modified>
</cp:coreProperties>
</file>